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2.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1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5.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7.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0" r:id="rId3"/>
    <p:sldMasterId id="2147483696" r:id="rId4"/>
    <p:sldMasterId id="2147483721" r:id="rId5"/>
    <p:sldMasterId id="2147483734" r:id="rId6"/>
    <p:sldMasterId id="2147483746" r:id="rId7"/>
    <p:sldMasterId id="2147483762" r:id="rId8"/>
    <p:sldMasterId id="2147483775" r:id="rId9"/>
    <p:sldMasterId id="2147483787" r:id="rId10"/>
    <p:sldMasterId id="2147483804" r:id="rId11"/>
    <p:sldMasterId id="2147483821" r:id="rId12"/>
    <p:sldMasterId id="2147483862" r:id="rId13"/>
  </p:sldMasterIdLst>
  <p:notesMasterIdLst>
    <p:notesMasterId r:id="rId101"/>
  </p:notesMasterIdLst>
  <p:sldIdLst>
    <p:sldId id="6261" r:id="rId14"/>
    <p:sldId id="6267" r:id="rId15"/>
    <p:sldId id="6264" r:id="rId16"/>
    <p:sldId id="6460" r:id="rId17"/>
    <p:sldId id="6266" r:id="rId18"/>
    <p:sldId id="6271" r:id="rId19"/>
    <p:sldId id="6272" r:id="rId20"/>
    <p:sldId id="6273" r:id="rId21"/>
    <p:sldId id="6274" r:id="rId22"/>
    <p:sldId id="271" r:id="rId23"/>
    <p:sldId id="6430" r:id="rId24"/>
    <p:sldId id="6276" r:id="rId25"/>
    <p:sldId id="6280" r:id="rId26"/>
    <p:sldId id="6281" r:id="rId27"/>
    <p:sldId id="6285" r:id="rId28"/>
    <p:sldId id="6294" r:id="rId29"/>
    <p:sldId id="6305" r:id="rId30"/>
    <p:sldId id="6315" r:id="rId31"/>
    <p:sldId id="6317" r:id="rId32"/>
    <p:sldId id="6319" r:id="rId33"/>
    <p:sldId id="6320" r:id="rId34"/>
    <p:sldId id="5812" r:id="rId35"/>
    <p:sldId id="5814" r:id="rId36"/>
    <p:sldId id="5813" r:id="rId37"/>
    <p:sldId id="5785" r:id="rId38"/>
    <p:sldId id="5788" r:id="rId39"/>
    <p:sldId id="5794" r:id="rId40"/>
    <p:sldId id="261" r:id="rId41"/>
    <p:sldId id="6048" r:id="rId42"/>
    <p:sldId id="269" r:id="rId43"/>
    <p:sldId id="5995" r:id="rId44"/>
    <p:sldId id="6177" r:id="rId45"/>
    <p:sldId id="6178" r:id="rId46"/>
    <p:sldId id="281" r:id="rId47"/>
    <p:sldId id="6174" r:id="rId48"/>
    <p:sldId id="6179" r:id="rId49"/>
    <p:sldId id="6180" r:id="rId50"/>
    <p:sldId id="6181" r:id="rId51"/>
    <p:sldId id="6758" r:id="rId52"/>
    <p:sldId id="6127" r:id="rId53"/>
    <p:sldId id="6757" r:id="rId54"/>
    <p:sldId id="6184" r:id="rId55"/>
    <p:sldId id="6186" r:id="rId56"/>
    <p:sldId id="6187" r:id="rId57"/>
    <p:sldId id="6764" r:id="rId58"/>
    <p:sldId id="6769" r:id="rId59"/>
    <p:sldId id="6136" r:id="rId60"/>
    <p:sldId id="6137" r:id="rId61"/>
    <p:sldId id="5994" r:id="rId62"/>
    <p:sldId id="434" r:id="rId63"/>
    <p:sldId id="258" r:id="rId64"/>
    <p:sldId id="263" r:id="rId65"/>
    <p:sldId id="344" r:id="rId66"/>
    <p:sldId id="283" r:id="rId67"/>
    <p:sldId id="284" r:id="rId68"/>
    <p:sldId id="6193" r:id="rId69"/>
    <p:sldId id="287" r:id="rId70"/>
    <p:sldId id="288" r:id="rId71"/>
    <p:sldId id="6412" r:id="rId72"/>
    <p:sldId id="292" r:id="rId73"/>
    <p:sldId id="6759" r:id="rId74"/>
    <p:sldId id="329" r:id="rId75"/>
    <p:sldId id="6480" r:id="rId76"/>
    <p:sldId id="6483" r:id="rId77"/>
    <p:sldId id="6485" r:id="rId78"/>
    <p:sldId id="6486" r:id="rId79"/>
    <p:sldId id="6755" r:id="rId80"/>
    <p:sldId id="6768" r:id="rId81"/>
    <p:sldId id="6773" r:id="rId82"/>
    <p:sldId id="6240" r:id="rId83"/>
    <p:sldId id="6241" r:id="rId84"/>
    <p:sldId id="6433" r:id="rId85"/>
    <p:sldId id="349" r:id="rId86"/>
    <p:sldId id="6249" r:id="rId87"/>
    <p:sldId id="6250" r:id="rId88"/>
    <p:sldId id="6760" r:id="rId89"/>
    <p:sldId id="6251" r:id="rId90"/>
    <p:sldId id="6322" r:id="rId91"/>
    <p:sldId id="6437" r:id="rId92"/>
    <p:sldId id="6438" r:id="rId93"/>
    <p:sldId id="6772" r:id="rId94"/>
    <p:sldId id="6329" r:id="rId95"/>
    <p:sldId id="6334" r:id="rId96"/>
    <p:sldId id="6338" r:id="rId97"/>
    <p:sldId id="6340" r:id="rId98"/>
    <p:sldId id="6342" r:id="rId99"/>
    <p:sldId id="7021"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7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 longyan" initials="h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DDDBDC"/>
    <a:srgbClr val="DCDCDC"/>
    <a:srgbClr val="C2C5CA"/>
    <a:srgbClr val="147EA5"/>
    <a:srgbClr val="1280A5"/>
    <a:srgbClr val="F6F6EE"/>
    <a:srgbClr val="DC7C80"/>
    <a:srgbClr val="6F7B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64" y="-108"/>
      </p:cViewPr>
      <p:guideLst>
        <p:guide orient="horz" pos="2160"/>
        <p:guide pos="2875"/>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2800" dirty="0">
                <a:solidFill>
                  <a:schemeClr val="tx1"/>
                </a:solidFill>
                <a:latin typeface="华文楷体" panose="02010600040101010101" pitchFamily="2" charset="-122"/>
                <a:ea typeface="华文楷体" panose="02010600040101010101" pitchFamily="2" charset="-122"/>
              </a:rPr>
              <a:t>截至</a:t>
            </a:r>
            <a:r>
              <a:rPr lang="en-US" altLang="zh-CN" sz="2800" dirty="0">
                <a:solidFill>
                  <a:schemeClr val="tx1"/>
                </a:solidFill>
                <a:latin typeface="华文楷体" panose="02010600040101010101" pitchFamily="2" charset="-122"/>
                <a:ea typeface="华文楷体" panose="02010600040101010101" pitchFamily="2" charset="-122"/>
              </a:rPr>
              <a:t>1997</a:t>
            </a:r>
            <a:r>
              <a:rPr lang="zh-CN" altLang="en-US" sz="2800" dirty="0">
                <a:solidFill>
                  <a:schemeClr val="tx1"/>
                </a:solidFill>
                <a:latin typeface="华文楷体" panose="02010600040101010101" pitchFamily="2" charset="-122"/>
                <a:ea typeface="华文楷体" panose="02010600040101010101" pitchFamily="2" charset="-122"/>
              </a:rPr>
              <a:t>年</a:t>
            </a:r>
            <a:r>
              <a:rPr lang="en-US" altLang="zh-CN" sz="2800" dirty="0">
                <a:solidFill>
                  <a:schemeClr val="tx1"/>
                </a:solidFill>
                <a:latin typeface="华文楷体" panose="02010600040101010101" pitchFamily="2" charset="-122"/>
                <a:ea typeface="华文楷体" panose="02010600040101010101" pitchFamily="2" charset="-122"/>
              </a:rPr>
              <a:t>12</a:t>
            </a:r>
            <a:r>
              <a:rPr lang="zh-CN" altLang="en-US" sz="2800" dirty="0">
                <a:solidFill>
                  <a:schemeClr val="tx1"/>
                </a:solidFill>
                <a:latin typeface="华文楷体" panose="02010600040101010101" pitchFamily="2" charset="-122"/>
                <a:ea typeface="华文楷体" panose="02010600040101010101" pitchFamily="2" charset="-122"/>
              </a:rPr>
              <a:t>月</a:t>
            </a:r>
            <a:endParaRPr lang="en-US" altLang="zh-CN" sz="2800" dirty="0">
              <a:solidFill>
                <a:schemeClr val="tx1"/>
              </a:solidFill>
              <a:latin typeface="华文楷体" panose="02010600040101010101" pitchFamily="2" charset="-122"/>
              <a:ea typeface="华文楷体" panose="02010600040101010101" pitchFamily="2" charset="-122"/>
            </a:endParaRPr>
          </a:p>
          <a:p>
            <a:pPr>
              <a:defRPr lang="zh-CN" sz="1860" b="0" i="0" u="none" strike="noStrike" kern="1200" spc="0" baseline="0">
                <a:solidFill>
                  <a:schemeClr val="tx1">
                    <a:lumMod val="65000"/>
                    <a:lumOff val="35000"/>
                  </a:schemeClr>
                </a:solidFill>
                <a:latin typeface="+mn-lt"/>
                <a:ea typeface="+mn-ea"/>
                <a:cs typeface="+mn-cs"/>
              </a:defRPr>
            </a:pPr>
            <a:r>
              <a:rPr lang="en-US" altLang="zh-CN" sz="3600" b="1" dirty="0">
                <a:solidFill>
                  <a:srgbClr val="0000FF"/>
                </a:solidFill>
                <a:latin typeface="Impact" panose="020B0806030902050204" pitchFamily="34" charset="0"/>
                <a:ea typeface="华文楷体" panose="02010600040101010101" pitchFamily="2" charset="-122"/>
                <a:cs typeface="Impact" panose="020B0806030902050204" pitchFamily="34" charset="0"/>
              </a:rPr>
              <a:t>101</a:t>
            </a:r>
            <a:r>
              <a:rPr lang="zh-CN" altLang="en-US" sz="3600" b="1" dirty="0">
                <a:solidFill>
                  <a:srgbClr val="0000FF"/>
                </a:solidFill>
                <a:latin typeface="Impact" panose="020B0806030902050204" pitchFamily="34" charset="0"/>
                <a:ea typeface="华文楷体" panose="02010600040101010101" pitchFamily="2" charset="-122"/>
                <a:cs typeface="Impact" panose="020B0806030902050204" pitchFamily="34" charset="0"/>
              </a:rPr>
              <a:t>家</a:t>
            </a:r>
          </a:p>
        </c:rich>
      </c:tx>
      <c:layout>
        <c:manualLayout>
          <c:xMode val="edge"/>
          <c:yMode val="edge"/>
          <c:x val="0.26957009854507102"/>
          <c:y val="2.1337055260691209E-2"/>
        </c:manualLayout>
      </c:layout>
      <c:overlay val="0"/>
      <c:spPr>
        <a:noFill/>
        <a:ln>
          <a:noFill/>
        </a:ln>
        <a:effectLst/>
      </c:sp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2800" dirty="0">
                <a:solidFill>
                  <a:schemeClr val="tx1"/>
                </a:solidFill>
                <a:latin typeface="华文楷体" panose="02010600040101010101" pitchFamily="2" charset="-122"/>
                <a:ea typeface="华文楷体" panose="02010600040101010101" pitchFamily="2" charset="-122"/>
              </a:rPr>
              <a:t>截至</a:t>
            </a:r>
            <a:r>
              <a:rPr lang="en-US" altLang="zh-CN" sz="2800" dirty="0">
                <a:solidFill>
                  <a:schemeClr val="tx1"/>
                </a:solidFill>
                <a:latin typeface="华文楷体" panose="02010600040101010101" pitchFamily="2" charset="-122"/>
                <a:ea typeface="华文楷体" panose="02010600040101010101" pitchFamily="2" charset="-122"/>
              </a:rPr>
              <a:t>2017</a:t>
            </a:r>
            <a:r>
              <a:rPr lang="zh-CN" altLang="en-US" sz="2800" dirty="0">
                <a:solidFill>
                  <a:schemeClr val="tx1"/>
                </a:solidFill>
                <a:latin typeface="华文楷体" panose="02010600040101010101" pitchFamily="2" charset="-122"/>
                <a:ea typeface="华文楷体" panose="02010600040101010101" pitchFamily="2" charset="-122"/>
              </a:rPr>
              <a:t>年</a:t>
            </a:r>
            <a:r>
              <a:rPr lang="en-US" altLang="zh-CN" sz="2800" dirty="0">
                <a:solidFill>
                  <a:schemeClr val="tx1"/>
                </a:solidFill>
                <a:latin typeface="华文楷体" panose="02010600040101010101" pitchFamily="2" charset="-122"/>
                <a:ea typeface="华文楷体" panose="02010600040101010101" pitchFamily="2" charset="-122"/>
              </a:rPr>
              <a:t>12</a:t>
            </a:r>
            <a:r>
              <a:rPr lang="zh-CN" altLang="en-US" sz="2800" dirty="0">
                <a:solidFill>
                  <a:schemeClr val="tx1"/>
                </a:solidFill>
                <a:latin typeface="华文楷体" panose="02010600040101010101" pitchFamily="2" charset="-122"/>
                <a:ea typeface="华文楷体" panose="02010600040101010101" pitchFamily="2" charset="-122"/>
              </a:rPr>
              <a:t>月</a:t>
            </a:r>
            <a:endParaRPr lang="en-US" altLang="zh-CN" sz="2800" dirty="0">
              <a:solidFill>
                <a:schemeClr val="tx1"/>
              </a:solidFill>
              <a:latin typeface="华文楷体" panose="02010600040101010101" pitchFamily="2" charset="-122"/>
              <a:ea typeface="华文楷体" panose="02010600040101010101" pitchFamily="2" charset="-122"/>
            </a:endParaRPr>
          </a:p>
          <a:p>
            <a:pPr>
              <a:defRPr lang="zh-CN" sz="1860" b="0" i="0" u="none" strike="noStrike" kern="1200" spc="0" baseline="0">
                <a:solidFill>
                  <a:schemeClr val="tx1">
                    <a:lumMod val="65000"/>
                    <a:lumOff val="35000"/>
                  </a:schemeClr>
                </a:solidFill>
                <a:latin typeface="+mn-lt"/>
                <a:ea typeface="+mn-ea"/>
                <a:cs typeface="+mn-cs"/>
              </a:defRPr>
            </a:pPr>
            <a:r>
              <a:rPr lang="en-US" altLang="zh-CN" sz="3600" b="1" dirty="0">
                <a:solidFill>
                  <a:srgbClr val="0000FF"/>
                </a:solidFill>
                <a:latin typeface="Impact" panose="020B0806030902050204" pitchFamily="34" charset="0"/>
                <a:ea typeface="华文楷体" panose="02010600040101010101" pitchFamily="2" charset="-122"/>
                <a:cs typeface="Impact" panose="020B0806030902050204" pitchFamily="34" charset="0"/>
              </a:rPr>
              <a:t>1051</a:t>
            </a:r>
            <a:r>
              <a:rPr lang="zh-CN" altLang="en-US" sz="3600" b="1" dirty="0">
                <a:solidFill>
                  <a:srgbClr val="0000FF"/>
                </a:solidFill>
                <a:latin typeface="Impact" panose="020B0806030902050204" pitchFamily="34" charset="0"/>
                <a:ea typeface="华文楷体" panose="02010600040101010101" pitchFamily="2" charset="-122"/>
                <a:cs typeface="Impact" panose="020B0806030902050204" pitchFamily="34" charset="0"/>
              </a:rPr>
              <a:t>家</a:t>
            </a:r>
          </a:p>
        </c:rich>
      </c:tx>
      <c:layout>
        <c:manualLayout>
          <c:xMode val="edge"/>
          <c:yMode val="edge"/>
          <c:x val="0.29448469788755216"/>
          <c:y val="1.9107810681216E-2"/>
        </c:manualLayout>
      </c:layout>
      <c:overlay val="0"/>
      <c:spPr>
        <a:noFill/>
        <a:ln>
          <a:noFill/>
        </a:ln>
        <a:effectLst/>
      </c:sp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2"/>
                <c:pt idx="0">
                  <c:v>第一季度</c:v>
                </c:pt>
                <c:pt idx="1">
                  <c:v>第二季度</c:v>
                </c:pt>
              </c:strCache>
            </c:strRef>
          </c:cat>
          <c:val>
            <c:numRef>
              <c:f>Sheet1!$B$2:$B$5</c:f>
              <c:numCache>
                <c:formatCode>General</c:formatCode>
                <c:ptCount val="4"/>
                <c:pt idx="0">
                  <c:v>66</c:v>
                </c:pt>
                <c:pt idx="1">
                  <c:v>34</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1">
    <c:autoUpdate val="0"/>
  </c:externalData>
</c:chartSpace>
</file>

<file path=ppt/diagrams/_rels/data5.xml.rels><?xml version="1.0" encoding="UTF-8" standalone="yes"?>
<Relationships xmlns="http://schemas.openxmlformats.org/package/2006/relationships"><Relationship Id="rId1" Type="http://schemas.openxmlformats.org/officeDocument/2006/relationships/image" Target="../media/image87.jpeg"/></Relationships>
</file>

<file path=ppt/diagrams/colors1.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E8BEDFE-1179-4EFE-9F3C-F7705D07F98E}" type="doc">
      <dgm:prSet loTypeId="urn:microsoft.com/office/officeart/2005/8/layout/process1" loCatId="process" qsTypeId="urn:microsoft.com/office/officeart/2005/8/quickstyle/simple1#21" qsCatId="simple" csTypeId="urn:microsoft.com/office/officeart/2005/8/colors/colorful4#2" csCatId="colorful" phldr="1"/>
      <dgm:spPr/>
    </dgm:pt>
    <dgm:pt modelId="{705F1141-BACA-4BE7-8101-889CA3A40999}">
      <dgm:prSet phldrT="[文本]" custT="1"/>
      <dgm:spPr/>
      <dgm:t>
        <a:bodyPr/>
        <a:lstStyle/>
        <a:p>
          <a:r>
            <a:rPr lang="zh-CN" altLang="en-US" sz="1400" b="1" dirty="0">
              <a:latin typeface="微软雅黑" panose="020B0503020204020204" charset="-122"/>
              <a:ea typeface="微软雅黑" panose="020B0503020204020204" charset="-122"/>
            </a:rPr>
            <a:t>硅锭制造</a:t>
          </a:r>
        </a:p>
      </dgm:t>
    </dgm:pt>
    <dgm:pt modelId="{9BA55F91-8621-46C8-928A-A1225AF2D266}" type="parTrans" cxnId="{587FA494-136D-4544-AE8C-B0FBFCB213D5}">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0E4F2AEE-6651-444C-A6BD-24CC475A04EE}" type="sibTrans" cxnId="{587FA494-136D-4544-AE8C-B0FBFCB213D5}">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1355DDC9-767E-4302-91C0-23863C6DB038}">
      <dgm:prSet phldrT="[文本]" custT="1"/>
      <dgm:spPr/>
      <dgm:t>
        <a:bodyPr/>
        <a:lstStyle/>
        <a:p>
          <a:r>
            <a:rPr lang="zh-CN" altLang="en-US" sz="1400" b="1">
              <a:latin typeface="微软雅黑" panose="020B0503020204020204" charset="-122"/>
              <a:ea typeface="微软雅黑" panose="020B0503020204020204" charset="-122"/>
            </a:rPr>
            <a:t>光刻</a:t>
          </a:r>
          <a:endParaRPr lang="zh-CN" altLang="en-US" sz="1400" b="1" dirty="0">
            <a:latin typeface="微软雅黑" panose="020B0503020204020204" charset="-122"/>
            <a:ea typeface="微软雅黑" panose="020B0503020204020204" charset="-122"/>
          </a:endParaRPr>
        </a:p>
      </dgm:t>
    </dgm:pt>
    <dgm:pt modelId="{1F36340B-C591-4139-B5F6-1BC28D9928EB}" type="parTrans" cxnId="{589E83C9-9842-4568-9600-DBE493F6941A}">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B53BF507-194E-41C6-894F-79DEDDB0FE67}" type="sibTrans" cxnId="{589E83C9-9842-4568-9600-DBE493F6941A}">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8DB862C5-3949-45E9-BC6C-0DF70968DEE0}">
      <dgm:prSet phldrT="[文本]" custT="1"/>
      <dgm:spPr/>
      <dgm:t>
        <a:bodyPr/>
        <a:lstStyle/>
        <a:p>
          <a:r>
            <a:rPr lang="zh-CN" altLang="en-US" sz="1400" b="1" dirty="0">
              <a:latin typeface="微软雅黑" panose="020B0503020204020204" charset="-122"/>
              <a:ea typeface="微软雅黑" panose="020B0503020204020204" charset="-122"/>
            </a:rPr>
            <a:t>硅锭切割</a:t>
          </a:r>
        </a:p>
      </dgm:t>
    </dgm:pt>
    <dgm:pt modelId="{C418A874-1AA0-4B85-A348-A4692F17A580}" type="parTrans" cxnId="{64717650-EA1A-4735-A096-76E7B7D4DFCF}">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098B28D8-F77D-4314-B800-0F7E3174135F}" type="sibTrans" cxnId="{64717650-EA1A-4735-A096-76E7B7D4DFCF}">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D8D204AF-2610-4F30-BD07-4C6080D20944}">
      <dgm:prSet phldrT="[文本]" custT="1"/>
      <dgm:spPr/>
      <dgm:t>
        <a:bodyPr/>
        <a:lstStyle/>
        <a:p>
          <a:r>
            <a:rPr lang="zh-CN" altLang="en-US" sz="1400" b="1" dirty="0">
              <a:latin typeface="微软雅黑" panose="020B0503020204020204" charset="-122"/>
              <a:ea typeface="微软雅黑" panose="020B0503020204020204" charset="-122"/>
            </a:rPr>
            <a:t>涂胶</a:t>
          </a:r>
        </a:p>
      </dgm:t>
    </dgm:pt>
    <dgm:pt modelId="{B7503DB6-C1E6-4DE2-B3DC-554E7B22AB53}" type="parTrans" cxnId="{A662BDDA-C6EE-4C36-9CE6-511300053076}">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5F5E95A1-B8A8-4507-A63F-38397625C489}" type="sibTrans" cxnId="{A662BDDA-C6EE-4C36-9CE6-511300053076}">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C2E6F8A4-AB86-4BE5-AC56-D3E64796D03C}">
      <dgm:prSet phldrT="[文本]" custT="1"/>
      <dgm:spPr/>
      <dgm:t>
        <a:bodyPr/>
        <a:lstStyle/>
        <a:p>
          <a:r>
            <a:rPr lang="zh-CN" altLang="en-US" sz="1400" b="1">
              <a:latin typeface="微软雅黑" panose="020B0503020204020204" charset="-122"/>
              <a:ea typeface="微软雅黑" panose="020B0503020204020204" charset="-122"/>
            </a:rPr>
            <a:t>刻蚀</a:t>
          </a:r>
          <a:endParaRPr lang="zh-CN" altLang="en-US" sz="1400" b="1" dirty="0">
            <a:latin typeface="微软雅黑" panose="020B0503020204020204" charset="-122"/>
            <a:ea typeface="微软雅黑" panose="020B0503020204020204" charset="-122"/>
          </a:endParaRPr>
        </a:p>
      </dgm:t>
    </dgm:pt>
    <dgm:pt modelId="{A4948364-9700-4D2E-B90E-AD947C2E5D46}" type="parTrans" cxnId="{66C9C49C-3A72-4484-8C2D-731CD6244001}">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87A7CB8A-32AF-4184-BAD2-CE1B675D51DB}" type="sibTrans" cxnId="{66C9C49C-3A72-4484-8C2D-731CD6244001}">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BC27D3C0-E0A3-4056-AE8F-7FABF32350E7}">
      <dgm:prSet phldrT="[文本]" custT="1"/>
      <dgm:spPr/>
      <dgm:t>
        <a:bodyPr/>
        <a:lstStyle/>
        <a:p>
          <a:r>
            <a:rPr lang="zh-CN" altLang="en-US" sz="1400" b="1" dirty="0">
              <a:latin typeface="微软雅黑" panose="020B0503020204020204" charset="-122"/>
              <a:ea typeface="微软雅黑" panose="020B0503020204020204" charset="-122"/>
            </a:rPr>
            <a:t>离子注入</a:t>
          </a:r>
        </a:p>
      </dgm:t>
    </dgm:pt>
    <dgm:pt modelId="{4347C712-EA05-47E2-82BD-206F1677255A}" type="parTrans" cxnId="{FEB8C257-CD3D-47DB-ADF1-626E8BFFD6F7}">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63BD3B46-8B2D-4370-A2F1-7E1447991710}" type="sibTrans" cxnId="{FEB8C257-CD3D-47DB-ADF1-626E8BFFD6F7}">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9C9D0846-4BD6-44BB-9BB8-2B005E94D52F}">
      <dgm:prSet phldrT="[文本]" custT="1"/>
      <dgm:spPr/>
      <dgm:t>
        <a:bodyPr/>
        <a:lstStyle/>
        <a:p>
          <a:r>
            <a:rPr lang="zh-CN" altLang="en-US" sz="1400" b="1">
              <a:latin typeface="微软雅黑" panose="020B0503020204020204" charset="-122"/>
              <a:ea typeface="微软雅黑" panose="020B0503020204020204" charset="-122"/>
            </a:rPr>
            <a:t>热处理</a:t>
          </a:r>
          <a:endParaRPr lang="zh-CN" altLang="en-US" sz="1400" b="1" dirty="0">
            <a:latin typeface="微软雅黑" panose="020B0503020204020204" charset="-122"/>
            <a:ea typeface="微软雅黑" panose="020B0503020204020204" charset="-122"/>
          </a:endParaRPr>
        </a:p>
      </dgm:t>
    </dgm:pt>
    <dgm:pt modelId="{D8DEF940-9264-464F-913C-5418E7AB331C}" type="parTrans" cxnId="{2AA03ED2-DC4F-46CB-BB9D-70B54D212622}">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D26F2C53-3B68-4F72-AA69-C260CD642AFF}" type="sibTrans" cxnId="{2AA03ED2-DC4F-46CB-BB9D-70B54D212622}">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DC76189E-7798-4AED-A4AE-0D123526BC36}">
      <dgm:prSet phldrT="[文本]" custT="1"/>
      <dgm:spPr/>
      <dgm:t>
        <a:bodyPr/>
        <a:lstStyle/>
        <a:p>
          <a:r>
            <a:rPr lang="en-US" altLang="zh-CN" sz="1400" b="1">
              <a:latin typeface="微软雅黑" panose="020B0503020204020204" charset="-122"/>
              <a:ea typeface="微软雅黑" panose="020B0503020204020204" charset="-122"/>
            </a:rPr>
            <a:t>PVD</a:t>
          </a:r>
        </a:p>
        <a:p>
          <a:r>
            <a:rPr lang="en-US" altLang="zh-CN" sz="1400" b="1">
              <a:latin typeface="微软雅黑" panose="020B0503020204020204" charset="-122"/>
              <a:ea typeface="微软雅黑" panose="020B0503020204020204" charset="-122"/>
            </a:rPr>
            <a:t>CVD</a:t>
          </a:r>
          <a:endParaRPr lang="zh-CN" altLang="en-US" sz="1400" b="1" dirty="0">
            <a:latin typeface="微软雅黑" panose="020B0503020204020204" charset="-122"/>
            <a:ea typeface="微软雅黑" panose="020B0503020204020204" charset="-122"/>
          </a:endParaRPr>
        </a:p>
      </dgm:t>
    </dgm:pt>
    <dgm:pt modelId="{9495101F-D261-4E41-BFF0-3019396824CB}" type="parTrans" cxnId="{8924E54D-9625-4679-8D63-E56F2A7139E6}">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64E7BBF4-0C3B-48DF-9BD7-DBD6FE752C99}" type="sibTrans" cxnId="{8924E54D-9625-4679-8D63-E56F2A7139E6}">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33662F70-E1C2-4A5C-9797-A91D2783D480}">
      <dgm:prSet phldrT="[文本]" custT="1"/>
      <dgm:spPr/>
      <dgm:t>
        <a:bodyPr/>
        <a:lstStyle/>
        <a:p>
          <a:r>
            <a:rPr lang="zh-CN" altLang="en-US" sz="1400" b="1">
              <a:latin typeface="微软雅黑" panose="020B0503020204020204" charset="-122"/>
              <a:ea typeface="微软雅黑" panose="020B0503020204020204" charset="-122"/>
            </a:rPr>
            <a:t>化学机械研磨</a:t>
          </a:r>
          <a:endParaRPr lang="zh-CN" altLang="en-US" sz="1400" b="1" dirty="0">
            <a:latin typeface="微软雅黑" panose="020B0503020204020204" charset="-122"/>
            <a:ea typeface="微软雅黑" panose="020B0503020204020204" charset="-122"/>
          </a:endParaRPr>
        </a:p>
      </dgm:t>
    </dgm:pt>
    <dgm:pt modelId="{5176484E-BD01-49B8-A999-38C9FEE9FEF8}" type="parTrans" cxnId="{621F2AB2-931E-4AC5-B892-A11FCA13A938}">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82C378E0-A273-4FC7-BBF9-C2FB53080E2D}" type="sibTrans" cxnId="{621F2AB2-931E-4AC5-B892-A11FCA13A938}">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B70E7D60-415B-4350-BA5A-30BC28746967}">
      <dgm:prSet phldrT="[文本]" custT="1"/>
      <dgm:spPr/>
      <dgm:t>
        <a:bodyPr/>
        <a:lstStyle/>
        <a:p>
          <a:r>
            <a:rPr lang="zh-CN" altLang="en-US" sz="1400" b="1" dirty="0">
              <a:latin typeface="微软雅黑" panose="020B0503020204020204" charset="-122"/>
              <a:ea typeface="微软雅黑" panose="020B0503020204020204" charset="-122"/>
            </a:rPr>
            <a:t>多层连接</a:t>
          </a:r>
        </a:p>
      </dgm:t>
    </dgm:pt>
    <dgm:pt modelId="{E959017B-164E-491A-8DD3-FE8DA4E2FD8B}" type="parTrans" cxnId="{7DEECA93-B1D2-44FE-ADD2-559431316712}">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D01D2C1E-9AEF-4EC4-9591-B2A44BA01832}" type="sibTrans" cxnId="{7DEECA93-B1D2-44FE-ADD2-559431316712}">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DABA1073-D200-4296-B591-C5AC371955BA}">
      <dgm:prSet phldrT="[文本]" custT="1"/>
      <dgm:spPr/>
      <dgm:t>
        <a:bodyPr/>
        <a:lstStyle/>
        <a:p>
          <a:r>
            <a:rPr lang="zh-CN" altLang="en-US" sz="1400" b="1">
              <a:latin typeface="微软雅黑" panose="020B0503020204020204" charset="-122"/>
              <a:ea typeface="微软雅黑" panose="020B0503020204020204" charset="-122"/>
            </a:rPr>
            <a:t>探针测试</a:t>
          </a:r>
          <a:endParaRPr lang="zh-CN" altLang="en-US" sz="1400" b="1" dirty="0">
            <a:latin typeface="微软雅黑" panose="020B0503020204020204" charset="-122"/>
            <a:ea typeface="微软雅黑" panose="020B0503020204020204" charset="-122"/>
          </a:endParaRPr>
        </a:p>
      </dgm:t>
    </dgm:pt>
    <dgm:pt modelId="{9B0B2A79-45AC-467E-9E6E-2F1CEE1BF20B}" type="parTrans" cxnId="{3B98DB97-714B-4A5C-AA41-8DECD7FCD620}">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58D69CF6-D72C-48B6-8F06-8E017254E992}" type="sibTrans" cxnId="{3B98DB97-714B-4A5C-AA41-8DECD7FCD620}">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2875F8CB-F9E3-4AA5-A7A4-62EDACCA5D5F}">
      <dgm:prSet phldrT="[文本]" custT="1"/>
      <dgm:spPr/>
      <dgm:t>
        <a:bodyPr/>
        <a:lstStyle/>
        <a:p>
          <a:r>
            <a:rPr lang="zh-CN" altLang="en-US" sz="1400" b="1">
              <a:latin typeface="微软雅黑" panose="020B0503020204020204" charset="-122"/>
              <a:ea typeface="微软雅黑" panose="020B0503020204020204" charset="-122"/>
            </a:rPr>
            <a:t>切片</a:t>
          </a:r>
          <a:endParaRPr lang="zh-CN" altLang="en-US" sz="1400" b="1" dirty="0">
            <a:latin typeface="微软雅黑" panose="020B0503020204020204" charset="-122"/>
            <a:ea typeface="微软雅黑" panose="020B0503020204020204" charset="-122"/>
          </a:endParaRPr>
        </a:p>
      </dgm:t>
    </dgm:pt>
    <dgm:pt modelId="{3F6E0A2C-290A-4E23-8BC0-383EA968D811}" type="parTrans" cxnId="{9497221B-8BAB-4AC8-A6EB-0F391445FBEA}">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0BBF7912-9B9F-4701-8F24-F0C4F2C114D2}" type="sibTrans" cxnId="{9497221B-8BAB-4AC8-A6EB-0F391445FBEA}">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E4978984-FFE7-45E1-AACC-2476E96DA35C}">
      <dgm:prSet phldrT="[文本]" custT="1"/>
      <dgm:spPr/>
      <dgm:t>
        <a:bodyPr/>
        <a:lstStyle/>
        <a:p>
          <a:r>
            <a:rPr lang="zh-CN" altLang="en-US" sz="1400" b="1" dirty="0">
              <a:latin typeface="微软雅黑" panose="020B0503020204020204" charset="-122"/>
              <a:ea typeface="微软雅黑" panose="020B0503020204020204" charset="-122"/>
            </a:rPr>
            <a:t>晶圆抛光</a:t>
          </a:r>
        </a:p>
      </dgm:t>
    </dgm:pt>
    <dgm:pt modelId="{037DEAE4-9560-4961-93DC-F621EF330863}" type="sibTrans" cxnId="{B86575F9-D5D4-4B92-B141-D42DB48F6197}">
      <dgm:prSet custT="1"/>
      <dgm:spPr/>
      <dgm:t>
        <a:bodyPr/>
        <a:lstStyle/>
        <a:p>
          <a:endParaRPr lang="zh-CN" altLang="en-US" sz="700" b="1">
            <a:solidFill>
              <a:schemeClr val="bg1"/>
            </a:solidFill>
            <a:latin typeface="微软雅黑" panose="020B0503020204020204" charset="-122"/>
            <a:ea typeface="微软雅黑" panose="020B0503020204020204" charset="-122"/>
          </a:endParaRPr>
        </a:p>
      </dgm:t>
    </dgm:pt>
    <dgm:pt modelId="{63DF7B85-FD22-458D-9E03-0FA2A872A1EF}" type="parTrans" cxnId="{B86575F9-D5D4-4B92-B141-D42DB48F6197}">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312D541F-2600-460C-A1CB-3500820857A3}">
      <dgm:prSet phldrT="[文本]" custT="1"/>
      <dgm:spPr/>
      <dgm:t>
        <a:bodyPr/>
        <a:lstStyle/>
        <a:p>
          <a:r>
            <a:rPr lang="zh-CN" altLang="en-US" sz="1400" b="1" dirty="0">
              <a:latin typeface="微软雅黑" panose="020B0503020204020204" charset="-122"/>
              <a:ea typeface="微软雅黑" panose="020B0503020204020204" charset="-122"/>
            </a:rPr>
            <a:t>封装测试</a:t>
          </a:r>
        </a:p>
      </dgm:t>
    </dgm:pt>
    <dgm:pt modelId="{6DF07834-4D2D-431C-B6F6-559629E4F04F}" type="parTrans" cxnId="{56336504-F9E7-4F44-84B8-5A8AFD6024F1}">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C064D1D0-6759-4AC2-9885-1B69F595F99A}" type="sibTrans" cxnId="{56336504-F9E7-4F44-84B8-5A8AFD6024F1}">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C69ADB7D-DB8F-47E9-922F-A0696D29BC4A}" type="pres">
      <dgm:prSet presAssocID="{4E8BEDFE-1179-4EFE-9F3C-F7705D07F98E}" presName="Name0" presStyleCnt="0">
        <dgm:presLayoutVars>
          <dgm:dir/>
          <dgm:resizeHandles val="exact"/>
        </dgm:presLayoutVars>
      </dgm:prSet>
      <dgm:spPr/>
    </dgm:pt>
    <dgm:pt modelId="{16121F97-D355-40A4-8428-0AF80F85A2A7}" type="pres">
      <dgm:prSet presAssocID="{705F1141-BACA-4BE7-8101-889CA3A40999}" presName="node" presStyleLbl="node1" presStyleIdx="0" presStyleCnt="14" custScaleX="284633" custScaleY="75231" custLinFactX="1132251" custLinFactY="-86573" custLinFactNeighborX="1200000" custLinFactNeighborY="-100000">
        <dgm:presLayoutVars>
          <dgm:bulletEnabled val="1"/>
        </dgm:presLayoutVars>
      </dgm:prSet>
      <dgm:spPr/>
      <dgm:t>
        <a:bodyPr/>
        <a:lstStyle/>
        <a:p>
          <a:endParaRPr lang="zh-CN" altLang="en-US"/>
        </a:p>
      </dgm:t>
    </dgm:pt>
    <dgm:pt modelId="{CF0D85F0-8558-4CA2-A27D-AF7B0D068F52}" type="pres">
      <dgm:prSet presAssocID="{0E4F2AEE-6651-444C-A6BD-24CC475A04EE}" presName="sibTrans" presStyleLbl="sibTrans2D1" presStyleIdx="0" presStyleCnt="13" custScaleY="836632"/>
      <dgm:spPr/>
      <dgm:t>
        <a:bodyPr/>
        <a:lstStyle/>
        <a:p>
          <a:endParaRPr lang="zh-CN" altLang="en-US"/>
        </a:p>
      </dgm:t>
    </dgm:pt>
    <dgm:pt modelId="{22C330E9-3C78-4E42-80C4-96D0292E8F16}" type="pres">
      <dgm:prSet presAssocID="{0E4F2AEE-6651-444C-A6BD-24CC475A04EE}" presName="connectorText" presStyleLbl="sibTrans2D1" presStyleIdx="0" presStyleCnt="13"/>
      <dgm:spPr/>
      <dgm:t>
        <a:bodyPr/>
        <a:lstStyle/>
        <a:p>
          <a:endParaRPr lang="zh-CN" altLang="en-US"/>
        </a:p>
      </dgm:t>
    </dgm:pt>
    <dgm:pt modelId="{48178990-D0A6-4344-8848-05DF92C0EB77}" type="pres">
      <dgm:prSet presAssocID="{8DB862C5-3949-45E9-BC6C-0DF70968DEE0}" presName="node" presStyleLbl="node1" presStyleIdx="1" presStyleCnt="14" custScaleX="284633" custScaleY="75231" custLinFactX="396213" custLinFactY="-59338" custLinFactNeighborX="400000" custLinFactNeighborY="-100000">
        <dgm:presLayoutVars>
          <dgm:bulletEnabled val="1"/>
        </dgm:presLayoutVars>
      </dgm:prSet>
      <dgm:spPr/>
      <dgm:t>
        <a:bodyPr/>
        <a:lstStyle/>
        <a:p>
          <a:endParaRPr lang="zh-CN" altLang="en-US"/>
        </a:p>
      </dgm:t>
    </dgm:pt>
    <dgm:pt modelId="{698034F0-CE79-445C-AC37-E58B2020E1F0}" type="pres">
      <dgm:prSet presAssocID="{098B28D8-F77D-4314-B800-0F7E3174135F}" presName="sibTrans" presStyleLbl="sibTrans2D1" presStyleIdx="1" presStyleCnt="13" custScaleY="753484"/>
      <dgm:spPr/>
      <dgm:t>
        <a:bodyPr/>
        <a:lstStyle/>
        <a:p>
          <a:endParaRPr lang="zh-CN" altLang="en-US"/>
        </a:p>
      </dgm:t>
    </dgm:pt>
    <dgm:pt modelId="{15C634DA-463B-4980-8AD2-65ECBA15A6D1}" type="pres">
      <dgm:prSet presAssocID="{098B28D8-F77D-4314-B800-0F7E3174135F}" presName="connectorText" presStyleLbl="sibTrans2D1" presStyleIdx="1" presStyleCnt="13"/>
      <dgm:spPr/>
      <dgm:t>
        <a:bodyPr/>
        <a:lstStyle/>
        <a:p>
          <a:endParaRPr lang="zh-CN" altLang="en-US"/>
        </a:p>
      </dgm:t>
    </dgm:pt>
    <dgm:pt modelId="{E7854F93-A798-4D58-821A-ED5C011E4E62}" type="pres">
      <dgm:prSet presAssocID="{E4978984-FFE7-45E1-AACC-2476E96DA35C}" presName="node" presStyleLbl="node1" presStyleIdx="2" presStyleCnt="14" custScaleX="284633" custScaleY="75231" custLinFactX="-211548" custLinFactY="-20029" custLinFactNeighborX="-300000" custLinFactNeighborY="-100000">
        <dgm:presLayoutVars>
          <dgm:bulletEnabled val="1"/>
        </dgm:presLayoutVars>
      </dgm:prSet>
      <dgm:spPr/>
      <dgm:t>
        <a:bodyPr/>
        <a:lstStyle/>
        <a:p>
          <a:endParaRPr lang="zh-CN" altLang="en-US"/>
        </a:p>
      </dgm:t>
    </dgm:pt>
    <dgm:pt modelId="{F29C263D-82B0-4C1A-B973-84A9EB9F9BD6}" type="pres">
      <dgm:prSet presAssocID="{037DEAE4-9560-4961-93DC-F621EF330863}" presName="sibTrans" presStyleLbl="sibTrans2D1" presStyleIdx="2" presStyleCnt="13" custScaleY="940720"/>
      <dgm:spPr/>
      <dgm:t>
        <a:bodyPr/>
        <a:lstStyle/>
        <a:p>
          <a:endParaRPr lang="zh-CN" altLang="en-US"/>
        </a:p>
      </dgm:t>
    </dgm:pt>
    <dgm:pt modelId="{BA46B5F3-D041-489F-9D1E-947BA4AD4D86}" type="pres">
      <dgm:prSet presAssocID="{037DEAE4-9560-4961-93DC-F621EF330863}" presName="connectorText" presStyleLbl="sibTrans2D1" presStyleIdx="2" presStyleCnt="13"/>
      <dgm:spPr/>
      <dgm:t>
        <a:bodyPr/>
        <a:lstStyle/>
        <a:p>
          <a:endParaRPr lang="zh-CN" altLang="en-US"/>
        </a:p>
      </dgm:t>
    </dgm:pt>
    <dgm:pt modelId="{712FF263-9F71-4044-8C23-0027C262B3D6}" type="pres">
      <dgm:prSet presAssocID="{D8D204AF-2610-4F30-BD07-4C6080D20944}" presName="node" presStyleLbl="node1" presStyleIdx="3" presStyleCnt="14" custScaleX="284633" custScaleY="75231" custLinFactX="-643541" custLinFactNeighborX="-700000" custLinFactNeighborY="-24865">
        <dgm:presLayoutVars>
          <dgm:bulletEnabled val="1"/>
        </dgm:presLayoutVars>
      </dgm:prSet>
      <dgm:spPr/>
      <dgm:t>
        <a:bodyPr/>
        <a:lstStyle/>
        <a:p>
          <a:endParaRPr lang="zh-CN" altLang="en-US"/>
        </a:p>
      </dgm:t>
    </dgm:pt>
    <dgm:pt modelId="{82DB4FA0-30EE-43CB-9EC1-41991B54B395}" type="pres">
      <dgm:prSet presAssocID="{5F5E95A1-B8A8-4507-A63F-38397625C489}" presName="sibTrans" presStyleLbl="sibTrans2D1" presStyleIdx="3" presStyleCnt="13" custScaleY="940720"/>
      <dgm:spPr/>
      <dgm:t>
        <a:bodyPr/>
        <a:lstStyle/>
        <a:p>
          <a:endParaRPr lang="zh-CN" altLang="en-US"/>
        </a:p>
      </dgm:t>
    </dgm:pt>
    <dgm:pt modelId="{E8613C60-1ADE-4531-A13E-9388BB3C8BF2}" type="pres">
      <dgm:prSet presAssocID="{5F5E95A1-B8A8-4507-A63F-38397625C489}" presName="connectorText" presStyleLbl="sibTrans2D1" presStyleIdx="3" presStyleCnt="13"/>
      <dgm:spPr/>
      <dgm:t>
        <a:bodyPr/>
        <a:lstStyle/>
        <a:p>
          <a:endParaRPr lang="zh-CN" altLang="en-US"/>
        </a:p>
      </dgm:t>
    </dgm:pt>
    <dgm:pt modelId="{72B9E39C-4262-4E42-A463-47B805834996}" type="pres">
      <dgm:prSet presAssocID="{1355DDC9-767E-4302-91C0-23863C6DB038}" presName="node" presStyleLbl="node1" presStyleIdx="4" presStyleCnt="14" custScaleX="284633" custScaleY="75231" custLinFactX="-718904" custLinFactNeighborX="-800000" custLinFactNeighborY="88432">
        <dgm:presLayoutVars>
          <dgm:bulletEnabled val="1"/>
        </dgm:presLayoutVars>
      </dgm:prSet>
      <dgm:spPr/>
      <dgm:t>
        <a:bodyPr/>
        <a:lstStyle/>
        <a:p>
          <a:endParaRPr lang="zh-CN" altLang="en-US"/>
        </a:p>
      </dgm:t>
    </dgm:pt>
    <dgm:pt modelId="{477389A0-7B9E-4F6D-8046-21EE13AE7921}" type="pres">
      <dgm:prSet presAssocID="{B53BF507-194E-41C6-894F-79DEDDB0FE67}" presName="sibTrans" presStyleLbl="sibTrans2D1" presStyleIdx="4" presStyleCnt="13" custScaleY="940720"/>
      <dgm:spPr/>
      <dgm:t>
        <a:bodyPr/>
        <a:lstStyle/>
        <a:p>
          <a:endParaRPr lang="zh-CN" altLang="en-US"/>
        </a:p>
      </dgm:t>
    </dgm:pt>
    <dgm:pt modelId="{27EFFAA9-9151-4396-9045-1593883788A1}" type="pres">
      <dgm:prSet presAssocID="{B53BF507-194E-41C6-894F-79DEDDB0FE67}" presName="connectorText" presStyleLbl="sibTrans2D1" presStyleIdx="4" presStyleCnt="13"/>
      <dgm:spPr/>
      <dgm:t>
        <a:bodyPr/>
        <a:lstStyle/>
        <a:p>
          <a:endParaRPr lang="zh-CN" altLang="en-US"/>
        </a:p>
      </dgm:t>
    </dgm:pt>
    <dgm:pt modelId="{15F42700-BB03-40EB-A4C1-42EA64882ADB}" type="pres">
      <dgm:prSet presAssocID="{C2E6F8A4-AB86-4BE5-AC56-D3E64796D03C}" presName="node" presStyleLbl="node1" presStyleIdx="5" presStyleCnt="14" custScaleX="284633" custScaleY="75231" custLinFactX="-502319" custLinFactY="59806" custLinFactNeighborX="-600000" custLinFactNeighborY="100000">
        <dgm:presLayoutVars>
          <dgm:bulletEnabled val="1"/>
        </dgm:presLayoutVars>
      </dgm:prSet>
      <dgm:spPr/>
      <dgm:t>
        <a:bodyPr/>
        <a:lstStyle/>
        <a:p>
          <a:endParaRPr lang="zh-CN" altLang="en-US"/>
        </a:p>
      </dgm:t>
    </dgm:pt>
    <dgm:pt modelId="{B47D7566-B986-4896-B1CF-5E42C80CE234}" type="pres">
      <dgm:prSet presAssocID="{87A7CB8A-32AF-4184-BAD2-CE1B675D51DB}" presName="sibTrans" presStyleLbl="sibTrans2D1" presStyleIdx="5" presStyleCnt="13" custScaleY="940720"/>
      <dgm:spPr/>
      <dgm:t>
        <a:bodyPr/>
        <a:lstStyle/>
        <a:p>
          <a:endParaRPr lang="zh-CN" altLang="en-US"/>
        </a:p>
      </dgm:t>
    </dgm:pt>
    <dgm:pt modelId="{6FEAEDCA-0EDC-4967-9135-499CE20C5139}" type="pres">
      <dgm:prSet presAssocID="{87A7CB8A-32AF-4184-BAD2-CE1B675D51DB}" presName="connectorText" presStyleLbl="sibTrans2D1" presStyleIdx="5" presStyleCnt="13"/>
      <dgm:spPr/>
      <dgm:t>
        <a:bodyPr/>
        <a:lstStyle/>
        <a:p>
          <a:endParaRPr lang="zh-CN" altLang="en-US"/>
        </a:p>
      </dgm:t>
    </dgm:pt>
    <dgm:pt modelId="{4CFE7E09-6826-4BDB-B6A7-1C16550B2C61}" type="pres">
      <dgm:prSet presAssocID="{BC27D3C0-E0A3-4056-AE8F-7FABF32350E7}" presName="node" presStyleLbl="node1" presStyleIdx="6" presStyleCnt="14" custScaleX="284633" custScaleY="75231" custLinFactX="-200000" custLinFactY="76392" custLinFactNeighborX="-248810" custLinFactNeighborY="100000">
        <dgm:presLayoutVars>
          <dgm:bulletEnabled val="1"/>
        </dgm:presLayoutVars>
      </dgm:prSet>
      <dgm:spPr/>
      <dgm:t>
        <a:bodyPr/>
        <a:lstStyle/>
        <a:p>
          <a:endParaRPr lang="zh-CN" altLang="en-US"/>
        </a:p>
      </dgm:t>
    </dgm:pt>
    <dgm:pt modelId="{40DF4A21-EB17-4B3C-ABCF-AB8CE8726410}" type="pres">
      <dgm:prSet presAssocID="{63BD3B46-8B2D-4370-A2F1-7E1447991710}" presName="sibTrans" presStyleLbl="sibTrans2D1" presStyleIdx="6" presStyleCnt="13" custScaleY="940720"/>
      <dgm:spPr/>
      <dgm:t>
        <a:bodyPr/>
        <a:lstStyle/>
        <a:p>
          <a:endParaRPr lang="zh-CN" altLang="en-US"/>
        </a:p>
      </dgm:t>
    </dgm:pt>
    <dgm:pt modelId="{3B3505F8-5064-4FF2-92FC-976B76EA9BEA}" type="pres">
      <dgm:prSet presAssocID="{63BD3B46-8B2D-4370-A2F1-7E1447991710}" presName="connectorText" presStyleLbl="sibTrans2D1" presStyleIdx="6" presStyleCnt="13"/>
      <dgm:spPr/>
      <dgm:t>
        <a:bodyPr/>
        <a:lstStyle/>
        <a:p>
          <a:endParaRPr lang="zh-CN" altLang="en-US"/>
        </a:p>
      </dgm:t>
    </dgm:pt>
    <dgm:pt modelId="{250BC0C2-9681-46ED-B750-FE92DA43E8E8}" type="pres">
      <dgm:prSet presAssocID="{9C9D0846-4BD6-44BB-9BB8-2B005E94D52F}" presName="node" presStyleLbl="node1" presStyleIdx="7" presStyleCnt="14" custScaleX="284633" custScaleY="75231" custLinFactX="107012" custLinFactY="76392" custLinFactNeighborX="200000" custLinFactNeighborY="100000">
        <dgm:presLayoutVars>
          <dgm:bulletEnabled val="1"/>
        </dgm:presLayoutVars>
      </dgm:prSet>
      <dgm:spPr/>
      <dgm:t>
        <a:bodyPr/>
        <a:lstStyle/>
        <a:p>
          <a:endParaRPr lang="zh-CN" altLang="en-US"/>
        </a:p>
      </dgm:t>
    </dgm:pt>
    <dgm:pt modelId="{CDCA4BEB-2B65-492B-AF4C-39BC9E2AE47B}" type="pres">
      <dgm:prSet presAssocID="{D26F2C53-3B68-4F72-AA69-C260CD642AFF}" presName="sibTrans" presStyleLbl="sibTrans2D1" presStyleIdx="7" presStyleCnt="13" custScaleY="940720"/>
      <dgm:spPr/>
      <dgm:t>
        <a:bodyPr/>
        <a:lstStyle/>
        <a:p>
          <a:endParaRPr lang="zh-CN" altLang="en-US"/>
        </a:p>
      </dgm:t>
    </dgm:pt>
    <dgm:pt modelId="{EC02A8FB-4E3B-4680-B4C7-A774A2F672CD}" type="pres">
      <dgm:prSet presAssocID="{D26F2C53-3B68-4F72-AA69-C260CD642AFF}" presName="connectorText" presStyleLbl="sibTrans2D1" presStyleIdx="7" presStyleCnt="13"/>
      <dgm:spPr/>
      <dgm:t>
        <a:bodyPr/>
        <a:lstStyle/>
        <a:p>
          <a:endParaRPr lang="zh-CN" altLang="en-US"/>
        </a:p>
      </dgm:t>
    </dgm:pt>
    <dgm:pt modelId="{4792BDE4-430E-4071-962A-C415B3BB1597}" type="pres">
      <dgm:prSet presAssocID="{DC76189E-7798-4AED-A4AE-0D123526BC36}" presName="node" presStyleLbl="node1" presStyleIdx="8" presStyleCnt="14" custScaleX="293365" custScaleY="75231" custLinFactX="565133" custLinFactY="56044" custLinFactNeighborX="600000" custLinFactNeighborY="100000">
        <dgm:presLayoutVars>
          <dgm:bulletEnabled val="1"/>
        </dgm:presLayoutVars>
      </dgm:prSet>
      <dgm:spPr/>
      <dgm:t>
        <a:bodyPr/>
        <a:lstStyle/>
        <a:p>
          <a:endParaRPr lang="zh-CN" altLang="en-US"/>
        </a:p>
      </dgm:t>
    </dgm:pt>
    <dgm:pt modelId="{B515A37C-D7A5-43F5-AF72-804450FCCB42}" type="pres">
      <dgm:prSet presAssocID="{64E7BBF4-0C3B-48DF-9BD7-DBD6FE752C99}" presName="sibTrans" presStyleLbl="sibTrans2D1" presStyleIdx="8" presStyleCnt="13" custScaleY="940720"/>
      <dgm:spPr/>
      <dgm:t>
        <a:bodyPr/>
        <a:lstStyle/>
        <a:p>
          <a:endParaRPr lang="zh-CN" altLang="en-US"/>
        </a:p>
      </dgm:t>
    </dgm:pt>
    <dgm:pt modelId="{2C0F04E3-A8D7-4AD3-A94F-87BCD3D241C2}" type="pres">
      <dgm:prSet presAssocID="{64E7BBF4-0C3B-48DF-9BD7-DBD6FE752C99}" presName="connectorText" presStyleLbl="sibTrans2D1" presStyleIdx="8" presStyleCnt="13"/>
      <dgm:spPr/>
      <dgm:t>
        <a:bodyPr/>
        <a:lstStyle/>
        <a:p>
          <a:endParaRPr lang="zh-CN" altLang="en-US"/>
        </a:p>
      </dgm:t>
    </dgm:pt>
    <dgm:pt modelId="{993A32DF-ACEA-4086-BB91-8071DE93D3E9}" type="pres">
      <dgm:prSet presAssocID="{33662F70-E1C2-4A5C-9797-A91D2783D480}" presName="node" presStyleLbl="node1" presStyleIdx="9" presStyleCnt="14" custScaleX="284633" custScaleY="75231" custLinFactX="730184" custLinFactNeighborX="800000" custLinFactNeighborY="85078">
        <dgm:presLayoutVars>
          <dgm:bulletEnabled val="1"/>
        </dgm:presLayoutVars>
      </dgm:prSet>
      <dgm:spPr/>
      <dgm:t>
        <a:bodyPr/>
        <a:lstStyle/>
        <a:p>
          <a:endParaRPr lang="zh-CN" altLang="en-US"/>
        </a:p>
      </dgm:t>
    </dgm:pt>
    <dgm:pt modelId="{E66ADA16-93DB-44DC-A36F-C06BA2D053A9}" type="pres">
      <dgm:prSet presAssocID="{82C378E0-A273-4FC7-BBF9-C2FB53080E2D}" presName="sibTrans" presStyleLbl="sibTrans2D1" presStyleIdx="9" presStyleCnt="13" custScaleY="940720"/>
      <dgm:spPr/>
      <dgm:t>
        <a:bodyPr/>
        <a:lstStyle/>
        <a:p>
          <a:endParaRPr lang="zh-CN" altLang="en-US"/>
        </a:p>
      </dgm:t>
    </dgm:pt>
    <dgm:pt modelId="{E14E6A76-C37B-4723-82B8-316DEF6BC354}" type="pres">
      <dgm:prSet presAssocID="{82C378E0-A273-4FC7-BBF9-C2FB53080E2D}" presName="connectorText" presStyleLbl="sibTrans2D1" presStyleIdx="9" presStyleCnt="13"/>
      <dgm:spPr/>
      <dgm:t>
        <a:bodyPr/>
        <a:lstStyle/>
        <a:p>
          <a:endParaRPr lang="zh-CN" altLang="en-US"/>
        </a:p>
      </dgm:t>
    </dgm:pt>
    <dgm:pt modelId="{D36D3EEC-1496-4473-AE30-E004ED7BB846}" type="pres">
      <dgm:prSet presAssocID="{B70E7D60-415B-4350-BA5A-30BC28746967}" presName="node" presStyleLbl="node1" presStyleIdx="10" presStyleCnt="14" custScaleX="284633" custScaleY="75231" custLinFactX="600000" custLinFactNeighborX="611619" custLinFactNeighborY="-25742">
        <dgm:presLayoutVars>
          <dgm:bulletEnabled val="1"/>
        </dgm:presLayoutVars>
      </dgm:prSet>
      <dgm:spPr/>
      <dgm:t>
        <a:bodyPr/>
        <a:lstStyle/>
        <a:p>
          <a:endParaRPr lang="zh-CN" altLang="en-US"/>
        </a:p>
      </dgm:t>
    </dgm:pt>
    <dgm:pt modelId="{AE191645-4F26-4713-BB39-7EE2DBE71690}" type="pres">
      <dgm:prSet presAssocID="{D01D2C1E-9AEF-4EC4-9591-B2A44BA01832}" presName="sibTrans" presStyleLbl="sibTrans2D1" presStyleIdx="10" presStyleCnt="13" custScaleY="940720"/>
      <dgm:spPr/>
      <dgm:t>
        <a:bodyPr/>
        <a:lstStyle/>
        <a:p>
          <a:endParaRPr lang="zh-CN" altLang="en-US"/>
        </a:p>
      </dgm:t>
    </dgm:pt>
    <dgm:pt modelId="{BA15D27E-B8F3-48AC-8655-A0DC30297456}" type="pres">
      <dgm:prSet presAssocID="{D01D2C1E-9AEF-4EC4-9591-B2A44BA01832}" presName="connectorText" presStyleLbl="sibTrans2D1" presStyleIdx="10" presStyleCnt="13"/>
      <dgm:spPr/>
      <dgm:t>
        <a:bodyPr/>
        <a:lstStyle/>
        <a:p>
          <a:endParaRPr lang="zh-CN" altLang="en-US"/>
        </a:p>
      </dgm:t>
    </dgm:pt>
    <dgm:pt modelId="{1CE07EC8-1DE0-47EB-A62A-C491A5ACAE87}" type="pres">
      <dgm:prSet presAssocID="{DABA1073-D200-4296-B591-C5AC371955BA}" presName="node" presStyleLbl="node1" presStyleIdx="11" presStyleCnt="14" custScaleX="336054" custScaleY="75116" custLinFactX="100000" custLinFactY="-19126" custLinFactNeighborX="175997" custLinFactNeighborY="-100000">
        <dgm:presLayoutVars>
          <dgm:bulletEnabled val="1"/>
        </dgm:presLayoutVars>
      </dgm:prSet>
      <dgm:spPr/>
      <dgm:t>
        <a:bodyPr/>
        <a:lstStyle/>
        <a:p>
          <a:endParaRPr lang="zh-CN" altLang="en-US"/>
        </a:p>
      </dgm:t>
    </dgm:pt>
    <dgm:pt modelId="{FFE2CA03-9E8F-41B0-82F9-03591A7DAFEF}" type="pres">
      <dgm:prSet presAssocID="{58D69CF6-D72C-48B6-8F06-8E017254E992}" presName="sibTrans" presStyleLbl="sibTrans2D1" presStyleIdx="11" presStyleCnt="13" custScaleY="940720"/>
      <dgm:spPr/>
      <dgm:t>
        <a:bodyPr/>
        <a:lstStyle/>
        <a:p>
          <a:endParaRPr lang="zh-CN" altLang="en-US"/>
        </a:p>
      </dgm:t>
    </dgm:pt>
    <dgm:pt modelId="{FC745475-A648-4085-B66A-4A3DBE2C0310}" type="pres">
      <dgm:prSet presAssocID="{58D69CF6-D72C-48B6-8F06-8E017254E992}" presName="connectorText" presStyleLbl="sibTrans2D1" presStyleIdx="11" presStyleCnt="13"/>
      <dgm:spPr/>
      <dgm:t>
        <a:bodyPr/>
        <a:lstStyle/>
        <a:p>
          <a:endParaRPr lang="zh-CN" altLang="en-US"/>
        </a:p>
      </dgm:t>
    </dgm:pt>
    <dgm:pt modelId="{222494A3-C00F-4863-96F2-D6B6C9901A0A}" type="pres">
      <dgm:prSet presAssocID="{2875F8CB-F9E3-4AA5-A7A4-62EDACCA5D5F}" presName="node" presStyleLbl="node1" presStyleIdx="12" presStyleCnt="14" custScaleX="336054" custScaleY="75116" custLinFactX="-539906" custLinFactY="-60439" custLinFactNeighborX="-600000" custLinFactNeighborY="-100000">
        <dgm:presLayoutVars>
          <dgm:bulletEnabled val="1"/>
        </dgm:presLayoutVars>
      </dgm:prSet>
      <dgm:spPr/>
      <dgm:t>
        <a:bodyPr/>
        <a:lstStyle/>
        <a:p>
          <a:endParaRPr lang="zh-CN" altLang="en-US"/>
        </a:p>
      </dgm:t>
    </dgm:pt>
    <dgm:pt modelId="{575E85AE-3F3C-4123-A638-A4072EF569E5}" type="pres">
      <dgm:prSet presAssocID="{0BBF7912-9B9F-4701-8F24-F0C4F2C114D2}" presName="sibTrans" presStyleLbl="sibTrans2D1" presStyleIdx="12" presStyleCnt="13" custScaleY="940720"/>
      <dgm:spPr/>
      <dgm:t>
        <a:bodyPr/>
        <a:lstStyle/>
        <a:p>
          <a:endParaRPr lang="zh-CN" altLang="en-US"/>
        </a:p>
      </dgm:t>
    </dgm:pt>
    <dgm:pt modelId="{EA000345-D0C4-4299-9D6A-B07CF73C7389}" type="pres">
      <dgm:prSet presAssocID="{0BBF7912-9B9F-4701-8F24-F0C4F2C114D2}" presName="connectorText" presStyleLbl="sibTrans2D1" presStyleIdx="12" presStyleCnt="13"/>
      <dgm:spPr/>
      <dgm:t>
        <a:bodyPr/>
        <a:lstStyle/>
        <a:p>
          <a:endParaRPr lang="zh-CN" altLang="en-US"/>
        </a:p>
      </dgm:t>
    </dgm:pt>
    <dgm:pt modelId="{A486C26F-341F-4ACC-B36B-749AA7C9781D}" type="pres">
      <dgm:prSet presAssocID="{312D541F-2600-460C-A1CB-3500820857A3}" presName="node" presStyleLbl="node1" presStyleIdx="13" presStyleCnt="14" custScaleX="336054" custScaleY="75116" custLinFactX="-1344112" custLinFactY="-86831" custLinFactNeighborX="-1400000" custLinFactNeighborY="-100000">
        <dgm:presLayoutVars>
          <dgm:bulletEnabled val="1"/>
        </dgm:presLayoutVars>
      </dgm:prSet>
      <dgm:spPr/>
      <dgm:t>
        <a:bodyPr/>
        <a:lstStyle/>
        <a:p>
          <a:endParaRPr lang="zh-CN" altLang="en-US"/>
        </a:p>
      </dgm:t>
    </dgm:pt>
  </dgm:ptLst>
  <dgm:cxnLst>
    <dgm:cxn modelId="{B86575F9-D5D4-4B92-B141-D42DB48F6197}" srcId="{4E8BEDFE-1179-4EFE-9F3C-F7705D07F98E}" destId="{E4978984-FFE7-45E1-AACC-2476E96DA35C}" srcOrd="2" destOrd="0" parTransId="{63DF7B85-FD22-458D-9E03-0FA2A872A1EF}" sibTransId="{037DEAE4-9560-4961-93DC-F621EF330863}"/>
    <dgm:cxn modelId="{083C2EA2-8671-450B-9523-C27A32D1F295}" type="presOf" srcId="{64E7BBF4-0C3B-48DF-9BD7-DBD6FE752C99}" destId="{B515A37C-D7A5-43F5-AF72-804450FCCB42}" srcOrd="0" destOrd="0" presId="urn:microsoft.com/office/officeart/2005/8/layout/process1"/>
    <dgm:cxn modelId="{66C9C49C-3A72-4484-8C2D-731CD6244001}" srcId="{4E8BEDFE-1179-4EFE-9F3C-F7705D07F98E}" destId="{C2E6F8A4-AB86-4BE5-AC56-D3E64796D03C}" srcOrd="5" destOrd="0" parTransId="{A4948364-9700-4D2E-B90E-AD947C2E5D46}" sibTransId="{87A7CB8A-32AF-4184-BAD2-CE1B675D51DB}"/>
    <dgm:cxn modelId="{67486ADE-E9AD-4EA3-989B-B95EC48D25AF}" type="presOf" srcId="{33662F70-E1C2-4A5C-9797-A91D2783D480}" destId="{993A32DF-ACEA-4086-BB91-8071DE93D3E9}" srcOrd="0" destOrd="0" presId="urn:microsoft.com/office/officeart/2005/8/layout/process1"/>
    <dgm:cxn modelId="{7A3689C6-95A8-4D17-AB48-B5022D10457E}" type="presOf" srcId="{82C378E0-A273-4FC7-BBF9-C2FB53080E2D}" destId="{E14E6A76-C37B-4723-82B8-316DEF6BC354}" srcOrd="1" destOrd="0" presId="urn:microsoft.com/office/officeart/2005/8/layout/process1"/>
    <dgm:cxn modelId="{D7083993-576B-4E23-922D-F6AB087F525C}" type="presOf" srcId="{E4978984-FFE7-45E1-AACC-2476E96DA35C}" destId="{E7854F93-A798-4D58-821A-ED5C011E4E62}" srcOrd="0" destOrd="0" presId="urn:microsoft.com/office/officeart/2005/8/layout/process1"/>
    <dgm:cxn modelId="{20CBB012-4B1E-40E5-BA5C-76E1FF020CAB}" type="presOf" srcId="{5F5E95A1-B8A8-4507-A63F-38397625C489}" destId="{E8613C60-1ADE-4531-A13E-9388BB3C8BF2}" srcOrd="1" destOrd="0" presId="urn:microsoft.com/office/officeart/2005/8/layout/process1"/>
    <dgm:cxn modelId="{4F32F865-4BB4-46BA-960D-714CD1A8A13C}" type="presOf" srcId="{87A7CB8A-32AF-4184-BAD2-CE1B675D51DB}" destId="{B47D7566-B986-4896-B1CF-5E42C80CE234}" srcOrd="0" destOrd="0" presId="urn:microsoft.com/office/officeart/2005/8/layout/process1"/>
    <dgm:cxn modelId="{64717650-EA1A-4735-A096-76E7B7D4DFCF}" srcId="{4E8BEDFE-1179-4EFE-9F3C-F7705D07F98E}" destId="{8DB862C5-3949-45E9-BC6C-0DF70968DEE0}" srcOrd="1" destOrd="0" parTransId="{C418A874-1AA0-4B85-A348-A4692F17A580}" sibTransId="{098B28D8-F77D-4314-B800-0F7E3174135F}"/>
    <dgm:cxn modelId="{A662BDDA-C6EE-4C36-9CE6-511300053076}" srcId="{4E8BEDFE-1179-4EFE-9F3C-F7705D07F98E}" destId="{D8D204AF-2610-4F30-BD07-4C6080D20944}" srcOrd="3" destOrd="0" parTransId="{B7503DB6-C1E6-4DE2-B3DC-554E7B22AB53}" sibTransId="{5F5E95A1-B8A8-4507-A63F-38397625C489}"/>
    <dgm:cxn modelId="{AB44D2FA-1E98-4A9F-84A2-B4555426AB80}" type="presOf" srcId="{8DB862C5-3949-45E9-BC6C-0DF70968DEE0}" destId="{48178990-D0A6-4344-8848-05DF92C0EB77}" srcOrd="0" destOrd="0" presId="urn:microsoft.com/office/officeart/2005/8/layout/process1"/>
    <dgm:cxn modelId="{6C4E1BF2-2627-4F03-BA70-26769B989444}" type="presOf" srcId="{D26F2C53-3B68-4F72-AA69-C260CD642AFF}" destId="{EC02A8FB-4E3B-4680-B4C7-A774A2F672CD}" srcOrd="1" destOrd="0" presId="urn:microsoft.com/office/officeart/2005/8/layout/process1"/>
    <dgm:cxn modelId="{1CA7F9BF-FF01-4C49-A32C-586BFC051E1D}" type="presOf" srcId="{63BD3B46-8B2D-4370-A2F1-7E1447991710}" destId="{40DF4A21-EB17-4B3C-ABCF-AB8CE8726410}" srcOrd="0" destOrd="0" presId="urn:microsoft.com/office/officeart/2005/8/layout/process1"/>
    <dgm:cxn modelId="{C5509708-148F-4623-BDF9-CEA94708E154}" type="presOf" srcId="{63BD3B46-8B2D-4370-A2F1-7E1447991710}" destId="{3B3505F8-5064-4FF2-92FC-976B76EA9BEA}" srcOrd="1" destOrd="0" presId="urn:microsoft.com/office/officeart/2005/8/layout/process1"/>
    <dgm:cxn modelId="{15E6EA00-6109-40F5-BC37-54E9775FB049}" type="presOf" srcId="{705F1141-BACA-4BE7-8101-889CA3A40999}" destId="{16121F97-D355-40A4-8428-0AF80F85A2A7}" srcOrd="0" destOrd="0" presId="urn:microsoft.com/office/officeart/2005/8/layout/process1"/>
    <dgm:cxn modelId="{CAB42A84-C88B-4CEC-BD05-71888687FC30}" type="presOf" srcId="{D01D2C1E-9AEF-4EC4-9591-B2A44BA01832}" destId="{BA15D27E-B8F3-48AC-8655-A0DC30297456}" srcOrd="1" destOrd="0" presId="urn:microsoft.com/office/officeart/2005/8/layout/process1"/>
    <dgm:cxn modelId="{589E83C9-9842-4568-9600-DBE493F6941A}" srcId="{4E8BEDFE-1179-4EFE-9F3C-F7705D07F98E}" destId="{1355DDC9-767E-4302-91C0-23863C6DB038}" srcOrd="4" destOrd="0" parTransId="{1F36340B-C591-4139-B5F6-1BC28D9928EB}" sibTransId="{B53BF507-194E-41C6-894F-79DEDDB0FE67}"/>
    <dgm:cxn modelId="{B7A4BA24-D3DA-446A-B704-0A31AA4C0927}" type="presOf" srcId="{0E4F2AEE-6651-444C-A6BD-24CC475A04EE}" destId="{22C330E9-3C78-4E42-80C4-96D0292E8F16}" srcOrd="1" destOrd="0" presId="urn:microsoft.com/office/officeart/2005/8/layout/process1"/>
    <dgm:cxn modelId="{2AA03ED2-DC4F-46CB-BB9D-70B54D212622}" srcId="{4E8BEDFE-1179-4EFE-9F3C-F7705D07F98E}" destId="{9C9D0846-4BD6-44BB-9BB8-2B005E94D52F}" srcOrd="7" destOrd="0" parTransId="{D8DEF940-9264-464F-913C-5418E7AB331C}" sibTransId="{D26F2C53-3B68-4F72-AA69-C260CD642AFF}"/>
    <dgm:cxn modelId="{8F716DCA-2043-4092-8251-DF3672BF8FA4}" type="presOf" srcId="{9C9D0846-4BD6-44BB-9BB8-2B005E94D52F}" destId="{250BC0C2-9681-46ED-B750-FE92DA43E8E8}" srcOrd="0" destOrd="0" presId="urn:microsoft.com/office/officeart/2005/8/layout/process1"/>
    <dgm:cxn modelId="{8924E54D-9625-4679-8D63-E56F2A7139E6}" srcId="{4E8BEDFE-1179-4EFE-9F3C-F7705D07F98E}" destId="{DC76189E-7798-4AED-A4AE-0D123526BC36}" srcOrd="8" destOrd="0" parTransId="{9495101F-D261-4E41-BFF0-3019396824CB}" sibTransId="{64E7BBF4-0C3B-48DF-9BD7-DBD6FE752C99}"/>
    <dgm:cxn modelId="{9FB07757-3C41-437D-ABB1-0DCAE2674756}" type="presOf" srcId="{B70E7D60-415B-4350-BA5A-30BC28746967}" destId="{D36D3EEC-1496-4473-AE30-E004ED7BB846}" srcOrd="0" destOrd="0" presId="urn:microsoft.com/office/officeart/2005/8/layout/process1"/>
    <dgm:cxn modelId="{F406E4B5-D3A9-4514-AA20-24F1FC5C6D50}" type="presOf" srcId="{B53BF507-194E-41C6-894F-79DEDDB0FE67}" destId="{27EFFAA9-9151-4396-9045-1593883788A1}" srcOrd="1" destOrd="0" presId="urn:microsoft.com/office/officeart/2005/8/layout/process1"/>
    <dgm:cxn modelId="{0B5DFBEF-AA03-4221-8E27-1058D358E457}" type="presOf" srcId="{2875F8CB-F9E3-4AA5-A7A4-62EDACCA5D5F}" destId="{222494A3-C00F-4863-96F2-D6B6C9901A0A}" srcOrd="0" destOrd="0" presId="urn:microsoft.com/office/officeart/2005/8/layout/process1"/>
    <dgm:cxn modelId="{E39ADA50-C06B-4B42-BE3B-2EFAC6F54FE1}" type="presOf" srcId="{BC27D3C0-E0A3-4056-AE8F-7FABF32350E7}" destId="{4CFE7E09-6826-4BDB-B6A7-1C16550B2C61}" srcOrd="0" destOrd="0" presId="urn:microsoft.com/office/officeart/2005/8/layout/process1"/>
    <dgm:cxn modelId="{3B98DB97-714B-4A5C-AA41-8DECD7FCD620}" srcId="{4E8BEDFE-1179-4EFE-9F3C-F7705D07F98E}" destId="{DABA1073-D200-4296-B591-C5AC371955BA}" srcOrd="11" destOrd="0" parTransId="{9B0B2A79-45AC-467E-9E6E-2F1CEE1BF20B}" sibTransId="{58D69CF6-D72C-48B6-8F06-8E017254E992}"/>
    <dgm:cxn modelId="{621F2AB2-931E-4AC5-B892-A11FCA13A938}" srcId="{4E8BEDFE-1179-4EFE-9F3C-F7705D07F98E}" destId="{33662F70-E1C2-4A5C-9797-A91D2783D480}" srcOrd="9" destOrd="0" parTransId="{5176484E-BD01-49B8-A999-38C9FEE9FEF8}" sibTransId="{82C378E0-A273-4FC7-BBF9-C2FB53080E2D}"/>
    <dgm:cxn modelId="{BEA3B9AE-FB12-492A-9C70-D56AEBD3F516}" type="presOf" srcId="{58D69CF6-D72C-48B6-8F06-8E017254E992}" destId="{FFE2CA03-9E8F-41B0-82F9-03591A7DAFEF}" srcOrd="0" destOrd="0" presId="urn:microsoft.com/office/officeart/2005/8/layout/process1"/>
    <dgm:cxn modelId="{A265C82A-DDB0-4C6B-9632-52DC5B2128B3}" type="presOf" srcId="{098B28D8-F77D-4314-B800-0F7E3174135F}" destId="{698034F0-CE79-445C-AC37-E58B2020E1F0}" srcOrd="0" destOrd="0" presId="urn:microsoft.com/office/officeart/2005/8/layout/process1"/>
    <dgm:cxn modelId="{ED00C76F-71E5-4730-B9D1-8D027DF847B6}" type="presOf" srcId="{037DEAE4-9560-4961-93DC-F621EF330863}" destId="{F29C263D-82B0-4C1A-B973-84A9EB9F9BD6}" srcOrd="0" destOrd="0" presId="urn:microsoft.com/office/officeart/2005/8/layout/process1"/>
    <dgm:cxn modelId="{587FA494-136D-4544-AE8C-B0FBFCB213D5}" srcId="{4E8BEDFE-1179-4EFE-9F3C-F7705D07F98E}" destId="{705F1141-BACA-4BE7-8101-889CA3A40999}" srcOrd="0" destOrd="0" parTransId="{9BA55F91-8621-46C8-928A-A1225AF2D266}" sibTransId="{0E4F2AEE-6651-444C-A6BD-24CC475A04EE}"/>
    <dgm:cxn modelId="{35A3A2DE-64E3-4CBA-B9C5-474D31135B53}" type="presOf" srcId="{87A7CB8A-32AF-4184-BAD2-CE1B675D51DB}" destId="{6FEAEDCA-0EDC-4967-9135-499CE20C5139}" srcOrd="1" destOrd="0" presId="urn:microsoft.com/office/officeart/2005/8/layout/process1"/>
    <dgm:cxn modelId="{29E6996C-2AD3-43D4-BCAD-D239CF769267}" type="presOf" srcId="{DC76189E-7798-4AED-A4AE-0D123526BC36}" destId="{4792BDE4-430E-4071-962A-C415B3BB1597}" srcOrd="0" destOrd="0" presId="urn:microsoft.com/office/officeart/2005/8/layout/process1"/>
    <dgm:cxn modelId="{206B3915-15B2-40DA-BB34-390767343D93}" type="presOf" srcId="{B53BF507-194E-41C6-894F-79DEDDB0FE67}" destId="{477389A0-7B9E-4F6D-8046-21EE13AE7921}" srcOrd="0" destOrd="0" presId="urn:microsoft.com/office/officeart/2005/8/layout/process1"/>
    <dgm:cxn modelId="{7DEECA93-B1D2-44FE-ADD2-559431316712}" srcId="{4E8BEDFE-1179-4EFE-9F3C-F7705D07F98E}" destId="{B70E7D60-415B-4350-BA5A-30BC28746967}" srcOrd="10" destOrd="0" parTransId="{E959017B-164E-491A-8DD3-FE8DA4E2FD8B}" sibTransId="{D01D2C1E-9AEF-4EC4-9591-B2A44BA01832}"/>
    <dgm:cxn modelId="{43B58CF2-52B8-4CC2-8C53-38D7FED9FBF8}" type="presOf" srcId="{037DEAE4-9560-4961-93DC-F621EF330863}" destId="{BA46B5F3-D041-489F-9D1E-947BA4AD4D86}" srcOrd="1" destOrd="0" presId="urn:microsoft.com/office/officeart/2005/8/layout/process1"/>
    <dgm:cxn modelId="{B85BC894-0E38-49B9-9E60-7CDD73E7FC90}" type="presOf" srcId="{1355DDC9-767E-4302-91C0-23863C6DB038}" destId="{72B9E39C-4262-4E42-A463-47B805834996}" srcOrd="0" destOrd="0" presId="urn:microsoft.com/office/officeart/2005/8/layout/process1"/>
    <dgm:cxn modelId="{9E1DB8A3-695C-4A66-9487-51598CD50DB1}" type="presOf" srcId="{64E7BBF4-0C3B-48DF-9BD7-DBD6FE752C99}" destId="{2C0F04E3-A8D7-4AD3-A94F-87BCD3D241C2}" srcOrd="1" destOrd="0" presId="urn:microsoft.com/office/officeart/2005/8/layout/process1"/>
    <dgm:cxn modelId="{A8032EED-E458-40C7-A205-C55EFF64E596}" type="presOf" srcId="{0BBF7912-9B9F-4701-8F24-F0C4F2C114D2}" destId="{EA000345-D0C4-4299-9D6A-B07CF73C7389}" srcOrd="1" destOrd="0" presId="urn:microsoft.com/office/officeart/2005/8/layout/process1"/>
    <dgm:cxn modelId="{56336504-F9E7-4F44-84B8-5A8AFD6024F1}" srcId="{4E8BEDFE-1179-4EFE-9F3C-F7705D07F98E}" destId="{312D541F-2600-460C-A1CB-3500820857A3}" srcOrd="13" destOrd="0" parTransId="{6DF07834-4D2D-431C-B6F6-559629E4F04F}" sibTransId="{C064D1D0-6759-4AC2-9885-1B69F595F99A}"/>
    <dgm:cxn modelId="{FEB8C257-CD3D-47DB-ADF1-626E8BFFD6F7}" srcId="{4E8BEDFE-1179-4EFE-9F3C-F7705D07F98E}" destId="{BC27D3C0-E0A3-4056-AE8F-7FABF32350E7}" srcOrd="6" destOrd="0" parTransId="{4347C712-EA05-47E2-82BD-206F1677255A}" sibTransId="{63BD3B46-8B2D-4370-A2F1-7E1447991710}"/>
    <dgm:cxn modelId="{9497221B-8BAB-4AC8-A6EB-0F391445FBEA}" srcId="{4E8BEDFE-1179-4EFE-9F3C-F7705D07F98E}" destId="{2875F8CB-F9E3-4AA5-A7A4-62EDACCA5D5F}" srcOrd="12" destOrd="0" parTransId="{3F6E0A2C-290A-4E23-8BC0-383EA968D811}" sibTransId="{0BBF7912-9B9F-4701-8F24-F0C4F2C114D2}"/>
    <dgm:cxn modelId="{039FBAFA-070C-49FE-A4BE-B62076CA69DD}" type="presOf" srcId="{58D69CF6-D72C-48B6-8F06-8E017254E992}" destId="{FC745475-A648-4085-B66A-4A3DBE2C0310}" srcOrd="1" destOrd="0" presId="urn:microsoft.com/office/officeart/2005/8/layout/process1"/>
    <dgm:cxn modelId="{3F3347F7-BC4E-4886-8E43-C76051B721C3}" type="presOf" srcId="{D26F2C53-3B68-4F72-AA69-C260CD642AFF}" destId="{CDCA4BEB-2B65-492B-AF4C-39BC9E2AE47B}" srcOrd="0" destOrd="0" presId="urn:microsoft.com/office/officeart/2005/8/layout/process1"/>
    <dgm:cxn modelId="{07820E23-D7D1-4837-BE2B-18EA0168BB5A}" type="presOf" srcId="{DABA1073-D200-4296-B591-C5AC371955BA}" destId="{1CE07EC8-1DE0-47EB-A62A-C491A5ACAE87}" srcOrd="0" destOrd="0" presId="urn:microsoft.com/office/officeart/2005/8/layout/process1"/>
    <dgm:cxn modelId="{6ED787E8-4C79-403B-A34C-DE9C88744A97}" type="presOf" srcId="{098B28D8-F77D-4314-B800-0F7E3174135F}" destId="{15C634DA-463B-4980-8AD2-65ECBA15A6D1}" srcOrd="1" destOrd="0" presId="urn:microsoft.com/office/officeart/2005/8/layout/process1"/>
    <dgm:cxn modelId="{791BC39D-A854-4E67-975C-03235B35CF2D}" type="presOf" srcId="{4E8BEDFE-1179-4EFE-9F3C-F7705D07F98E}" destId="{C69ADB7D-DB8F-47E9-922F-A0696D29BC4A}" srcOrd="0" destOrd="0" presId="urn:microsoft.com/office/officeart/2005/8/layout/process1"/>
    <dgm:cxn modelId="{FF70B327-0E3F-49F1-95F2-C0F57CA176F1}" type="presOf" srcId="{312D541F-2600-460C-A1CB-3500820857A3}" destId="{A486C26F-341F-4ACC-B36B-749AA7C9781D}" srcOrd="0" destOrd="0" presId="urn:microsoft.com/office/officeart/2005/8/layout/process1"/>
    <dgm:cxn modelId="{F38F1C37-71E8-485A-8C74-752ECAFA5308}" type="presOf" srcId="{C2E6F8A4-AB86-4BE5-AC56-D3E64796D03C}" destId="{15F42700-BB03-40EB-A4C1-42EA64882ADB}" srcOrd="0" destOrd="0" presId="urn:microsoft.com/office/officeart/2005/8/layout/process1"/>
    <dgm:cxn modelId="{D7A96B2A-C87F-4DD7-ACA4-F40289C8A742}" type="presOf" srcId="{0E4F2AEE-6651-444C-A6BD-24CC475A04EE}" destId="{CF0D85F0-8558-4CA2-A27D-AF7B0D068F52}" srcOrd="0" destOrd="0" presId="urn:microsoft.com/office/officeart/2005/8/layout/process1"/>
    <dgm:cxn modelId="{4ADB4F09-48AF-4338-AB19-9E4A9037B2A6}" type="presOf" srcId="{D01D2C1E-9AEF-4EC4-9591-B2A44BA01832}" destId="{AE191645-4F26-4713-BB39-7EE2DBE71690}" srcOrd="0" destOrd="0" presId="urn:microsoft.com/office/officeart/2005/8/layout/process1"/>
    <dgm:cxn modelId="{15DEE5A6-337B-44B7-AFA3-146E856BA8CD}" type="presOf" srcId="{5F5E95A1-B8A8-4507-A63F-38397625C489}" destId="{82DB4FA0-30EE-43CB-9EC1-41991B54B395}" srcOrd="0" destOrd="0" presId="urn:microsoft.com/office/officeart/2005/8/layout/process1"/>
    <dgm:cxn modelId="{954445A7-4EAB-4A0D-818D-2E997B2FEF64}" type="presOf" srcId="{82C378E0-A273-4FC7-BBF9-C2FB53080E2D}" destId="{E66ADA16-93DB-44DC-A36F-C06BA2D053A9}" srcOrd="0" destOrd="0" presId="urn:microsoft.com/office/officeart/2005/8/layout/process1"/>
    <dgm:cxn modelId="{8CB1D8AC-9228-4DF6-B1E2-1A410E706076}" type="presOf" srcId="{0BBF7912-9B9F-4701-8F24-F0C4F2C114D2}" destId="{575E85AE-3F3C-4123-A638-A4072EF569E5}" srcOrd="0" destOrd="0" presId="urn:microsoft.com/office/officeart/2005/8/layout/process1"/>
    <dgm:cxn modelId="{C41E313D-8525-4C1B-867D-3E39AD0B0B0C}" type="presOf" srcId="{D8D204AF-2610-4F30-BD07-4C6080D20944}" destId="{712FF263-9F71-4044-8C23-0027C262B3D6}" srcOrd="0" destOrd="0" presId="urn:microsoft.com/office/officeart/2005/8/layout/process1"/>
    <dgm:cxn modelId="{433801C5-E136-4DE2-9E23-A7E517D9AC5E}" type="presParOf" srcId="{C69ADB7D-DB8F-47E9-922F-A0696D29BC4A}" destId="{16121F97-D355-40A4-8428-0AF80F85A2A7}" srcOrd="0" destOrd="0" presId="urn:microsoft.com/office/officeart/2005/8/layout/process1"/>
    <dgm:cxn modelId="{0717209E-54B5-43EE-8AE0-B844AE8B027A}" type="presParOf" srcId="{C69ADB7D-DB8F-47E9-922F-A0696D29BC4A}" destId="{CF0D85F0-8558-4CA2-A27D-AF7B0D068F52}" srcOrd="1" destOrd="0" presId="urn:microsoft.com/office/officeart/2005/8/layout/process1"/>
    <dgm:cxn modelId="{E6C1C6B9-2508-4E22-AD53-08A871A6B7B1}" type="presParOf" srcId="{CF0D85F0-8558-4CA2-A27D-AF7B0D068F52}" destId="{22C330E9-3C78-4E42-80C4-96D0292E8F16}" srcOrd="0" destOrd="0" presId="urn:microsoft.com/office/officeart/2005/8/layout/process1"/>
    <dgm:cxn modelId="{950899B4-77D9-411D-A034-47AAD88BD157}" type="presParOf" srcId="{C69ADB7D-DB8F-47E9-922F-A0696D29BC4A}" destId="{48178990-D0A6-4344-8848-05DF92C0EB77}" srcOrd="2" destOrd="0" presId="urn:microsoft.com/office/officeart/2005/8/layout/process1"/>
    <dgm:cxn modelId="{DD7A0669-0499-4205-8E9E-28715D570982}" type="presParOf" srcId="{C69ADB7D-DB8F-47E9-922F-A0696D29BC4A}" destId="{698034F0-CE79-445C-AC37-E58B2020E1F0}" srcOrd="3" destOrd="0" presId="urn:microsoft.com/office/officeart/2005/8/layout/process1"/>
    <dgm:cxn modelId="{A6081246-D894-408C-A765-261BD67B2775}" type="presParOf" srcId="{698034F0-CE79-445C-AC37-E58B2020E1F0}" destId="{15C634DA-463B-4980-8AD2-65ECBA15A6D1}" srcOrd="0" destOrd="0" presId="urn:microsoft.com/office/officeart/2005/8/layout/process1"/>
    <dgm:cxn modelId="{814D6BD8-944C-4662-8147-6B86D78497A8}" type="presParOf" srcId="{C69ADB7D-DB8F-47E9-922F-A0696D29BC4A}" destId="{E7854F93-A798-4D58-821A-ED5C011E4E62}" srcOrd="4" destOrd="0" presId="urn:microsoft.com/office/officeart/2005/8/layout/process1"/>
    <dgm:cxn modelId="{F9C6269E-15E3-4F3A-9F71-E69F64F6BAB3}" type="presParOf" srcId="{C69ADB7D-DB8F-47E9-922F-A0696D29BC4A}" destId="{F29C263D-82B0-4C1A-B973-84A9EB9F9BD6}" srcOrd="5" destOrd="0" presId="urn:microsoft.com/office/officeart/2005/8/layout/process1"/>
    <dgm:cxn modelId="{B57D15F1-DF68-482E-B4B0-32873525511E}" type="presParOf" srcId="{F29C263D-82B0-4C1A-B973-84A9EB9F9BD6}" destId="{BA46B5F3-D041-489F-9D1E-947BA4AD4D86}" srcOrd="0" destOrd="0" presId="urn:microsoft.com/office/officeart/2005/8/layout/process1"/>
    <dgm:cxn modelId="{7BA82C54-AA25-436A-9B18-A480367ECC85}" type="presParOf" srcId="{C69ADB7D-DB8F-47E9-922F-A0696D29BC4A}" destId="{712FF263-9F71-4044-8C23-0027C262B3D6}" srcOrd="6" destOrd="0" presId="urn:microsoft.com/office/officeart/2005/8/layout/process1"/>
    <dgm:cxn modelId="{37AB50D1-0974-4743-AF0B-ACAE66F085C2}" type="presParOf" srcId="{C69ADB7D-DB8F-47E9-922F-A0696D29BC4A}" destId="{82DB4FA0-30EE-43CB-9EC1-41991B54B395}" srcOrd="7" destOrd="0" presId="urn:microsoft.com/office/officeart/2005/8/layout/process1"/>
    <dgm:cxn modelId="{1811CDD1-589A-49C9-9534-64FE1E497C36}" type="presParOf" srcId="{82DB4FA0-30EE-43CB-9EC1-41991B54B395}" destId="{E8613C60-1ADE-4531-A13E-9388BB3C8BF2}" srcOrd="0" destOrd="0" presId="urn:microsoft.com/office/officeart/2005/8/layout/process1"/>
    <dgm:cxn modelId="{EE0C8DED-0162-40DA-8A2A-A81EC065F2D8}" type="presParOf" srcId="{C69ADB7D-DB8F-47E9-922F-A0696D29BC4A}" destId="{72B9E39C-4262-4E42-A463-47B805834996}" srcOrd="8" destOrd="0" presId="urn:microsoft.com/office/officeart/2005/8/layout/process1"/>
    <dgm:cxn modelId="{9DB3A920-25D6-483E-9145-A6520DF341C6}" type="presParOf" srcId="{C69ADB7D-DB8F-47E9-922F-A0696D29BC4A}" destId="{477389A0-7B9E-4F6D-8046-21EE13AE7921}" srcOrd="9" destOrd="0" presId="urn:microsoft.com/office/officeart/2005/8/layout/process1"/>
    <dgm:cxn modelId="{20462DD8-C14C-4CF1-B31B-0509AE9A7957}" type="presParOf" srcId="{477389A0-7B9E-4F6D-8046-21EE13AE7921}" destId="{27EFFAA9-9151-4396-9045-1593883788A1}" srcOrd="0" destOrd="0" presId="urn:microsoft.com/office/officeart/2005/8/layout/process1"/>
    <dgm:cxn modelId="{BF93E6A4-4069-4C84-88B8-C149826C6DE4}" type="presParOf" srcId="{C69ADB7D-DB8F-47E9-922F-A0696D29BC4A}" destId="{15F42700-BB03-40EB-A4C1-42EA64882ADB}" srcOrd="10" destOrd="0" presId="urn:microsoft.com/office/officeart/2005/8/layout/process1"/>
    <dgm:cxn modelId="{1790CAC3-95D3-4765-AC1F-2852862225CE}" type="presParOf" srcId="{C69ADB7D-DB8F-47E9-922F-A0696D29BC4A}" destId="{B47D7566-B986-4896-B1CF-5E42C80CE234}" srcOrd="11" destOrd="0" presId="urn:microsoft.com/office/officeart/2005/8/layout/process1"/>
    <dgm:cxn modelId="{3634AF2C-32C3-48A3-9F02-5F478B6F7167}" type="presParOf" srcId="{B47D7566-B986-4896-B1CF-5E42C80CE234}" destId="{6FEAEDCA-0EDC-4967-9135-499CE20C5139}" srcOrd="0" destOrd="0" presId="urn:microsoft.com/office/officeart/2005/8/layout/process1"/>
    <dgm:cxn modelId="{B543145B-8585-45CE-9C31-47576AD20ECB}" type="presParOf" srcId="{C69ADB7D-DB8F-47E9-922F-A0696D29BC4A}" destId="{4CFE7E09-6826-4BDB-B6A7-1C16550B2C61}" srcOrd="12" destOrd="0" presId="urn:microsoft.com/office/officeart/2005/8/layout/process1"/>
    <dgm:cxn modelId="{6BF71D8B-E1D4-4478-814B-AF314FFBCD58}" type="presParOf" srcId="{C69ADB7D-DB8F-47E9-922F-A0696D29BC4A}" destId="{40DF4A21-EB17-4B3C-ABCF-AB8CE8726410}" srcOrd="13" destOrd="0" presId="urn:microsoft.com/office/officeart/2005/8/layout/process1"/>
    <dgm:cxn modelId="{772F596D-D073-41C3-8C70-61A76BAF73AF}" type="presParOf" srcId="{40DF4A21-EB17-4B3C-ABCF-AB8CE8726410}" destId="{3B3505F8-5064-4FF2-92FC-976B76EA9BEA}" srcOrd="0" destOrd="0" presId="urn:microsoft.com/office/officeart/2005/8/layout/process1"/>
    <dgm:cxn modelId="{5204BDCF-3C6F-4376-AAF2-2C88DDA1AA01}" type="presParOf" srcId="{C69ADB7D-DB8F-47E9-922F-A0696D29BC4A}" destId="{250BC0C2-9681-46ED-B750-FE92DA43E8E8}" srcOrd="14" destOrd="0" presId="urn:microsoft.com/office/officeart/2005/8/layout/process1"/>
    <dgm:cxn modelId="{FBF929E9-70F0-47FC-AFDB-1B77F478E189}" type="presParOf" srcId="{C69ADB7D-DB8F-47E9-922F-A0696D29BC4A}" destId="{CDCA4BEB-2B65-492B-AF4C-39BC9E2AE47B}" srcOrd="15" destOrd="0" presId="urn:microsoft.com/office/officeart/2005/8/layout/process1"/>
    <dgm:cxn modelId="{95AA1141-C8C8-4290-842B-01246E334F60}" type="presParOf" srcId="{CDCA4BEB-2B65-492B-AF4C-39BC9E2AE47B}" destId="{EC02A8FB-4E3B-4680-B4C7-A774A2F672CD}" srcOrd="0" destOrd="0" presId="urn:microsoft.com/office/officeart/2005/8/layout/process1"/>
    <dgm:cxn modelId="{750FCFFB-6187-4E28-A2BE-F16DF09B9005}" type="presParOf" srcId="{C69ADB7D-DB8F-47E9-922F-A0696D29BC4A}" destId="{4792BDE4-430E-4071-962A-C415B3BB1597}" srcOrd="16" destOrd="0" presId="urn:microsoft.com/office/officeart/2005/8/layout/process1"/>
    <dgm:cxn modelId="{6DD224BD-0479-4BDE-AC92-E0A003D99347}" type="presParOf" srcId="{C69ADB7D-DB8F-47E9-922F-A0696D29BC4A}" destId="{B515A37C-D7A5-43F5-AF72-804450FCCB42}" srcOrd="17" destOrd="0" presId="urn:microsoft.com/office/officeart/2005/8/layout/process1"/>
    <dgm:cxn modelId="{04D04017-C61D-4FAB-AFAB-DD10D2563157}" type="presParOf" srcId="{B515A37C-D7A5-43F5-AF72-804450FCCB42}" destId="{2C0F04E3-A8D7-4AD3-A94F-87BCD3D241C2}" srcOrd="0" destOrd="0" presId="urn:microsoft.com/office/officeart/2005/8/layout/process1"/>
    <dgm:cxn modelId="{CDE42C3D-4E69-4686-8189-68A52809CB08}" type="presParOf" srcId="{C69ADB7D-DB8F-47E9-922F-A0696D29BC4A}" destId="{993A32DF-ACEA-4086-BB91-8071DE93D3E9}" srcOrd="18" destOrd="0" presId="urn:microsoft.com/office/officeart/2005/8/layout/process1"/>
    <dgm:cxn modelId="{F02C96A0-50C2-4D7D-994F-DD681F2C6CA0}" type="presParOf" srcId="{C69ADB7D-DB8F-47E9-922F-A0696D29BC4A}" destId="{E66ADA16-93DB-44DC-A36F-C06BA2D053A9}" srcOrd="19" destOrd="0" presId="urn:microsoft.com/office/officeart/2005/8/layout/process1"/>
    <dgm:cxn modelId="{C97476EE-C5EE-424E-8C78-05D32BCD476B}" type="presParOf" srcId="{E66ADA16-93DB-44DC-A36F-C06BA2D053A9}" destId="{E14E6A76-C37B-4723-82B8-316DEF6BC354}" srcOrd="0" destOrd="0" presId="urn:microsoft.com/office/officeart/2005/8/layout/process1"/>
    <dgm:cxn modelId="{B1CAD031-F056-43A1-8EB9-A2BF207A6EFF}" type="presParOf" srcId="{C69ADB7D-DB8F-47E9-922F-A0696D29BC4A}" destId="{D36D3EEC-1496-4473-AE30-E004ED7BB846}" srcOrd="20" destOrd="0" presId="urn:microsoft.com/office/officeart/2005/8/layout/process1"/>
    <dgm:cxn modelId="{0926BF7B-DBE9-4636-BF04-234ABDF0C948}" type="presParOf" srcId="{C69ADB7D-DB8F-47E9-922F-A0696D29BC4A}" destId="{AE191645-4F26-4713-BB39-7EE2DBE71690}" srcOrd="21" destOrd="0" presId="urn:microsoft.com/office/officeart/2005/8/layout/process1"/>
    <dgm:cxn modelId="{9F843D31-4893-495B-ADC3-1ACA9C0A0582}" type="presParOf" srcId="{AE191645-4F26-4713-BB39-7EE2DBE71690}" destId="{BA15D27E-B8F3-48AC-8655-A0DC30297456}" srcOrd="0" destOrd="0" presId="urn:microsoft.com/office/officeart/2005/8/layout/process1"/>
    <dgm:cxn modelId="{DD1FB2AD-EEAE-4A1A-ACA3-3F7BABF34BE6}" type="presParOf" srcId="{C69ADB7D-DB8F-47E9-922F-A0696D29BC4A}" destId="{1CE07EC8-1DE0-47EB-A62A-C491A5ACAE87}" srcOrd="22" destOrd="0" presId="urn:microsoft.com/office/officeart/2005/8/layout/process1"/>
    <dgm:cxn modelId="{1F8BDB02-5EB1-47FA-B8C6-3F91637AB41F}" type="presParOf" srcId="{C69ADB7D-DB8F-47E9-922F-A0696D29BC4A}" destId="{FFE2CA03-9E8F-41B0-82F9-03591A7DAFEF}" srcOrd="23" destOrd="0" presId="urn:microsoft.com/office/officeart/2005/8/layout/process1"/>
    <dgm:cxn modelId="{B165E284-E74E-4F35-83D5-92B2181EFD0A}" type="presParOf" srcId="{FFE2CA03-9E8F-41B0-82F9-03591A7DAFEF}" destId="{FC745475-A648-4085-B66A-4A3DBE2C0310}" srcOrd="0" destOrd="0" presId="urn:microsoft.com/office/officeart/2005/8/layout/process1"/>
    <dgm:cxn modelId="{C64062C6-485D-4134-A98C-888C30C00386}" type="presParOf" srcId="{C69ADB7D-DB8F-47E9-922F-A0696D29BC4A}" destId="{222494A3-C00F-4863-96F2-D6B6C9901A0A}" srcOrd="24" destOrd="0" presId="urn:microsoft.com/office/officeart/2005/8/layout/process1"/>
    <dgm:cxn modelId="{9D227D62-97D0-489F-B736-9B2D7621E53A}" type="presParOf" srcId="{C69ADB7D-DB8F-47E9-922F-A0696D29BC4A}" destId="{575E85AE-3F3C-4123-A638-A4072EF569E5}" srcOrd="25" destOrd="0" presId="urn:microsoft.com/office/officeart/2005/8/layout/process1"/>
    <dgm:cxn modelId="{3D0658F0-FDBD-42A1-8894-620DFE891D75}" type="presParOf" srcId="{575E85AE-3F3C-4123-A638-A4072EF569E5}" destId="{EA000345-D0C4-4299-9D6A-B07CF73C7389}" srcOrd="0" destOrd="0" presId="urn:microsoft.com/office/officeart/2005/8/layout/process1"/>
    <dgm:cxn modelId="{508117F4-65B3-4E81-A90F-C34E86F8DAC5}" type="presParOf" srcId="{C69ADB7D-DB8F-47E9-922F-A0696D29BC4A}" destId="{A486C26F-341F-4ACC-B36B-749AA7C9781D}" srcOrd="2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E0ED46-09FF-475C-8B62-E03C8C6B100F}" type="doc">
      <dgm:prSet loTypeId="urn:microsoft.com/office/officeart/2005/8/layout/chevron2" loCatId="list" qsTypeId="urn:microsoft.com/office/officeart/2005/8/quickstyle/simple1#1" qsCatId="simple" csTypeId="urn:microsoft.com/office/officeart/2005/8/colors/accent1_1#1" csCatId="accent1" phldr="1"/>
      <dgm:spPr/>
      <dgm:t>
        <a:bodyPr/>
        <a:lstStyle/>
        <a:p>
          <a:endParaRPr lang="zh-CN" altLang="en-US"/>
        </a:p>
      </dgm:t>
    </dgm:pt>
    <dgm:pt modelId="{80B210CB-776C-4331-93B6-47A354F3D169}">
      <dgm:prSet phldrT="[文本]" custT="1"/>
      <dgm:spPr/>
      <dgm:t>
        <a:bodyPr/>
        <a:lstStyle/>
        <a:p>
          <a:r>
            <a:rPr lang="en-US" altLang="zh-CN" sz="3600" dirty="0"/>
            <a:t>1</a:t>
          </a:r>
          <a:endParaRPr lang="zh-CN" altLang="en-US" sz="3600" dirty="0"/>
        </a:p>
      </dgm:t>
    </dgm:pt>
    <dgm:pt modelId="{DC739322-5F1A-4694-95DA-C4A82258D6D7}" type="parTrans" cxnId="{87391FBF-9154-4E22-9A12-7BA1699E6593}">
      <dgm:prSet/>
      <dgm:spPr/>
      <dgm:t>
        <a:bodyPr/>
        <a:lstStyle/>
        <a:p>
          <a:endParaRPr lang="zh-CN" altLang="en-US" sz="3600"/>
        </a:p>
      </dgm:t>
    </dgm:pt>
    <dgm:pt modelId="{187ADA39-C316-446B-856E-62CC2C690A58}" type="sibTrans" cxnId="{87391FBF-9154-4E22-9A12-7BA1699E6593}">
      <dgm:prSet/>
      <dgm:spPr/>
      <dgm:t>
        <a:bodyPr/>
        <a:lstStyle/>
        <a:p>
          <a:endParaRPr lang="zh-CN" altLang="en-US" sz="3600"/>
        </a:p>
      </dgm:t>
    </dgm:pt>
    <dgm:pt modelId="{89AA090C-1BB1-4B63-88D6-459F83AE984E}">
      <dgm:prSet phldrT="[文本]" custT="1"/>
      <dgm:spPr/>
      <dgm:t>
        <a:bodyPr/>
        <a:lstStyle/>
        <a:p>
          <a:r>
            <a:rPr lang="zh-CN" altLang="en-US" sz="3600" b="0" dirty="0">
              <a:solidFill>
                <a:srgbClr val="0000FF"/>
              </a:solidFill>
              <a:latin typeface="华文琥珀" panose="02010800040101010101" pitchFamily="2" charset="-122"/>
              <a:ea typeface="华文琥珀" panose="02010800040101010101" pitchFamily="2" charset="-122"/>
            </a:rPr>
            <a:t>改革</a:t>
          </a:r>
          <a:r>
            <a:rPr lang="zh-CN" altLang="en-US" sz="3600" b="1" dirty="0"/>
            <a:t>成为创业创新主要推动力</a:t>
          </a:r>
          <a:endParaRPr lang="zh-CN" altLang="en-US" sz="3600" dirty="0"/>
        </a:p>
      </dgm:t>
    </dgm:pt>
    <dgm:pt modelId="{BF63E36B-DECB-478C-8E6F-F978BC19527A}" type="parTrans" cxnId="{FD0308C6-B307-45A2-856D-0771C9DD0100}">
      <dgm:prSet/>
      <dgm:spPr/>
      <dgm:t>
        <a:bodyPr/>
        <a:lstStyle/>
        <a:p>
          <a:endParaRPr lang="zh-CN" altLang="en-US" sz="3600"/>
        </a:p>
      </dgm:t>
    </dgm:pt>
    <dgm:pt modelId="{3E9B9F0F-6C10-43BE-96BE-8DA20B3FFDBC}" type="sibTrans" cxnId="{FD0308C6-B307-45A2-856D-0771C9DD0100}">
      <dgm:prSet/>
      <dgm:spPr/>
      <dgm:t>
        <a:bodyPr/>
        <a:lstStyle/>
        <a:p>
          <a:endParaRPr lang="zh-CN" altLang="en-US" sz="3600"/>
        </a:p>
      </dgm:t>
    </dgm:pt>
    <dgm:pt modelId="{A712348F-5FCA-4FB3-9248-A1E6B5B16018}">
      <dgm:prSet phldrT="[文本]" custT="1"/>
      <dgm:spPr/>
      <dgm:t>
        <a:bodyPr/>
        <a:lstStyle/>
        <a:p>
          <a:r>
            <a:rPr lang="en-US" altLang="zh-CN" sz="3600" dirty="0"/>
            <a:t>2</a:t>
          </a:r>
          <a:endParaRPr lang="zh-CN" altLang="en-US" sz="3600" dirty="0"/>
        </a:p>
      </dgm:t>
    </dgm:pt>
    <dgm:pt modelId="{6D9A1F04-2564-4948-BF8B-0E54BA2B3771}" type="parTrans" cxnId="{B88B20A5-DDDB-40AD-A867-34906BBCDEC9}">
      <dgm:prSet/>
      <dgm:spPr/>
      <dgm:t>
        <a:bodyPr/>
        <a:lstStyle/>
        <a:p>
          <a:endParaRPr lang="zh-CN" altLang="en-US" sz="3600"/>
        </a:p>
      </dgm:t>
    </dgm:pt>
    <dgm:pt modelId="{0237B1A1-12F1-40CE-A068-C53F6272C5D2}" type="sibTrans" cxnId="{B88B20A5-DDDB-40AD-A867-34906BBCDEC9}">
      <dgm:prSet/>
      <dgm:spPr/>
      <dgm:t>
        <a:bodyPr/>
        <a:lstStyle/>
        <a:p>
          <a:endParaRPr lang="zh-CN" altLang="en-US" sz="3600"/>
        </a:p>
      </dgm:t>
    </dgm:pt>
    <dgm:pt modelId="{50BFE7F9-2839-455A-ABEE-ADE8BE083BB4}">
      <dgm:prSet phldrT="[文本]" custT="1"/>
      <dgm:spPr/>
      <dgm:t>
        <a:bodyPr/>
        <a:lstStyle/>
        <a:p>
          <a:r>
            <a:rPr lang="zh-CN" altLang="en-US" sz="3600" b="1" dirty="0"/>
            <a:t>创业创新</a:t>
          </a:r>
          <a:r>
            <a:rPr lang="zh-CN" altLang="en-US" sz="3600" b="0" dirty="0">
              <a:solidFill>
                <a:srgbClr val="0000FF"/>
              </a:solidFill>
              <a:latin typeface="华文琥珀" panose="02010800040101010101" pitchFamily="2" charset="-122"/>
              <a:ea typeface="华文琥珀" panose="02010800040101010101" pitchFamily="2" charset="-122"/>
            </a:rPr>
            <a:t>主体多元化</a:t>
          </a:r>
        </a:p>
      </dgm:t>
    </dgm:pt>
    <dgm:pt modelId="{30F1B867-0C51-45AE-BD2D-1D818DCC1B60}" type="parTrans" cxnId="{4C6732C3-1BF6-407E-BC6C-0DD8B3662C2B}">
      <dgm:prSet/>
      <dgm:spPr/>
      <dgm:t>
        <a:bodyPr/>
        <a:lstStyle/>
        <a:p>
          <a:endParaRPr lang="zh-CN" altLang="en-US" sz="3600"/>
        </a:p>
      </dgm:t>
    </dgm:pt>
    <dgm:pt modelId="{6F2F415D-492D-4D1B-91E9-BE2FC22960DC}" type="sibTrans" cxnId="{4C6732C3-1BF6-407E-BC6C-0DD8B3662C2B}">
      <dgm:prSet/>
      <dgm:spPr/>
      <dgm:t>
        <a:bodyPr/>
        <a:lstStyle/>
        <a:p>
          <a:endParaRPr lang="zh-CN" altLang="en-US" sz="3600"/>
        </a:p>
      </dgm:t>
    </dgm:pt>
    <dgm:pt modelId="{7A1CB922-E124-4CFC-A616-01C96EC553AB}">
      <dgm:prSet phldrT="[文本]" custT="1"/>
      <dgm:spPr/>
      <dgm:t>
        <a:bodyPr/>
        <a:lstStyle/>
        <a:p>
          <a:r>
            <a:rPr lang="en-US" altLang="zh-CN" sz="3600" dirty="0"/>
            <a:t>3</a:t>
          </a:r>
          <a:endParaRPr lang="zh-CN" altLang="en-US" sz="3600" dirty="0"/>
        </a:p>
      </dgm:t>
    </dgm:pt>
    <dgm:pt modelId="{B39DC43A-EE15-450B-A2B3-BAD361B443CA}" type="parTrans" cxnId="{07B724F3-8CD7-4859-8B38-9A81C6E07529}">
      <dgm:prSet/>
      <dgm:spPr/>
      <dgm:t>
        <a:bodyPr/>
        <a:lstStyle/>
        <a:p>
          <a:endParaRPr lang="zh-CN" altLang="en-US" sz="3600"/>
        </a:p>
      </dgm:t>
    </dgm:pt>
    <dgm:pt modelId="{17ECFBD1-1D31-41E9-8516-A00B6C7B6323}" type="sibTrans" cxnId="{07B724F3-8CD7-4859-8B38-9A81C6E07529}">
      <dgm:prSet/>
      <dgm:spPr/>
      <dgm:t>
        <a:bodyPr/>
        <a:lstStyle/>
        <a:p>
          <a:endParaRPr lang="zh-CN" altLang="en-US" sz="3600"/>
        </a:p>
      </dgm:t>
    </dgm:pt>
    <dgm:pt modelId="{39CBA75F-DBE2-4206-8B83-363CD1125D4D}">
      <dgm:prSet phldrT="[文本]" custT="1"/>
      <dgm:spPr/>
      <dgm:t>
        <a:bodyPr/>
        <a:lstStyle/>
        <a:p>
          <a:r>
            <a:rPr lang="zh-CN" altLang="en-US" sz="3600" b="1" dirty="0"/>
            <a:t>创业创新的形式高度</a:t>
          </a:r>
          <a:r>
            <a:rPr lang="zh-CN" altLang="en-US" sz="3600" b="0" dirty="0">
              <a:solidFill>
                <a:srgbClr val="0000FF"/>
              </a:solidFill>
              <a:latin typeface="华文琥珀" panose="02010800040101010101" pitchFamily="2" charset="-122"/>
              <a:ea typeface="华文琥珀" panose="02010800040101010101" pitchFamily="2" charset="-122"/>
            </a:rPr>
            <a:t>互联网化</a:t>
          </a:r>
        </a:p>
      </dgm:t>
    </dgm:pt>
    <dgm:pt modelId="{D581EF84-6E9F-48FC-9264-E40B9439B91D}" type="parTrans" cxnId="{068812A9-9E98-4DBB-B939-99ECF9159ED3}">
      <dgm:prSet/>
      <dgm:spPr/>
      <dgm:t>
        <a:bodyPr/>
        <a:lstStyle/>
        <a:p>
          <a:endParaRPr lang="zh-CN" altLang="en-US" sz="3600"/>
        </a:p>
      </dgm:t>
    </dgm:pt>
    <dgm:pt modelId="{B0D3E1C8-45FC-48D4-9F0A-E74022FEE282}" type="sibTrans" cxnId="{068812A9-9E98-4DBB-B939-99ECF9159ED3}">
      <dgm:prSet/>
      <dgm:spPr/>
      <dgm:t>
        <a:bodyPr/>
        <a:lstStyle/>
        <a:p>
          <a:endParaRPr lang="zh-CN" altLang="en-US" sz="3600"/>
        </a:p>
      </dgm:t>
    </dgm:pt>
    <dgm:pt modelId="{CB407563-FC4F-42B9-B347-31C290FDEE7D}" type="pres">
      <dgm:prSet presAssocID="{9BE0ED46-09FF-475C-8B62-E03C8C6B100F}" presName="linearFlow" presStyleCnt="0">
        <dgm:presLayoutVars>
          <dgm:dir/>
          <dgm:animLvl val="lvl"/>
          <dgm:resizeHandles val="exact"/>
        </dgm:presLayoutVars>
      </dgm:prSet>
      <dgm:spPr/>
      <dgm:t>
        <a:bodyPr/>
        <a:lstStyle/>
        <a:p>
          <a:endParaRPr lang="zh-CN" altLang="en-US"/>
        </a:p>
      </dgm:t>
    </dgm:pt>
    <dgm:pt modelId="{13D3CC25-5DCD-4834-B116-D3295B683BB0}" type="pres">
      <dgm:prSet presAssocID="{80B210CB-776C-4331-93B6-47A354F3D169}" presName="composite" presStyleCnt="0"/>
      <dgm:spPr/>
    </dgm:pt>
    <dgm:pt modelId="{DD084A40-6A46-4F85-9406-3FD6CAAA3883}" type="pres">
      <dgm:prSet presAssocID="{80B210CB-776C-4331-93B6-47A354F3D169}" presName="parentText" presStyleLbl="alignNode1" presStyleIdx="0" presStyleCnt="3">
        <dgm:presLayoutVars>
          <dgm:chMax val="1"/>
          <dgm:bulletEnabled val="1"/>
        </dgm:presLayoutVars>
      </dgm:prSet>
      <dgm:spPr/>
      <dgm:t>
        <a:bodyPr/>
        <a:lstStyle/>
        <a:p>
          <a:endParaRPr lang="zh-CN" altLang="en-US"/>
        </a:p>
      </dgm:t>
    </dgm:pt>
    <dgm:pt modelId="{8FE8186C-AB52-44B8-AC32-10153E5077D5}" type="pres">
      <dgm:prSet presAssocID="{80B210CB-776C-4331-93B6-47A354F3D169}" presName="descendantText" presStyleLbl="alignAcc1" presStyleIdx="0" presStyleCnt="3">
        <dgm:presLayoutVars>
          <dgm:bulletEnabled val="1"/>
        </dgm:presLayoutVars>
      </dgm:prSet>
      <dgm:spPr/>
      <dgm:t>
        <a:bodyPr/>
        <a:lstStyle/>
        <a:p>
          <a:endParaRPr lang="zh-CN" altLang="en-US"/>
        </a:p>
      </dgm:t>
    </dgm:pt>
    <dgm:pt modelId="{EF15D8F8-CE8B-4666-B812-5C60BF902B2D}" type="pres">
      <dgm:prSet presAssocID="{187ADA39-C316-446B-856E-62CC2C690A58}" presName="sp" presStyleCnt="0"/>
      <dgm:spPr/>
    </dgm:pt>
    <dgm:pt modelId="{D8CE2E57-BB85-4555-82DE-67FAE0B32B98}" type="pres">
      <dgm:prSet presAssocID="{A712348F-5FCA-4FB3-9248-A1E6B5B16018}" presName="composite" presStyleCnt="0"/>
      <dgm:spPr/>
    </dgm:pt>
    <dgm:pt modelId="{A322C137-C02F-4E7F-A64A-A7B9983C3013}" type="pres">
      <dgm:prSet presAssocID="{A712348F-5FCA-4FB3-9248-A1E6B5B16018}" presName="parentText" presStyleLbl="alignNode1" presStyleIdx="1" presStyleCnt="3">
        <dgm:presLayoutVars>
          <dgm:chMax val="1"/>
          <dgm:bulletEnabled val="1"/>
        </dgm:presLayoutVars>
      </dgm:prSet>
      <dgm:spPr/>
      <dgm:t>
        <a:bodyPr/>
        <a:lstStyle/>
        <a:p>
          <a:endParaRPr lang="zh-CN" altLang="en-US"/>
        </a:p>
      </dgm:t>
    </dgm:pt>
    <dgm:pt modelId="{EDC318AF-874B-43C4-A06E-31874DF4C819}" type="pres">
      <dgm:prSet presAssocID="{A712348F-5FCA-4FB3-9248-A1E6B5B16018}" presName="descendantText" presStyleLbl="alignAcc1" presStyleIdx="1" presStyleCnt="3">
        <dgm:presLayoutVars>
          <dgm:bulletEnabled val="1"/>
        </dgm:presLayoutVars>
      </dgm:prSet>
      <dgm:spPr/>
      <dgm:t>
        <a:bodyPr/>
        <a:lstStyle/>
        <a:p>
          <a:endParaRPr lang="zh-CN" altLang="en-US"/>
        </a:p>
      </dgm:t>
    </dgm:pt>
    <dgm:pt modelId="{9888135A-E7B0-40E6-BD26-9D748F156E58}" type="pres">
      <dgm:prSet presAssocID="{0237B1A1-12F1-40CE-A068-C53F6272C5D2}" presName="sp" presStyleCnt="0"/>
      <dgm:spPr/>
    </dgm:pt>
    <dgm:pt modelId="{B37697F9-6319-4E26-817C-A6C70B8A6155}" type="pres">
      <dgm:prSet presAssocID="{7A1CB922-E124-4CFC-A616-01C96EC553AB}" presName="composite" presStyleCnt="0"/>
      <dgm:spPr/>
    </dgm:pt>
    <dgm:pt modelId="{BE9517E6-6665-4378-9388-008601A185B2}" type="pres">
      <dgm:prSet presAssocID="{7A1CB922-E124-4CFC-A616-01C96EC553AB}" presName="parentText" presStyleLbl="alignNode1" presStyleIdx="2" presStyleCnt="3">
        <dgm:presLayoutVars>
          <dgm:chMax val="1"/>
          <dgm:bulletEnabled val="1"/>
        </dgm:presLayoutVars>
      </dgm:prSet>
      <dgm:spPr/>
      <dgm:t>
        <a:bodyPr/>
        <a:lstStyle/>
        <a:p>
          <a:endParaRPr lang="zh-CN" altLang="en-US"/>
        </a:p>
      </dgm:t>
    </dgm:pt>
    <dgm:pt modelId="{A684ACEB-68AD-4F3F-9B70-D56302497B7A}" type="pres">
      <dgm:prSet presAssocID="{7A1CB922-E124-4CFC-A616-01C96EC553AB}" presName="descendantText" presStyleLbl="alignAcc1" presStyleIdx="2" presStyleCnt="3">
        <dgm:presLayoutVars>
          <dgm:bulletEnabled val="1"/>
        </dgm:presLayoutVars>
      </dgm:prSet>
      <dgm:spPr/>
      <dgm:t>
        <a:bodyPr/>
        <a:lstStyle/>
        <a:p>
          <a:endParaRPr lang="zh-CN" altLang="en-US"/>
        </a:p>
      </dgm:t>
    </dgm:pt>
  </dgm:ptLst>
  <dgm:cxnLst>
    <dgm:cxn modelId="{B88B20A5-DDDB-40AD-A867-34906BBCDEC9}" srcId="{9BE0ED46-09FF-475C-8B62-E03C8C6B100F}" destId="{A712348F-5FCA-4FB3-9248-A1E6B5B16018}" srcOrd="1" destOrd="0" parTransId="{6D9A1F04-2564-4948-BF8B-0E54BA2B3771}" sibTransId="{0237B1A1-12F1-40CE-A068-C53F6272C5D2}"/>
    <dgm:cxn modelId="{87391FBF-9154-4E22-9A12-7BA1699E6593}" srcId="{9BE0ED46-09FF-475C-8B62-E03C8C6B100F}" destId="{80B210CB-776C-4331-93B6-47A354F3D169}" srcOrd="0" destOrd="0" parTransId="{DC739322-5F1A-4694-95DA-C4A82258D6D7}" sibTransId="{187ADA39-C316-446B-856E-62CC2C690A58}"/>
    <dgm:cxn modelId="{183C9AE1-A5E8-49BE-BFBB-C1B0678FDFD6}" type="presOf" srcId="{80B210CB-776C-4331-93B6-47A354F3D169}" destId="{DD084A40-6A46-4F85-9406-3FD6CAAA3883}" srcOrd="0" destOrd="0" presId="urn:microsoft.com/office/officeart/2005/8/layout/chevron2"/>
    <dgm:cxn modelId="{7315C4F8-1CB8-44EE-84AC-ADD9E2D7E27F}" type="presOf" srcId="{89AA090C-1BB1-4B63-88D6-459F83AE984E}" destId="{8FE8186C-AB52-44B8-AC32-10153E5077D5}" srcOrd="0" destOrd="0" presId="urn:microsoft.com/office/officeart/2005/8/layout/chevron2"/>
    <dgm:cxn modelId="{FD0308C6-B307-45A2-856D-0771C9DD0100}" srcId="{80B210CB-776C-4331-93B6-47A354F3D169}" destId="{89AA090C-1BB1-4B63-88D6-459F83AE984E}" srcOrd="0" destOrd="0" parTransId="{BF63E36B-DECB-478C-8E6F-F978BC19527A}" sibTransId="{3E9B9F0F-6C10-43BE-96BE-8DA20B3FFDBC}"/>
    <dgm:cxn modelId="{7FD2E104-E574-4776-8ADE-A1B1DF58D700}" type="presOf" srcId="{9BE0ED46-09FF-475C-8B62-E03C8C6B100F}" destId="{CB407563-FC4F-42B9-B347-31C290FDEE7D}" srcOrd="0" destOrd="0" presId="urn:microsoft.com/office/officeart/2005/8/layout/chevron2"/>
    <dgm:cxn modelId="{AD85372A-FCDA-4CA0-9DF5-E899305A1DEC}" type="presOf" srcId="{39CBA75F-DBE2-4206-8B83-363CD1125D4D}" destId="{A684ACEB-68AD-4F3F-9B70-D56302497B7A}" srcOrd="0" destOrd="0" presId="urn:microsoft.com/office/officeart/2005/8/layout/chevron2"/>
    <dgm:cxn modelId="{068812A9-9E98-4DBB-B939-99ECF9159ED3}" srcId="{7A1CB922-E124-4CFC-A616-01C96EC553AB}" destId="{39CBA75F-DBE2-4206-8B83-363CD1125D4D}" srcOrd="0" destOrd="0" parTransId="{D581EF84-6E9F-48FC-9264-E40B9439B91D}" sibTransId="{B0D3E1C8-45FC-48D4-9F0A-E74022FEE282}"/>
    <dgm:cxn modelId="{4C6732C3-1BF6-407E-BC6C-0DD8B3662C2B}" srcId="{A712348F-5FCA-4FB3-9248-A1E6B5B16018}" destId="{50BFE7F9-2839-455A-ABEE-ADE8BE083BB4}" srcOrd="0" destOrd="0" parTransId="{30F1B867-0C51-45AE-BD2D-1D818DCC1B60}" sibTransId="{6F2F415D-492D-4D1B-91E9-BE2FC22960DC}"/>
    <dgm:cxn modelId="{59A53897-3089-4A90-9CA6-8FE6456CFB5B}" type="presOf" srcId="{A712348F-5FCA-4FB3-9248-A1E6B5B16018}" destId="{A322C137-C02F-4E7F-A64A-A7B9983C3013}" srcOrd="0" destOrd="0" presId="urn:microsoft.com/office/officeart/2005/8/layout/chevron2"/>
    <dgm:cxn modelId="{07B724F3-8CD7-4859-8B38-9A81C6E07529}" srcId="{9BE0ED46-09FF-475C-8B62-E03C8C6B100F}" destId="{7A1CB922-E124-4CFC-A616-01C96EC553AB}" srcOrd="2" destOrd="0" parTransId="{B39DC43A-EE15-450B-A2B3-BAD361B443CA}" sibTransId="{17ECFBD1-1D31-41E9-8516-A00B6C7B6323}"/>
    <dgm:cxn modelId="{05A0A518-4095-4423-953E-E46A652D6B85}" type="presOf" srcId="{50BFE7F9-2839-455A-ABEE-ADE8BE083BB4}" destId="{EDC318AF-874B-43C4-A06E-31874DF4C819}" srcOrd="0" destOrd="0" presId="urn:microsoft.com/office/officeart/2005/8/layout/chevron2"/>
    <dgm:cxn modelId="{09AD6183-2C8E-4958-A182-F305023A0162}" type="presOf" srcId="{7A1CB922-E124-4CFC-A616-01C96EC553AB}" destId="{BE9517E6-6665-4378-9388-008601A185B2}" srcOrd="0" destOrd="0" presId="urn:microsoft.com/office/officeart/2005/8/layout/chevron2"/>
    <dgm:cxn modelId="{780A6258-6BD5-4FED-8340-9A54866AAD49}" type="presParOf" srcId="{CB407563-FC4F-42B9-B347-31C290FDEE7D}" destId="{13D3CC25-5DCD-4834-B116-D3295B683BB0}" srcOrd="0" destOrd="0" presId="urn:microsoft.com/office/officeart/2005/8/layout/chevron2"/>
    <dgm:cxn modelId="{26224366-87BD-4683-82A5-C84B235A2324}" type="presParOf" srcId="{13D3CC25-5DCD-4834-B116-D3295B683BB0}" destId="{DD084A40-6A46-4F85-9406-3FD6CAAA3883}" srcOrd="0" destOrd="0" presId="urn:microsoft.com/office/officeart/2005/8/layout/chevron2"/>
    <dgm:cxn modelId="{26F5548E-EAAB-4888-981E-626252E79429}" type="presParOf" srcId="{13D3CC25-5DCD-4834-B116-D3295B683BB0}" destId="{8FE8186C-AB52-44B8-AC32-10153E5077D5}" srcOrd="1" destOrd="0" presId="urn:microsoft.com/office/officeart/2005/8/layout/chevron2"/>
    <dgm:cxn modelId="{9BA57A95-4715-4F0F-B4FA-3D0F1A1B21EE}" type="presParOf" srcId="{CB407563-FC4F-42B9-B347-31C290FDEE7D}" destId="{EF15D8F8-CE8B-4666-B812-5C60BF902B2D}" srcOrd="1" destOrd="0" presId="urn:microsoft.com/office/officeart/2005/8/layout/chevron2"/>
    <dgm:cxn modelId="{E2239DFD-7B4A-408B-8D42-9E4B4DF272A4}" type="presParOf" srcId="{CB407563-FC4F-42B9-B347-31C290FDEE7D}" destId="{D8CE2E57-BB85-4555-82DE-67FAE0B32B98}" srcOrd="2" destOrd="0" presId="urn:microsoft.com/office/officeart/2005/8/layout/chevron2"/>
    <dgm:cxn modelId="{B9BB2BC8-0E7C-413F-946B-373ACA569ED3}" type="presParOf" srcId="{D8CE2E57-BB85-4555-82DE-67FAE0B32B98}" destId="{A322C137-C02F-4E7F-A64A-A7B9983C3013}" srcOrd="0" destOrd="0" presId="urn:microsoft.com/office/officeart/2005/8/layout/chevron2"/>
    <dgm:cxn modelId="{B706E78D-0846-42C2-AD00-A3296B81A6A5}" type="presParOf" srcId="{D8CE2E57-BB85-4555-82DE-67FAE0B32B98}" destId="{EDC318AF-874B-43C4-A06E-31874DF4C819}" srcOrd="1" destOrd="0" presId="urn:microsoft.com/office/officeart/2005/8/layout/chevron2"/>
    <dgm:cxn modelId="{6E542593-E842-4CCD-8AD1-E46408D278FF}" type="presParOf" srcId="{CB407563-FC4F-42B9-B347-31C290FDEE7D}" destId="{9888135A-E7B0-40E6-BD26-9D748F156E58}" srcOrd="3" destOrd="0" presId="urn:microsoft.com/office/officeart/2005/8/layout/chevron2"/>
    <dgm:cxn modelId="{4E5A5A08-49DB-4269-A9AC-CCE776D30B06}" type="presParOf" srcId="{CB407563-FC4F-42B9-B347-31C290FDEE7D}" destId="{B37697F9-6319-4E26-817C-A6C70B8A6155}" srcOrd="4" destOrd="0" presId="urn:microsoft.com/office/officeart/2005/8/layout/chevron2"/>
    <dgm:cxn modelId="{B4B7EBCE-ED17-497E-985B-C3C0ECCA529B}" type="presParOf" srcId="{B37697F9-6319-4E26-817C-A6C70B8A6155}" destId="{BE9517E6-6665-4378-9388-008601A185B2}" srcOrd="0" destOrd="0" presId="urn:microsoft.com/office/officeart/2005/8/layout/chevron2"/>
    <dgm:cxn modelId="{0F6D3665-351F-4D71-9405-7CE1DC7D22C6}" type="presParOf" srcId="{B37697F9-6319-4E26-817C-A6C70B8A6155}" destId="{A684ACEB-68AD-4F3F-9B70-D56302497B7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E0ED46-09FF-475C-8B62-E03C8C6B100F}" type="doc">
      <dgm:prSet loTypeId="urn:microsoft.com/office/officeart/2005/8/layout/chevron2" loCatId="list" qsTypeId="urn:microsoft.com/office/officeart/2005/8/quickstyle/simple1#2" qsCatId="simple" csTypeId="urn:microsoft.com/office/officeart/2005/8/colors/accent1_1#2" csCatId="accent1" phldr="1"/>
      <dgm:spPr/>
      <dgm:t>
        <a:bodyPr/>
        <a:lstStyle/>
        <a:p>
          <a:endParaRPr lang="zh-CN" altLang="en-US"/>
        </a:p>
      </dgm:t>
    </dgm:pt>
    <dgm:pt modelId="{80B210CB-776C-4331-93B6-47A354F3D169}">
      <dgm:prSet phldrT="[文本]" custT="1"/>
      <dgm:spPr/>
      <dgm:t>
        <a:bodyPr/>
        <a:lstStyle/>
        <a:p>
          <a:r>
            <a:rPr lang="en-US" altLang="zh-CN" sz="3600" dirty="0"/>
            <a:t>4</a:t>
          </a:r>
          <a:endParaRPr lang="zh-CN" altLang="en-US" sz="3600" dirty="0"/>
        </a:p>
      </dgm:t>
    </dgm:pt>
    <dgm:pt modelId="{DC739322-5F1A-4694-95DA-C4A82258D6D7}" type="parTrans" cxnId="{87391FBF-9154-4E22-9A12-7BA1699E6593}">
      <dgm:prSet/>
      <dgm:spPr/>
      <dgm:t>
        <a:bodyPr/>
        <a:lstStyle/>
        <a:p>
          <a:endParaRPr lang="zh-CN" altLang="en-US" sz="3600"/>
        </a:p>
      </dgm:t>
    </dgm:pt>
    <dgm:pt modelId="{187ADA39-C316-446B-856E-62CC2C690A58}" type="sibTrans" cxnId="{87391FBF-9154-4E22-9A12-7BA1699E6593}">
      <dgm:prSet/>
      <dgm:spPr/>
      <dgm:t>
        <a:bodyPr/>
        <a:lstStyle/>
        <a:p>
          <a:endParaRPr lang="zh-CN" altLang="en-US" sz="3600"/>
        </a:p>
      </dgm:t>
    </dgm:pt>
    <dgm:pt modelId="{89AA090C-1BB1-4B63-88D6-459F83AE984E}">
      <dgm:prSet phldrT="[文本]" custT="1"/>
      <dgm:spPr/>
      <dgm:t>
        <a:bodyPr/>
        <a:lstStyle/>
        <a:p>
          <a:r>
            <a:rPr lang="zh-CN" altLang="en-US" sz="3600" b="1" dirty="0"/>
            <a:t>创业、创新、创投成</a:t>
          </a:r>
          <a:r>
            <a:rPr lang="zh-CN" altLang="en-US" sz="3600" b="0" dirty="0">
              <a:solidFill>
                <a:srgbClr val="0000FF"/>
              </a:solidFill>
            </a:rPr>
            <a:t>“</a:t>
          </a:r>
          <a:r>
            <a:rPr lang="zh-CN" altLang="en-US" sz="3600" b="0" dirty="0">
              <a:solidFill>
                <a:srgbClr val="0000FF"/>
              </a:solidFill>
              <a:latin typeface="华文琥珀" panose="02010800040101010101" pitchFamily="2" charset="-122"/>
              <a:ea typeface="华文琥珀" panose="02010800040101010101" pitchFamily="2" charset="-122"/>
            </a:rPr>
            <a:t>铁三角</a:t>
          </a:r>
          <a:r>
            <a:rPr lang="zh-CN" altLang="en-US" sz="3600" b="0" dirty="0">
              <a:solidFill>
                <a:srgbClr val="0000FF"/>
              </a:solidFill>
            </a:rPr>
            <a:t>”</a:t>
          </a:r>
        </a:p>
      </dgm:t>
    </dgm:pt>
    <dgm:pt modelId="{BF63E36B-DECB-478C-8E6F-F978BC19527A}" type="parTrans" cxnId="{FD0308C6-B307-45A2-856D-0771C9DD0100}">
      <dgm:prSet/>
      <dgm:spPr/>
      <dgm:t>
        <a:bodyPr/>
        <a:lstStyle/>
        <a:p>
          <a:endParaRPr lang="zh-CN" altLang="en-US" sz="3600"/>
        </a:p>
      </dgm:t>
    </dgm:pt>
    <dgm:pt modelId="{3E9B9F0F-6C10-43BE-96BE-8DA20B3FFDBC}" type="sibTrans" cxnId="{FD0308C6-B307-45A2-856D-0771C9DD0100}">
      <dgm:prSet/>
      <dgm:spPr/>
      <dgm:t>
        <a:bodyPr/>
        <a:lstStyle/>
        <a:p>
          <a:endParaRPr lang="zh-CN" altLang="en-US" sz="3600"/>
        </a:p>
      </dgm:t>
    </dgm:pt>
    <dgm:pt modelId="{A712348F-5FCA-4FB3-9248-A1E6B5B16018}">
      <dgm:prSet phldrT="[文本]" custT="1"/>
      <dgm:spPr/>
      <dgm:t>
        <a:bodyPr/>
        <a:lstStyle/>
        <a:p>
          <a:r>
            <a:rPr lang="en-US" altLang="zh-CN" sz="3600" dirty="0"/>
            <a:t>5</a:t>
          </a:r>
          <a:endParaRPr lang="zh-CN" altLang="en-US" sz="3600" dirty="0"/>
        </a:p>
      </dgm:t>
    </dgm:pt>
    <dgm:pt modelId="{6D9A1F04-2564-4948-BF8B-0E54BA2B3771}" type="parTrans" cxnId="{B88B20A5-DDDB-40AD-A867-34906BBCDEC9}">
      <dgm:prSet/>
      <dgm:spPr/>
      <dgm:t>
        <a:bodyPr/>
        <a:lstStyle/>
        <a:p>
          <a:endParaRPr lang="zh-CN" altLang="en-US" sz="3600"/>
        </a:p>
      </dgm:t>
    </dgm:pt>
    <dgm:pt modelId="{0237B1A1-12F1-40CE-A068-C53F6272C5D2}" type="sibTrans" cxnId="{B88B20A5-DDDB-40AD-A867-34906BBCDEC9}">
      <dgm:prSet/>
      <dgm:spPr/>
      <dgm:t>
        <a:bodyPr/>
        <a:lstStyle/>
        <a:p>
          <a:endParaRPr lang="zh-CN" altLang="en-US" sz="3600"/>
        </a:p>
      </dgm:t>
    </dgm:pt>
    <dgm:pt modelId="{50BFE7F9-2839-455A-ABEE-ADE8BE083BB4}">
      <dgm:prSet phldrT="[文本]" custT="1"/>
      <dgm:spPr/>
      <dgm:t>
        <a:bodyPr/>
        <a:lstStyle/>
        <a:p>
          <a:r>
            <a:rPr lang="zh-CN" altLang="en-US" sz="3600" b="1" dirty="0"/>
            <a:t>创业、创新、创富成</a:t>
          </a:r>
          <a:r>
            <a:rPr lang="zh-CN" altLang="en-US" sz="3600" b="0" dirty="0">
              <a:solidFill>
                <a:srgbClr val="0000FF"/>
              </a:solidFill>
              <a:latin typeface="华文琥珀" panose="02010800040101010101" pitchFamily="2" charset="-122"/>
              <a:ea typeface="华文琥珀" panose="02010800040101010101" pitchFamily="2" charset="-122"/>
            </a:rPr>
            <a:t>“金三角”</a:t>
          </a:r>
        </a:p>
      </dgm:t>
    </dgm:pt>
    <dgm:pt modelId="{30F1B867-0C51-45AE-BD2D-1D818DCC1B60}" type="parTrans" cxnId="{4C6732C3-1BF6-407E-BC6C-0DD8B3662C2B}">
      <dgm:prSet/>
      <dgm:spPr/>
      <dgm:t>
        <a:bodyPr/>
        <a:lstStyle/>
        <a:p>
          <a:endParaRPr lang="zh-CN" altLang="en-US" sz="3600"/>
        </a:p>
      </dgm:t>
    </dgm:pt>
    <dgm:pt modelId="{6F2F415D-492D-4D1B-91E9-BE2FC22960DC}" type="sibTrans" cxnId="{4C6732C3-1BF6-407E-BC6C-0DD8B3662C2B}">
      <dgm:prSet/>
      <dgm:spPr/>
      <dgm:t>
        <a:bodyPr/>
        <a:lstStyle/>
        <a:p>
          <a:endParaRPr lang="zh-CN" altLang="en-US" sz="3600"/>
        </a:p>
      </dgm:t>
    </dgm:pt>
    <dgm:pt modelId="{7A1CB922-E124-4CFC-A616-01C96EC553AB}">
      <dgm:prSet phldrT="[文本]" custT="1"/>
      <dgm:spPr/>
      <dgm:t>
        <a:bodyPr/>
        <a:lstStyle/>
        <a:p>
          <a:r>
            <a:rPr lang="en-US" altLang="zh-CN" sz="3600" dirty="0"/>
            <a:t>6</a:t>
          </a:r>
          <a:endParaRPr lang="zh-CN" altLang="en-US" sz="3600" dirty="0"/>
        </a:p>
      </dgm:t>
    </dgm:pt>
    <dgm:pt modelId="{B39DC43A-EE15-450B-A2B3-BAD361B443CA}" type="parTrans" cxnId="{07B724F3-8CD7-4859-8B38-9A81C6E07529}">
      <dgm:prSet/>
      <dgm:spPr/>
      <dgm:t>
        <a:bodyPr/>
        <a:lstStyle/>
        <a:p>
          <a:endParaRPr lang="zh-CN" altLang="en-US" sz="3600"/>
        </a:p>
      </dgm:t>
    </dgm:pt>
    <dgm:pt modelId="{17ECFBD1-1D31-41E9-8516-A00B6C7B6323}" type="sibTrans" cxnId="{07B724F3-8CD7-4859-8B38-9A81C6E07529}">
      <dgm:prSet/>
      <dgm:spPr/>
      <dgm:t>
        <a:bodyPr/>
        <a:lstStyle/>
        <a:p>
          <a:endParaRPr lang="zh-CN" altLang="en-US" sz="3600"/>
        </a:p>
      </dgm:t>
    </dgm:pt>
    <dgm:pt modelId="{39CBA75F-DBE2-4206-8B83-363CD1125D4D}">
      <dgm:prSet phldrT="[文本]" custT="1"/>
      <dgm:spPr/>
      <dgm:t>
        <a:bodyPr/>
        <a:lstStyle/>
        <a:p>
          <a:r>
            <a:rPr lang="zh-CN" altLang="en-US" sz="3600" b="1" dirty="0"/>
            <a:t>创业创新载体呈</a:t>
          </a:r>
          <a:r>
            <a:rPr lang="zh-CN" altLang="en-US" sz="3600" b="0" dirty="0">
              <a:solidFill>
                <a:srgbClr val="0000FF"/>
              </a:solidFill>
              <a:latin typeface="华文琥珀" panose="02010800040101010101" pitchFamily="2" charset="-122"/>
              <a:ea typeface="华文琥珀" panose="02010800040101010101" pitchFamily="2" charset="-122"/>
            </a:rPr>
            <a:t>聚合式</a:t>
          </a:r>
          <a:r>
            <a:rPr lang="zh-CN" altLang="en-US" sz="3600" b="1" dirty="0"/>
            <a:t>创业创新</a:t>
          </a:r>
          <a:endParaRPr lang="zh-CN" altLang="en-US" sz="3600" b="1" dirty="0">
            <a:solidFill>
              <a:srgbClr val="0000FF"/>
            </a:solidFill>
          </a:endParaRPr>
        </a:p>
      </dgm:t>
    </dgm:pt>
    <dgm:pt modelId="{D581EF84-6E9F-48FC-9264-E40B9439B91D}" type="parTrans" cxnId="{068812A9-9E98-4DBB-B939-99ECF9159ED3}">
      <dgm:prSet/>
      <dgm:spPr/>
      <dgm:t>
        <a:bodyPr/>
        <a:lstStyle/>
        <a:p>
          <a:endParaRPr lang="zh-CN" altLang="en-US" sz="3600"/>
        </a:p>
      </dgm:t>
    </dgm:pt>
    <dgm:pt modelId="{B0D3E1C8-45FC-48D4-9F0A-E74022FEE282}" type="sibTrans" cxnId="{068812A9-9E98-4DBB-B939-99ECF9159ED3}">
      <dgm:prSet/>
      <dgm:spPr/>
      <dgm:t>
        <a:bodyPr/>
        <a:lstStyle/>
        <a:p>
          <a:endParaRPr lang="zh-CN" altLang="en-US" sz="3600"/>
        </a:p>
      </dgm:t>
    </dgm:pt>
    <dgm:pt modelId="{CB407563-FC4F-42B9-B347-31C290FDEE7D}" type="pres">
      <dgm:prSet presAssocID="{9BE0ED46-09FF-475C-8B62-E03C8C6B100F}" presName="linearFlow" presStyleCnt="0">
        <dgm:presLayoutVars>
          <dgm:dir/>
          <dgm:animLvl val="lvl"/>
          <dgm:resizeHandles val="exact"/>
        </dgm:presLayoutVars>
      </dgm:prSet>
      <dgm:spPr/>
      <dgm:t>
        <a:bodyPr/>
        <a:lstStyle/>
        <a:p>
          <a:endParaRPr lang="zh-CN" altLang="en-US"/>
        </a:p>
      </dgm:t>
    </dgm:pt>
    <dgm:pt modelId="{13D3CC25-5DCD-4834-B116-D3295B683BB0}" type="pres">
      <dgm:prSet presAssocID="{80B210CB-776C-4331-93B6-47A354F3D169}" presName="composite" presStyleCnt="0"/>
      <dgm:spPr/>
    </dgm:pt>
    <dgm:pt modelId="{DD084A40-6A46-4F85-9406-3FD6CAAA3883}" type="pres">
      <dgm:prSet presAssocID="{80B210CB-776C-4331-93B6-47A354F3D169}" presName="parentText" presStyleLbl="alignNode1" presStyleIdx="0" presStyleCnt="3">
        <dgm:presLayoutVars>
          <dgm:chMax val="1"/>
          <dgm:bulletEnabled val="1"/>
        </dgm:presLayoutVars>
      </dgm:prSet>
      <dgm:spPr/>
      <dgm:t>
        <a:bodyPr/>
        <a:lstStyle/>
        <a:p>
          <a:endParaRPr lang="zh-CN" altLang="en-US"/>
        </a:p>
      </dgm:t>
    </dgm:pt>
    <dgm:pt modelId="{8FE8186C-AB52-44B8-AC32-10153E5077D5}" type="pres">
      <dgm:prSet presAssocID="{80B210CB-776C-4331-93B6-47A354F3D169}" presName="descendantText" presStyleLbl="alignAcc1" presStyleIdx="0" presStyleCnt="3">
        <dgm:presLayoutVars>
          <dgm:bulletEnabled val="1"/>
        </dgm:presLayoutVars>
      </dgm:prSet>
      <dgm:spPr/>
      <dgm:t>
        <a:bodyPr/>
        <a:lstStyle/>
        <a:p>
          <a:endParaRPr lang="zh-CN" altLang="en-US"/>
        </a:p>
      </dgm:t>
    </dgm:pt>
    <dgm:pt modelId="{EF15D8F8-CE8B-4666-B812-5C60BF902B2D}" type="pres">
      <dgm:prSet presAssocID="{187ADA39-C316-446B-856E-62CC2C690A58}" presName="sp" presStyleCnt="0"/>
      <dgm:spPr/>
    </dgm:pt>
    <dgm:pt modelId="{D8CE2E57-BB85-4555-82DE-67FAE0B32B98}" type="pres">
      <dgm:prSet presAssocID="{A712348F-5FCA-4FB3-9248-A1E6B5B16018}" presName="composite" presStyleCnt="0"/>
      <dgm:spPr/>
    </dgm:pt>
    <dgm:pt modelId="{A322C137-C02F-4E7F-A64A-A7B9983C3013}" type="pres">
      <dgm:prSet presAssocID="{A712348F-5FCA-4FB3-9248-A1E6B5B16018}" presName="parentText" presStyleLbl="alignNode1" presStyleIdx="1" presStyleCnt="3">
        <dgm:presLayoutVars>
          <dgm:chMax val="1"/>
          <dgm:bulletEnabled val="1"/>
        </dgm:presLayoutVars>
      </dgm:prSet>
      <dgm:spPr/>
      <dgm:t>
        <a:bodyPr/>
        <a:lstStyle/>
        <a:p>
          <a:endParaRPr lang="zh-CN" altLang="en-US"/>
        </a:p>
      </dgm:t>
    </dgm:pt>
    <dgm:pt modelId="{EDC318AF-874B-43C4-A06E-31874DF4C819}" type="pres">
      <dgm:prSet presAssocID="{A712348F-5FCA-4FB3-9248-A1E6B5B16018}" presName="descendantText" presStyleLbl="alignAcc1" presStyleIdx="1" presStyleCnt="3">
        <dgm:presLayoutVars>
          <dgm:bulletEnabled val="1"/>
        </dgm:presLayoutVars>
      </dgm:prSet>
      <dgm:spPr/>
      <dgm:t>
        <a:bodyPr/>
        <a:lstStyle/>
        <a:p>
          <a:endParaRPr lang="zh-CN" altLang="en-US"/>
        </a:p>
      </dgm:t>
    </dgm:pt>
    <dgm:pt modelId="{9888135A-E7B0-40E6-BD26-9D748F156E58}" type="pres">
      <dgm:prSet presAssocID="{0237B1A1-12F1-40CE-A068-C53F6272C5D2}" presName="sp" presStyleCnt="0"/>
      <dgm:spPr/>
    </dgm:pt>
    <dgm:pt modelId="{B37697F9-6319-4E26-817C-A6C70B8A6155}" type="pres">
      <dgm:prSet presAssocID="{7A1CB922-E124-4CFC-A616-01C96EC553AB}" presName="composite" presStyleCnt="0"/>
      <dgm:spPr/>
    </dgm:pt>
    <dgm:pt modelId="{BE9517E6-6665-4378-9388-008601A185B2}" type="pres">
      <dgm:prSet presAssocID="{7A1CB922-E124-4CFC-A616-01C96EC553AB}" presName="parentText" presStyleLbl="alignNode1" presStyleIdx="2" presStyleCnt="3">
        <dgm:presLayoutVars>
          <dgm:chMax val="1"/>
          <dgm:bulletEnabled val="1"/>
        </dgm:presLayoutVars>
      </dgm:prSet>
      <dgm:spPr/>
      <dgm:t>
        <a:bodyPr/>
        <a:lstStyle/>
        <a:p>
          <a:endParaRPr lang="zh-CN" altLang="en-US"/>
        </a:p>
      </dgm:t>
    </dgm:pt>
    <dgm:pt modelId="{A684ACEB-68AD-4F3F-9B70-D56302497B7A}" type="pres">
      <dgm:prSet presAssocID="{7A1CB922-E124-4CFC-A616-01C96EC553AB}" presName="descendantText" presStyleLbl="alignAcc1" presStyleIdx="2" presStyleCnt="3" custLinFactNeighborX="-722" custLinFactNeighborY="-675">
        <dgm:presLayoutVars>
          <dgm:bulletEnabled val="1"/>
        </dgm:presLayoutVars>
      </dgm:prSet>
      <dgm:spPr/>
      <dgm:t>
        <a:bodyPr/>
        <a:lstStyle/>
        <a:p>
          <a:endParaRPr lang="zh-CN" altLang="en-US"/>
        </a:p>
      </dgm:t>
    </dgm:pt>
  </dgm:ptLst>
  <dgm:cxnLst>
    <dgm:cxn modelId="{B479B6F7-09A0-4865-8719-F37C510CF245}" type="presOf" srcId="{A712348F-5FCA-4FB3-9248-A1E6B5B16018}" destId="{A322C137-C02F-4E7F-A64A-A7B9983C3013}" srcOrd="0" destOrd="0" presId="urn:microsoft.com/office/officeart/2005/8/layout/chevron2"/>
    <dgm:cxn modelId="{B88B20A5-DDDB-40AD-A867-34906BBCDEC9}" srcId="{9BE0ED46-09FF-475C-8B62-E03C8C6B100F}" destId="{A712348F-5FCA-4FB3-9248-A1E6B5B16018}" srcOrd="1" destOrd="0" parTransId="{6D9A1F04-2564-4948-BF8B-0E54BA2B3771}" sibTransId="{0237B1A1-12F1-40CE-A068-C53F6272C5D2}"/>
    <dgm:cxn modelId="{D762E7A0-2521-43BD-9607-30BA960D0670}" type="presOf" srcId="{7A1CB922-E124-4CFC-A616-01C96EC553AB}" destId="{BE9517E6-6665-4378-9388-008601A185B2}" srcOrd="0" destOrd="0" presId="urn:microsoft.com/office/officeart/2005/8/layout/chevron2"/>
    <dgm:cxn modelId="{AA3393FC-8FB9-444D-BE5C-5FFE43D45E9E}" type="presOf" srcId="{80B210CB-776C-4331-93B6-47A354F3D169}" destId="{DD084A40-6A46-4F85-9406-3FD6CAAA3883}" srcOrd="0" destOrd="0" presId="urn:microsoft.com/office/officeart/2005/8/layout/chevron2"/>
    <dgm:cxn modelId="{87391FBF-9154-4E22-9A12-7BA1699E6593}" srcId="{9BE0ED46-09FF-475C-8B62-E03C8C6B100F}" destId="{80B210CB-776C-4331-93B6-47A354F3D169}" srcOrd="0" destOrd="0" parTransId="{DC739322-5F1A-4694-95DA-C4A82258D6D7}" sibTransId="{187ADA39-C316-446B-856E-62CC2C690A58}"/>
    <dgm:cxn modelId="{4A125DF2-E25A-4DB7-9987-3C78F42F06C6}" type="presOf" srcId="{39CBA75F-DBE2-4206-8B83-363CD1125D4D}" destId="{A684ACEB-68AD-4F3F-9B70-D56302497B7A}" srcOrd="0" destOrd="0" presId="urn:microsoft.com/office/officeart/2005/8/layout/chevron2"/>
    <dgm:cxn modelId="{35875067-57BE-460C-8EDA-98983BEF456A}" type="presOf" srcId="{89AA090C-1BB1-4B63-88D6-459F83AE984E}" destId="{8FE8186C-AB52-44B8-AC32-10153E5077D5}" srcOrd="0" destOrd="0" presId="urn:microsoft.com/office/officeart/2005/8/layout/chevron2"/>
    <dgm:cxn modelId="{FD0308C6-B307-45A2-856D-0771C9DD0100}" srcId="{80B210CB-776C-4331-93B6-47A354F3D169}" destId="{89AA090C-1BB1-4B63-88D6-459F83AE984E}" srcOrd="0" destOrd="0" parTransId="{BF63E36B-DECB-478C-8E6F-F978BC19527A}" sibTransId="{3E9B9F0F-6C10-43BE-96BE-8DA20B3FFDBC}"/>
    <dgm:cxn modelId="{068812A9-9E98-4DBB-B939-99ECF9159ED3}" srcId="{7A1CB922-E124-4CFC-A616-01C96EC553AB}" destId="{39CBA75F-DBE2-4206-8B83-363CD1125D4D}" srcOrd="0" destOrd="0" parTransId="{D581EF84-6E9F-48FC-9264-E40B9439B91D}" sibTransId="{B0D3E1C8-45FC-48D4-9F0A-E74022FEE282}"/>
    <dgm:cxn modelId="{E3DD9E47-C3ED-4F04-9037-0F9B143B2A9C}" type="presOf" srcId="{50BFE7F9-2839-455A-ABEE-ADE8BE083BB4}" destId="{EDC318AF-874B-43C4-A06E-31874DF4C819}" srcOrd="0" destOrd="0" presId="urn:microsoft.com/office/officeart/2005/8/layout/chevron2"/>
    <dgm:cxn modelId="{4C6732C3-1BF6-407E-BC6C-0DD8B3662C2B}" srcId="{A712348F-5FCA-4FB3-9248-A1E6B5B16018}" destId="{50BFE7F9-2839-455A-ABEE-ADE8BE083BB4}" srcOrd="0" destOrd="0" parTransId="{30F1B867-0C51-45AE-BD2D-1D818DCC1B60}" sibTransId="{6F2F415D-492D-4D1B-91E9-BE2FC22960DC}"/>
    <dgm:cxn modelId="{07B724F3-8CD7-4859-8B38-9A81C6E07529}" srcId="{9BE0ED46-09FF-475C-8B62-E03C8C6B100F}" destId="{7A1CB922-E124-4CFC-A616-01C96EC553AB}" srcOrd="2" destOrd="0" parTransId="{B39DC43A-EE15-450B-A2B3-BAD361B443CA}" sibTransId="{17ECFBD1-1D31-41E9-8516-A00B6C7B6323}"/>
    <dgm:cxn modelId="{000B855B-8626-4643-A3D6-2C8ECD006740}" type="presOf" srcId="{9BE0ED46-09FF-475C-8B62-E03C8C6B100F}" destId="{CB407563-FC4F-42B9-B347-31C290FDEE7D}" srcOrd="0" destOrd="0" presId="urn:microsoft.com/office/officeart/2005/8/layout/chevron2"/>
    <dgm:cxn modelId="{5408F005-3AD7-4A6B-AAE3-023DEA1CC9A6}" type="presParOf" srcId="{CB407563-FC4F-42B9-B347-31C290FDEE7D}" destId="{13D3CC25-5DCD-4834-B116-D3295B683BB0}" srcOrd="0" destOrd="0" presId="urn:microsoft.com/office/officeart/2005/8/layout/chevron2"/>
    <dgm:cxn modelId="{8AE59C6B-4782-4172-84FF-A48D55BABDE6}" type="presParOf" srcId="{13D3CC25-5DCD-4834-B116-D3295B683BB0}" destId="{DD084A40-6A46-4F85-9406-3FD6CAAA3883}" srcOrd="0" destOrd="0" presId="urn:microsoft.com/office/officeart/2005/8/layout/chevron2"/>
    <dgm:cxn modelId="{5AA59730-AD24-4509-84CB-AE3C28797FDB}" type="presParOf" srcId="{13D3CC25-5DCD-4834-B116-D3295B683BB0}" destId="{8FE8186C-AB52-44B8-AC32-10153E5077D5}" srcOrd="1" destOrd="0" presId="urn:microsoft.com/office/officeart/2005/8/layout/chevron2"/>
    <dgm:cxn modelId="{E7D0E984-E6A7-4FBA-B78E-4D344F45EE5E}" type="presParOf" srcId="{CB407563-FC4F-42B9-B347-31C290FDEE7D}" destId="{EF15D8F8-CE8B-4666-B812-5C60BF902B2D}" srcOrd="1" destOrd="0" presId="urn:microsoft.com/office/officeart/2005/8/layout/chevron2"/>
    <dgm:cxn modelId="{E142F9C9-AD93-4262-86B2-2F395069A892}" type="presParOf" srcId="{CB407563-FC4F-42B9-B347-31C290FDEE7D}" destId="{D8CE2E57-BB85-4555-82DE-67FAE0B32B98}" srcOrd="2" destOrd="0" presId="urn:microsoft.com/office/officeart/2005/8/layout/chevron2"/>
    <dgm:cxn modelId="{AD5A32DC-7E70-4847-9F6A-2CAC166B24DD}" type="presParOf" srcId="{D8CE2E57-BB85-4555-82DE-67FAE0B32B98}" destId="{A322C137-C02F-4E7F-A64A-A7B9983C3013}" srcOrd="0" destOrd="0" presId="urn:microsoft.com/office/officeart/2005/8/layout/chevron2"/>
    <dgm:cxn modelId="{FC543D54-D4CB-428E-8ADC-6AA2B70630E7}" type="presParOf" srcId="{D8CE2E57-BB85-4555-82DE-67FAE0B32B98}" destId="{EDC318AF-874B-43C4-A06E-31874DF4C819}" srcOrd="1" destOrd="0" presId="urn:microsoft.com/office/officeart/2005/8/layout/chevron2"/>
    <dgm:cxn modelId="{547E91CD-FD68-4127-9BF0-6B8BAC6FB3F1}" type="presParOf" srcId="{CB407563-FC4F-42B9-B347-31C290FDEE7D}" destId="{9888135A-E7B0-40E6-BD26-9D748F156E58}" srcOrd="3" destOrd="0" presId="urn:microsoft.com/office/officeart/2005/8/layout/chevron2"/>
    <dgm:cxn modelId="{4D43335E-E19B-4F7F-A887-EC0E18F4DBB6}" type="presParOf" srcId="{CB407563-FC4F-42B9-B347-31C290FDEE7D}" destId="{B37697F9-6319-4E26-817C-A6C70B8A6155}" srcOrd="4" destOrd="0" presId="urn:microsoft.com/office/officeart/2005/8/layout/chevron2"/>
    <dgm:cxn modelId="{A17DD88E-D938-470C-A71E-EDFA1CA836A7}" type="presParOf" srcId="{B37697F9-6319-4E26-817C-A6C70B8A6155}" destId="{BE9517E6-6665-4378-9388-008601A185B2}" srcOrd="0" destOrd="0" presId="urn:microsoft.com/office/officeart/2005/8/layout/chevron2"/>
    <dgm:cxn modelId="{EB82D1B4-8A2A-4F33-A758-8C79C5FB1D5C}" type="presParOf" srcId="{B37697F9-6319-4E26-817C-A6C70B8A6155}" destId="{A684ACEB-68AD-4F3F-9B70-D56302497B7A}"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6028EA-5299-4F06-92B3-541F3F3432C7}" type="doc">
      <dgm:prSet loTypeId="urn:microsoft.com/office/officeart/2005/8/layout/chevron2" loCatId="list" qsTypeId="urn:microsoft.com/office/officeart/2005/8/quickstyle/simple1#4" qsCatId="simple" csTypeId="urn:microsoft.com/office/officeart/2005/8/colors/accent1_2#5" csCatId="accent1" phldr="1"/>
      <dgm:spPr/>
      <dgm:t>
        <a:bodyPr/>
        <a:lstStyle/>
        <a:p>
          <a:endParaRPr lang="zh-CN" altLang="en-US"/>
        </a:p>
      </dgm:t>
    </dgm:pt>
    <dgm:pt modelId="{AFBA52F4-1CCB-4EAD-95E3-5AE0CF2FAA50}">
      <dgm:prSet phldrT="[文本]"/>
      <dgm:spPr/>
      <dgm:t>
        <a:bodyPr/>
        <a:lstStyle/>
        <a:p>
          <a:r>
            <a:rPr lang="zh-CN" altLang="en-US" b="0" i="0" dirty="0"/>
            <a:t>以</a:t>
          </a:r>
          <a:r>
            <a:rPr lang="zh-CN" altLang="en-US" b="1" i="0" dirty="0"/>
            <a:t>北京、天津</a:t>
          </a:r>
          <a:r>
            <a:rPr lang="zh-CN" altLang="en-US" b="0" i="0" dirty="0"/>
            <a:t>为核心的</a:t>
          </a:r>
          <a:r>
            <a:rPr lang="zh-CN" altLang="en-US" b="1" i="0" dirty="0">
              <a:solidFill>
                <a:srgbClr val="0000FF"/>
              </a:solidFill>
            </a:rPr>
            <a:t>华北创业中心</a:t>
          </a:r>
          <a:endParaRPr lang="zh-CN" altLang="en-US" b="1" dirty="0">
            <a:solidFill>
              <a:srgbClr val="0000FF"/>
            </a:solidFill>
          </a:endParaRPr>
        </a:p>
      </dgm:t>
    </dgm:pt>
    <dgm:pt modelId="{CBF10362-EDD6-4584-986C-097957844D77}" type="parTrans" cxnId="{33B078A4-DF25-4155-B2BC-C1C15F6D40F5}">
      <dgm:prSet/>
      <dgm:spPr/>
      <dgm:t>
        <a:bodyPr/>
        <a:lstStyle/>
        <a:p>
          <a:endParaRPr lang="zh-CN" altLang="en-US"/>
        </a:p>
      </dgm:t>
    </dgm:pt>
    <dgm:pt modelId="{46AFB234-389F-4DE6-AA5B-BC6391CB8A53}" type="sibTrans" cxnId="{33B078A4-DF25-4155-B2BC-C1C15F6D40F5}">
      <dgm:prSet/>
      <dgm:spPr/>
      <dgm:t>
        <a:bodyPr/>
        <a:lstStyle/>
        <a:p>
          <a:endParaRPr lang="zh-CN" altLang="en-US"/>
        </a:p>
      </dgm:t>
    </dgm:pt>
    <dgm:pt modelId="{A7744A20-799A-43B5-A802-9A98DFB77327}">
      <dgm:prSet phldrT="[文本]" custT="1"/>
      <dgm:spPr/>
      <dgm:t>
        <a:bodyPr/>
        <a:lstStyle/>
        <a:p>
          <a:r>
            <a:rPr lang="zh-CN" altLang="en-US" sz="2000" b="1" dirty="0"/>
            <a:t>二</a:t>
          </a:r>
        </a:p>
      </dgm:t>
    </dgm:pt>
    <dgm:pt modelId="{2D6E2B34-15D5-48F9-8416-06671B6D8389}" type="parTrans" cxnId="{28552310-8088-4A79-B0DB-51E9DD1EFAFF}">
      <dgm:prSet/>
      <dgm:spPr/>
      <dgm:t>
        <a:bodyPr/>
        <a:lstStyle/>
        <a:p>
          <a:endParaRPr lang="zh-CN" altLang="en-US"/>
        </a:p>
      </dgm:t>
    </dgm:pt>
    <dgm:pt modelId="{817DF3CF-5E8D-43ED-AE70-72290E5F05B2}" type="sibTrans" cxnId="{28552310-8088-4A79-B0DB-51E9DD1EFAFF}">
      <dgm:prSet/>
      <dgm:spPr/>
      <dgm:t>
        <a:bodyPr/>
        <a:lstStyle/>
        <a:p>
          <a:endParaRPr lang="zh-CN" altLang="en-US"/>
        </a:p>
      </dgm:t>
    </dgm:pt>
    <dgm:pt modelId="{BADA88B3-CC44-4210-A42D-B093C444C7D1}">
      <dgm:prSet phldrT="[文本]"/>
      <dgm:spPr/>
      <dgm:t>
        <a:bodyPr/>
        <a:lstStyle/>
        <a:p>
          <a:r>
            <a:rPr lang="zh-CN" altLang="en-US" b="0" i="0" dirty="0"/>
            <a:t>以</a:t>
          </a:r>
          <a:r>
            <a:rPr lang="zh-CN" altLang="en-US" b="1" i="0" dirty="0"/>
            <a:t>上海、杭州、苏州、南京</a:t>
          </a:r>
          <a:r>
            <a:rPr lang="zh-CN" altLang="en-US" b="0" i="0" dirty="0"/>
            <a:t>为核心的</a:t>
          </a:r>
          <a:r>
            <a:rPr lang="zh-CN" altLang="en-US" b="1" i="0" dirty="0">
              <a:solidFill>
                <a:srgbClr val="0000FF"/>
              </a:solidFill>
            </a:rPr>
            <a:t>华东创业中心</a:t>
          </a:r>
        </a:p>
      </dgm:t>
    </dgm:pt>
    <dgm:pt modelId="{A848A6F7-0D47-4AB3-AC9B-ED8AB32C9747}" type="parTrans" cxnId="{70A8DFED-1517-422B-A321-58C4EE4B77FC}">
      <dgm:prSet/>
      <dgm:spPr/>
      <dgm:t>
        <a:bodyPr/>
        <a:lstStyle/>
        <a:p>
          <a:endParaRPr lang="zh-CN" altLang="en-US"/>
        </a:p>
      </dgm:t>
    </dgm:pt>
    <dgm:pt modelId="{8C576EF1-9304-481A-A04E-9F04E6AE29E9}" type="sibTrans" cxnId="{70A8DFED-1517-422B-A321-58C4EE4B77FC}">
      <dgm:prSet/>
      <dgm:spPr/>
      <dgm:t>
        <a:bodyPr/>
        <a:lstStyle/>
        <a:p>
          <a:endParaRPr lang="zh-CN" altLang="en-US"/>
        </a:p>
      </dgm:t>
    </dgm:pt>
    <dgm:pt modelId="{A1A13CFE-C5A0-4645-B799-70B5B13C0039}">
      <dgm:prSet phldrT="[文本]" custT="1"/>
      <dgm:spPr/>
      <dgm:t>
        <a:bodyPr/>
        <a:lstStyle/>
        <a:p>
          <a:r>
            <a:rPr lang="zh-CN" altLang="en-US" sz="2000" b="1" dirty="0"/>
            <a:t>三</a:t>
          </a:r>
        </a:p>
      </dgm:t>
    </dgm:pt>
    <dgm:pt modelId="{7068B7D6-615A-48DE-AB3E-FAD0B8BCE6A4}" type="parTrans" cxnId="{C15024A6-102B-407B-A674-249D93DE6FF5}">
      <dgm:prSet/>
      <dgm:spPr/>
      <dgm:t>
        <a:bodyPr/>
        <a:lstStyle/>
        <a:p>
          <a:endParaRPr lang="zh-CN" altLang="en-US"/>
        </a:p>
      </dgm:t>
    </dgm:pt>
    <dgm:pt modelId="{B57AB411-2A88-4665-89D8-44A1692B9D9E}" type="sibTrans" cxnId="{C15024A6-102B-407B-A674-249D93DE6FF5}">
      <dgm:prSet/>
      <dgm:spPr/>
      <dgm:t>
        <a:bodyPr/>
        <a:lstStyle/>
        <a:p>
          <a:endParaRPr lang="zh-CN" altLang="en-US"/>
        </a:p>
      </dgm:t>
    </dgm:pt>
    <dgm:pt modelId="{A1B2835C-D131-44A2-980B-3DFAB10011C2}">
      <dgm:prSet phldrT="[文本]"/>
      <dgm:spPr/>
      <dgm:t>
        <a:bodyPr/>
        <a:lstStyle/>
        <a:p>
          <a:r>
            <a:rPr lang="zh-CN" altLang="en-US" b="0" i="0" dirty="0"/>
            <a:t>以</a:t>
          </a:r>
          <a:r>
            <a:rPr lang="zh-CN" altLang="en-US" b="1" i="0" dirty="0"/>
            <a:t>深圳、广州</a:t>
          </a:r>
          <a:r>
            <a:rPr lang="zh-CN" altLang="en-US" b="0" i="0" dirty="0"/>
            <a:t>为核心的</a:t>
          </a:r>
          <a:r>
            <a:rPr lang="zh-CN" altLang="en-US" b="1" i="0" dirty="0">
              <a:solidFill>
                <a:srgbClr val="0000FF"/>
              </a:solidFill>
            </a:rPr>
            <a:t>华南创业中心</a:t>
          </a:r>
        </a:p>
      </dgm:t>
    </dgm:pt>
    <dgm:pt modelId="{9D5F4E76-2169-47EA-A881-051380A0BD95}" type="parTrans" cxnId="{487CBF89-7A2B-4379-B6C6-EBFD22B5DC1E}">
      <dgm:prSet/>
      <dgm:spPr/>
      <dgm:t>
        <a:bodyPr/>
        <a:lstStyle/>
        <a:p>
          <a:endParaRPr lang="zh-CN" altLang="en-US"/>
        </a:p>
      </dgm:t>
    </dgm:pt>
    <dgm:pt modelId="{8793AD7C-2F22-445D-877E-9053090986A9}" type="sibTrans" cxnId="{487CBF89-7A2B-4379-B6C6-EBFD22B5DC1E}">
      <dgm:prSet/>
      <dgm:spPr/>
      <dgm:t>
        <a:bodyPr/>
        <a:lstStyle/>
        <a:p>
          <a:endParaRPr lang="zh-CN" altLang="en-US"/>
        </a:p>
      </dgm:t>
    </dgm:pt>
    <dgm:pt modelId="{7A6242F7-BA76-4858-9DB3-24E2316887FE}">
      <dgm:prSet phldrT="[文本]" custT="1"/>
      <dgm:spPr/>
      <dgm:t>
        <a:bodyPr/>
        <a:lstStyle/>
        <a:p>
          <a:r>
            <a:rPr lang="zh-CN" altLang="en-US" sz="2000" b="1" dirty="0"/>
            <a:t>四</a:t>
          </a:r>
        </a:p>
      </dgm:t>
    </dgm:pt>
    <dgm:pt modelId="{5F72CDC3-C28C-49BA-8032-E188CF25C708}" type="parTrans" cxnId="{A67BB00A-2A8D-49E2-A852-B6E936418A97}">
      <dgm:prSet/>
      <dgm:spPr/>
      <dgm:t>
        <a:bodyPr/>
        <a:lstStyle/>
        <a:p>
          <a:endParaRPr lang="zh-CN" altLang="en-US"/>
        </a:p>
      </dgm:t>
    </dgm:pt>
    <dgm:pt modelId="{CE6A3112-782A-44DA-AFD5-8EA6D534E842}" type="sibTrans" cxnId="{A67BB00A-2A8D-49E2-A852-B6E936418A97}">
      <dgm:prSet/>
      <dgm:spPr/>
      <dgm:t>
        <a:bodyPr/>
        <a:lstStyle/>
        <a:p>
          <a:endParaRPr lang="zh-CN" altLang="en-US"/>
        </a:p>
      </dgm:t>
    </dgm:pt>
    <dgm:pt modelId="{50A30F1D-E131-475B-AEE4-012657367DA9}">
      <dgm:prSet phldrT="[文本]"/>
      <dgm:spPr/>
      <dgm:t>
        <a:bodyPr/>
        <a:lstStyle/>
        <a:p>
          <a:r>
            <a:rPr lang="zh-CN" altLang="en-US" b="0" i="0" dirty="0"/>
            <a:t>以</a:t>
          </a:r>
          <a:r>
            <a:rPr lang="zh-CN" altLang="en-US" b="1" i="0" dirty="0"/>
            <a:t>武汉</a:t>
          </a:r>
          <a:r>
            <a:rPr lang="zh-CN" altLang="en-US" b="0" i="0" dirty="0"/>
            <a:t>为核心的</a:t>
          </a:r>
          <a:r>
            <a:rPr lang="zh-CN" altLang="en-US" b="1" i="0" dirty="0">
              <a:solidFill>
                <a:srgbClr val="0000FF"/>
              </a:solidFill>
            </a:rPr>
            <a:t>中部创业中心</a:t>
          </a:r>
        </a:p>
      </dgm:t>
    </dgm:pt>
    <dgm:pt modelId="{AD1C1C16-2DBA-4106-B4A7-B2BD5F5E3961}" type="parTrans" cxnId="{A78D3649-A653-4DD6-A424-6846D8B01CC2}">
      <dgm:prSet/>
      <dgm:spPr/>
      <dgm:t>
        <a:bodyPr/>
        <a:lstStyle/>
        <a:p>
          <a:endParaRPr lang="zh-CN" altLang="en-US"/>
        </a:p>
      </dgm:t>
    </dgm:pt>
    <dgm:pt modelId="{8BFA2F6E-743C-458D-829A-3F20934E4F28}" type="sibTrans" cxnId="{A78D3649-A653-4DD6-A424-6846D8B01CC2}">
      <dgm:prSet/>
      <dgm:spPr/>
      <dgm:t>
        <a:bodyPr/>
        <a:lstStyle/>
        <a:p>
          <a:endParaRPr lang="zh-CN" altLang="en-US"/>
        </a:p>
      </dgm:t>
    </dgm:pt>
    <dgm:pt modelId="{85EF6ED1-F5BC-4C43-AE2A-7F382248C71C}">
      <dgm:prSet phldrT="[文本]" custT="1"/>
      <dgm:spPr/>
      <dgm:t>
        <a:bodyPr/>
        <a:lstStyle/>
        <a:p>
          <a:r>
            <a:rPr lang="zh-CN" altLang="en-US" sz="2000" b="1" dirty="0"/>
            <a:t>五</a:t>
          </a:r>
        </a:p>
      </dgm:t>
    </dgm:pt>
    <dgm:pt modelId="{2057CBF9-3BB6-4B91-AC93-047F06457748}" type="parTrans" cxnId="{08CD3F74-63B7-4237-96C1-F954D6357540}">
      <dgm:prSet/>
      <dgm:spPr/>
      <dgm:t>
        <a:bodyPr/>
        <a:lstStyle/>
        <a:p>
          <a:endParaRPr lang="zh-CN" altLang="en-US"/>
        </a:p>
      </dgm:t>
    </dgm:pt>
    <dgm:pt modelId="{4ABD7C8C-F02C-4FAC-96EF-E5B884169B9F}" type="sibTrans" cxnId="{08CD3F74-63B7-4237-96C1-F954D6357540}">
      <dgm:prSet/>
      <dgm:spPr/>
      <dgm:t>
        <a:bodyPr/>
        <a:lstStyle/>
        <a:p>
          <a:endParaRPr lang="zh-CN" altLang="en-US"/>
        </a:p>
      </dgm:t>
    </dgm:pt>
    <dgm:pt modelId="{06B10361-D6DF-455B-8607-DC2BA91D6F44}">
      <dgm:prSet phldrT="[文本]"/>
      <dgm:spPr/>
      <dgm:t>
        <a:bodyPr/>
        <a:lstStyle/>
        <a:p>
          <a:r>
            <a:rPr lang="zh-CN" altLang="en-US" b="0" i="0" dirty="0"/>
            <a:t>以</a:t>
          </a:r>
          <a:r>
            <a:rPr lang="zh-CN" altLang="en-US" b="1" i="0" dirty="0"/>
            <a:t>成都、西安</a:t>
          </a:r>
          <a:r>
            <a:rPr lang="zh-CN" altLang="en-US" b="0" i="0" dirty="0"/>
            <a:t>为核心的</a:t>
          </a:r>
          <a:r>
            <a:rPr lang="zh-CN" altLang="en-US" b="1" i="0" dirty="0">
              <a:solidFill>
                <a:srgbClr val="0000FF"/>
              </a:solidFill>
            </a:rPr>
            <a:t>西部创业中心</a:t>
          </a:r>
        </a:p>
      </dgm:t>
    </dgm:pt>
    <dgm:pt modelId="{5962D718-4F30-4472-B178-C0F8DE850E62}" type="parTrans" cxnId="{23546F0F-2292-4097-9B91-38442D57086C}">
      <dgm:prSet/>
      <dgm:spPr/>
      <dgm:t>
        <a:bodyPr/>
        <a:lstStyle/>
        <a:p>
          <a:endParaRPr lang="zh-CN" altLang="en-US"/>
        </a:p>
      </dgm:t>
    </dgm:pt>
    <dgm:pt modelId="{A897B658-F51D-44EF-B419-AB40CA4AF208}" type="sibTrans" cxnId="{23546F0F-2292-4097-9B91-38442D57086C}">
      <dgm:prSet/>
      <dgm:spPr/>
      <dgm:t>
        <a:bodyPr/>
        <a:lstStyle/>
        <a:p>
          <a:endParaRPr lang="zh-CN" altLang="en-US"/>
        </a:p>
      </dgm:t>
    </dgm:pt>
    <dgm:pt modelId="{03C2F6E7-6B88-4D22-9D21-95D558DD64A3}">
      <dgm:prSet phldrT="[文本]" custT="1"/>
      <dgm:spPr/>
      <dgm:t>
        <a:bodyPr/>
        <a:lstStyle/>
        <a:p>
          <a:r>
            <a:rPr lang="zh-CN" altLang="en-US" sz="2000" b="1" dirty="0"/>
            <a:t>一</a:t>
          </a:r>
        </a:p>
      </dgm:t>
    </dgm:pt>
    <dgm:pt modelId="{FF4AEE9B-5394-4850-978A-4A56CFEAC57F}" type="sibTrans" cxnId="{721BFBE8-2725-4D95-BE2C-887861013E12}">
      <dgm:prSet/>
      <dgm:spPr/>
      <dgm:t>
        <a:bodyPr/>
        <a:lstStyle/>
        <a:p>
          <a:endParaRPr lang="zh-CN" altLang="en-US"/>
        </a:p>
      </dgm:t>
    </dgm:pt>
    <dgm:pt modelId="{B77FAF5A-7F4C-495D-8533-8640D370414D}" type="parTrans" cxnId="{721BFBE8-2725-4D95-BE2C-887861013E12}">
      <dgm:prSet/>
      <dgm:spPr/>
      <dgm:t>
        <a:bodyPr/>
        <a:lstStyle/>
        <a:p>
          <a:endParaRPr lang="zh-CN" altLang="en-US"/>
        </a:p>
      </dgm:t>
    </dgm:pt>
    <dgm:pt modelId="{17ECADF2-204C-498B-9413-B3B2A3615E9A}" type="pres">
      <dgm:prSet presAssocID="{236028EA-5299-4F06-92B3-541F3F3432C7}" presName="linearFlow" presStyleCnt="0">
        <dgm:presLayoutVars>
          <dgm:dir/>
          <dgm:animLvl val="lvl"/>
          <dgm:resizeHandles val="exact"/>
        </dgm:presLayoutVars>
      </dgm:prSet>
      <dgm:spPr/>
      <dgm:t>
        <a:bodyPr/>
        <a:lstStyle/>
        <a:p>
          <a:endParaRPr lang="zh-CN" altLang="en-US"/>
        </a:p>
      </dgm:t>
    </dgm:pt>
    <dgm:pt modelId="{BC19CBD1-9C02-4A40-804E-530F336228A4}" type="pres">
      <dgm:prSet presAssocID="{03C2F6E7-6B88-4D22-9D21-95D558DD64A3}" presName="composite" presStyleCnt="0"/>
      <dgm:spPr/>
    </dgm:pt>
    <dgm:pt modelId="{81EE6330-4598-4728-867A-96D55ABC48B3}" type="pres">
      <dgm:prSet presAssocID="{03C2F6E7-6B88-4D22-9D21-95D558DD64A3}" presName="parentText" presStyleLbl="alignNode1" presStyleIdx="0" presStyleCnt="5">
        <dgm:presLayoutVars>
          <dgm:chMax val="1"/>
          <dgm:bulletEnabled val="1"/>
        </dgm:presLayoutVars>
      </dgm:prSet>
      <dgm:spPr/>
      <dgm:t>
        <a:bodyPr/>
        <a:lstStyle/>
        <a:p>
          <a:endParaRPr lang="zh-CN" altLang="en-US"/>
        </a:p>
      </dgm:t>
    </dgm:pt>
    <dgm:pt modelId="{24BEED95-E984-4DBF-8A63-6EA179261BBC}" type="pres">
      <dgm:prSet presAssocID="{03C2F6E7-6B88-4D22-9D21-95D558DD64A3}" presName="descendantText" presStyleLbl="alignAcc1" presStyleIdx="0" presStyleCnt="5">
        <dgm:presLayoutVars>
          <dgm:bulletEnabled val="1"/>
        </dgm:presLayoutVars>
      </dgm:prSet>
      <dgm:spPr/>
      <dgm:t>
        <a:bodyPr/>
        <a:lstStyle/>
        <a:p>
          <a:endParaRPr lang="zh-CN" altLang="en-US"/>
        </a:p>
      </dgm:t>
    </dgm:pt>
    <dgm:pt modelId="{4FA827BF-F344-42F5-A1D2-FDD79321E474}" type="pres">
      <dgm:prSet presAssocID="{FF4AEE9B-5394-4850-978A-4A56CFEAC57F}" presName="sp" presStyleCnt="0"/>
      <dgm:spPr/>
    </dgm:pt>
    <dgm:pt modelId="{D33CCC99-1557-439A-A120-B8EA71412315}" type="pres">
      <dgm:prSet presAssocID="{A7744A20-799A-43B5-A802-9A98DFB77327}" presName="composite" presStyleCnt="0"/>
      <dgm:spPr/>
    </dgm:pt>
    <dgm:pt modelId="{11248486-607E-4375-9EE6-6A0C0645118A}" type="pres">
      <dgm:prSet presAssocID="{A7744A20-799A-43B5-A802-9A98DFB77327}" presName="parentText" presStyleLbl="alignNode1" presStyleIdx="1" presStyleCnt="5">
        <dgm:presLayoutVars>
          <dgm:chMax val="1"/>
          <dgm:bulletEnabled val="1"/>
        </dgm:presLayoutVars>
      </dgm:prSet>
      <dgm:spPr/>
      <dgm:t>
        <a:bodyPr/>
        <a:lstStyle/>
        <a:p>
          <a:endParaRPr lang="zh-CN" altLang="en-US"/>
        </a:p>
      </dgm:t>
    </dgm:pt>
    <dgm:pt modelId="{1B82F516-98ED-44E8-9D01-DAB4217EB560}" type="pres">
      <dgm:prSet presAssocID="{A7744A20-799A-43B5-A802-9A98DFB77327}" presName="descendantText" presStyleLbl="alignAcc1" presStyleIdx="1" presStyleCnt="5">
        <dgm:presLayoutVars>
          <dgm:bulletEnabled val="1"/>
        </dgm:presLayoutVars>
      </dgm:prSet>
      <dgm:spPr/>
      <dgm:t>
        <a:bodyPr/>
        <a:lstStyle/>
        <a:p>
          <a:endParaRPr lang="zh-CN" altLang="en-US"/>
        </a:p>
      </dgm:t>
    </dgm:pt>
    <dgm:pt modelId="{54439F04-58E5-4A3B-98CA-223935CE0F38}" type="pres">
      <dgm:prSet presAssocID="{817DF3CF-5E8D-43ED-AE70-72290E5F05B2}" presName="sp" presStyleCnt="0"/>
      <dgm:spPr/>
    </dgm:pt>
    <dgm:pt modelId="{76BED856-D2E3-4CD8-AB32-C985BD4DEA32}" type="pres">
      <dgm:prSet presAssocID="{A1A13CFE-C5A0-4645-B799-70B5B13C0039}" presName="composite" presStyleCnt="0"/>
      <dgm:spPr/>
    </dgm:pt>
    <dgm:pt modelId="{8E431D54-6CDE-4213-8742-BB6BE908EA84}" type="pres">
      <dgm:prSet presAssocID="{A1A13CFE-C5A0-4645-B799-70B5B13C0039}" presName="parentText" presStyleLbl="alignNode1" presStyleIdx="2" presStyleCnt="5" custLinFactNeighborX="0" custLinFactNeighborY="0">
        <dgm:presLayoutVars>
          <dgm:chMax val="1"/>
          <dgm:bulletEnabled val="1"/>
        </dgm:presLayoutVars>
      </dgm:prSet>
      <dgm:spPr/>
      <dgm:t>
        <a:bodyPr/>
        <a:lstStyle/>
        <a:p>
          <a:endParaRPr lang="zh-CN" altLang="en-US"/>
        </a:p>
      </dgm:t>
    </dgm:pt>
    <dgm:pt modelId="{AB4E5FC3-9CA5-49DF-A242-E978C20D4272}" type="pres">
      <dgm:prSet presAssocID="{A1A13CFE-C5A0-4645-B799-70B5B13C0039}" presName="descendantText" presStyleLbl="alignAcc1" presStyleIdx="2" presStyleCnt="5">
        <dgm:presLayoutVars>
          <dgm:bulletEnabled val="1"/>
        </dgm:presLayoutVars>
      </dgm:prSet>
      <dgm:spPr/>
      <dgm:t>
        <a:bodyPr/>
        <a:lstStyle/>
        <a:p>
          <a:endParaRPr lang="zh-CN" altLang="en-US"/>
        </a:p>
      </dgm:t>
    </dgm:pt>
    <dgm:pt modelId="{96069335-C60E-43FE-9660-9A472226C60B}" type="pres">
      <dgm:prSet presAssocID="{B57AB411-2A88-4665-89D8-44A1692B9D9E}" presName="sp" presStyleCnt="0"/>
      <dgm:spPr/>
    </dgm:pt>
    <dgm:pt modelId="{932BAC39-BAD5-4BD2-A829-F6738B2A4A49}" type="pres">
      <dgm:prSet presAssocID="{7A6242F7-BA76-4858-9DB3-24E2316887FE}" presName="composite" presStyleCnt="0"/>
      <dgm:spPr/>
    </dgm:pt>
    <dgm:pt modelId="{3B19F7D3-0967-40E1-8375-D3F7FCEC3144}" type="pres">
      <dgm:prSet presAssocID="{7A6242F7-BA76-4858-9DB3-24E2316887FE}" presName="parentText" presStyleLbl="alignNode1" presStyleIdx="3" presStyleCnt="5" custLinFactNeighborX="0" custLinFactNeighborY="4010">
        <dgm:presLayoutVars>
          <dgm:chMax val="1"/>
          <dgm:bulletEnabled val="1"/>
        </dgm:presLayoutVars>
      </dgm:prSet>
      <dgm:spPr/>
      <dgm:t>
        <a:bodyPr/>
        <a:lstStyle/>
        <a:p>
          <a:endParaRPr lang="zh-CN" altLang="en-US"/>
        </a:p>
      </dgm:t>
    </dgm:pt>
    <dgm:pt modelId="{EABB714E-2FC7-4A28-A591-6CD98E8A95C0}" type="pres">
      <dgm:prSet presAssocID="{7A6242F7-BA76-4858-9DB3-24E2316887FE}" presName="descendantText" presStyleLbl="alignAcc1" presStyleIdx="3" presStyleCnt="5">
        <dgm:presLayoutVars>
          <dgm:bulletEnabled val="1"/>
        </dgm:presLayoutVars>
      </dgm:prSet>
      <dgm:spPr/>
      <dgm:t>
        <a:bodyPr/>
        <a:lstStyle/>
        <a:p>
          <a:endParaRPr lang="zh-CN" altLang="en-US"/>
        </a:p>
      </dgm:t>
    </dgm:pt>
    <dgm:pt modelId="{31775A26-5189-4AD1-9E6B-F1E0D7C8370D}" type="pres">
      <dgm:prSet presAssocID="{CE6A3112-782A-44DA-AFD5-8EA6D534E842}" presName="sp" presStyleCnt="0"/>
      <dgm:spPr/>
    </dgm:pt>
    <dgm:pt modelId="{F209D0C0-C5E6-4ABB-BA10-9B13CAA70AC0}" type="pres">
      <dgm:prSet presAssocID="{85EF6ED1-F5BC-4C43-AE2A-7F382248C71C}" presName="composite" presStyleCnt="0"/>
      <dgm:spPr/>
    </dgm:pt>
    <dgm:pt modelId="{1CAA1EF5-B0A2-4539-A4B0-8EBB693B75B3}" type="pres">
      <dgm:prSet presAssocID="{85EF6ED1-F5BC-4C43-AE2A-7F382248C71C}" presName="parentText" presStyleLbl="alignNode1" presStyleIdx="4" presStyleCnt="5">
        <dgm:presLayoutVars>
          <dgm:chMax val="1"/>
          <dgm:bulletEnabled val="1"/>
        </dgm:presLayoutVars>
      </dgm:prSet>
      <dgm:spPr/>
      <dgm:t>
        <a:bodyPr/>
        <a:lstStyle/>
        <a:p>
          <a:endParaRPr lang="zh-CN" altLang="en-US"/>
        </a:p>
      </dgm:t>
    </dgm:pt>
    <dgm:pt modelId="{2EBBDDA0-D15B-43B1-9DF5-E61E83C231A8}" type="pres">
      <dgm:prSet presAssocID="{85EF6ED1-F5BC-4C43-AE2A-7F382248C71C}" presName="descendantText" presStyleLbl="alignAcc1" presStyleIdx="4" presStyleCnt="5">
        <dgm:presLayoutVars>
          <dgm:bulletEnabled val="1"/>
        </dgm:presLayoutVars>
      </dgm:prSet>
      <dgm:spPr/>
      <dgm:t>
        <a:bodyPr/>
        <a:lstStyle/>
        <a:p>
          <a:endParaRPr lang="zh-CN" altLang="en-US"/>
        </a:p>
      </dgm:t>
    </dgm:pt>
  </dgm:ptLst>
  <dgm:cxnLst>
    <dgm:cxn modelId="{721BFBE8-2725-4D95-BE2C-887861013E12}" srcId="{236028EA-5299-4F06-92B3-541F3F3432C7}" destId="{03C2F6E7-6B88-4D22-9D21-95D558DD64A3}" srcOrd="0" destOrd="0" parTransId="{B77FAF5A-7F4C-495D-8533-8640D370414D}" sibTransId="{FF4AEE9B-5394-4850-978A-4A56CFEAC57F}"/>
    <dgm:cxn modelId="{8055EF2D-A663-4A77-8534-FBDE1D8976FA}" type="presOf" srcId="{85EF6ED1-F5BC-4C43-AE2A-7F382248C71C}" destId="{1CAA1EF5-B0A2-4539-A4B0-8EBB693B75B3}" srcOrd="0" destOrd="0" presId="urn:microsoft.com/office/officeart/2005/8/layout/chevron2"/>
    <dgm:cxn modelId="{9F189D9F-796B-4E2D-8F59-53D54D3979CD}" type="presOf" srcId="{A1A13CFE-C5A0-4645-B799-70B5B13C0039}" destId="{8E431D54-6CDE-4213-8742-BB6BE908EA84}" srcOrd="0" destOrd="0" presId="urn:microsoft.com/office/officeart/2005/8/layout/chevron2"/>
    <dgm:cxn modelId="{F87056CF-05E2-4392-AE1D-7633A45FA0BE}" type="presOf" srcId="{236028EA-5299-4F06-92B3-541F3F3432C7}" destId="{17ECADF2-204C-498B-9413-B3B2A3615E9A}" srcOrd="0" destOrd="0" presId="urn:microsoft.com/office/officeart/2005/8/layout/chevron2"/>
    <dgm:cxn modelId="{65B886AD-870D-440C-A812-8A0A7FEB82A3}" type="presOf" srcId="{A1B2835C-D131-44A2-980B-3DFAB10011C2}" destId="{AB4E5FC3-9CA5-49DF-A242-E978C20D4272}" srcOrd="0" destOrd="0" presId="urn:microsoft.com/office/officeart/2005/8/layout/chevron2"/>
    <dgm:cxn modelId="{5703F512-1168-448D-A2EC-3D12951A9F4C}" type="presOf" srcId="{03C2F6E7-6B88-4D22-9D21-95D558DD64A3}" destId="{81EE6330-4598-4728-867A-96D55ABC48B3}" srcOrd="0" destOrd="0" presId="urn:microsoft.com/office/officeart/2005/8/layout/chevron2"/>
    <dgm:cxn modelId="{33B078A4-DF25-4155-B2BC-C1C15F6D40F5}" srcId="{03C2F6E7-6B88-4D22-9D21-95D558DD64A3}" destId="{AFBA52F4-1CCB-4EAD-95E3-5AE0CF2FAA50}" srcOrd="0" destOrd="0" parTransId="{CBF10362-EDD6-4584-986C-097957844D77}" sibTransId="{46AFB234-389F-4DE6-AA5B-BC6391CB8A53}"/>
    <dgm:cxn modelId="{566FBE73-4883-44E1-AC47-666709C877C1}" type="presOf" srcId="{7A6242F7-BA76-4858-9DB3-24E2316887FE}" destId="{3B19F7D3-0967-40E1-8375-D3F7FCEC3144}" srcOrd="0" destOrd="0" presId="urn:microsoft.com/office/officeart/2005/8/layout/chevron2"/>
    <dgm:cxn modelId="{28552310-8088-4A79-B0DB-51E9DD1EFAFF}" srcId="{236028EA-5299-4F06-92B3-541F3F3432C7}" destId="{A7744A20-799A-43B5-A802-9A98DFB77327}" srcOrd="1" destOrd="0" parTransId="{2D6E2B34-15D5-48F9-8416-06671B6D8389}" sibTransId="{817DF3CF-5E8D-43ED-AE70-72290E5F05B2}"/>
    <dgm:cxn modelId="{A78D3649-A653-4DD6-A424-6846D8B01CC2}" srcId="{7A6242F7-BA76-4858-9DB3-24E2316887FE}" destId="{50A30F1D-E131-475B-AEE4-012657367DA9}" srcOrd="0" destOrd="0" parTransId="{AD1C1C16-2DBA-4106-B4A7-B2BD5F5E3961}" sibTransId="{8BFA2F6E-743C-458D-829A-3F20934E4F28}"/>
    <dgm:cxn modelId="{CFB288F2-95AD-479F-B0DF-AFF3B6283A08}" type="presOf" srcId="{06B10361-D6DF-455B-8607-DC2BA91D6F44}" destId="{2EBBDDA0-D15B-43B1-9DF5-E61E83C231A8}" srcOrd="0" destOrd="0" presId="urn:microsoft.com/office/officeart/2005/8/layout/chevron2"/>
    <dgm:cxn modelId="{08CD3F74-63B7-4237-96C1-F954D6357540}" srcId="{236028EA-5299-4F06-92B3-541F3F3432C7}" destId="{85EF6ED1-F5BC-4C43-AE2A-7F382248C71C}" srcOrd="4" destOrd="0" parTransId="{2057CBF9-3BB6-4B91-AC93-047F06457748}" sibTransId="{4ABD7C8C-F02C-4FAC-96EF-E5B884169B9F}"/>
    <dgm:cxn modelId="{487CBF89-7A2B-4379-B6C6-EBFD22B5DC1E}" srcId="{A1A13CFE-C5A0-4645-B799-70B5B13C0039}" destId="{A1B2835C-D131-44A2-980B-3DFAB10011C2}" srcOrd="0" destOrd="0" parTransId="{9D5F4E76-2169-47EA-A881-051380A0BD95}" sibTransId="{8793AD7C-2F22-445D-877E-9053090986A9}"/>
    <dgm:cxn modelId="{23546F0F-2292-4097-9B91-38442D57086C}" srcId="{85EF6ED1-F5BC-4C43-AE2A-7F382248C71C}" destId="{06B10361-D6DF-455B-8607-DC2BA91D6F44}" srcOrd="0" destOrd="0" parTransId="{5962D718-4F30-4472-B178-C0F8DE850E62}" sibTransId="{A897B658-F51D-44EF-B419-AB40CA4AF208}"/>
    <dgm:cxn modelId="{E9EB1D68-A0FD-45CA-B984-09D515EF02F3}" type="presOf" srcId="{BADA88B3-CC44-4210-A42D-B093C444C7D1}" destId="{1B82F516-98ED-44E8-9D01-DAB4217EB560}" srcOrd="0" destOrd="0" presId="urn:microsoft.com/office/officeart/2005/8/layout/chevron2"/>
    <dgm:cxn modelId="{A67BB00A-2A8D-49E2-A852-B6E936418A97}" srcId="{236028EA-5299-4F06-92B3-541F3F3432C7}" destId="{7A6242F7-BA76-4858-9DB3-24E2316887FE}" srcOrd="3" destOrd="0" parTransId="{5F72CDC3-C28C-49BA-8032-E188CF25C708}" sibTransId="{CE6A3112-782A-44DA-AFD5-8EA6D534E842}"/>
    <dgm:cxn modelId="{6E09C035-2F22-40C1-8E10-0F8D74A8EBE3}" type="presOf" srcId="{A7744A20-799A-43B5-A802-9A98DFB77327}" destId="{11248486-607E-4375-9EE6-6A0C0645118A}" srcOrd="0" destOrd="0" presId="urn:microsoft.com/office/officeart/2005/8/layout/chevron2"/>
    <dgm:cxn modelId="{C15024A6-102B-407B-A674-249D93DE6FF5}" srcId="{236028EA-5299-4F06-92B3-541F3F3432C7}" destId="{A1A13CFE-C5A0-4645-B799-70B5B13C0039}" srcOrd="2" destOrd="0" parTransId="{7068B7D6-615A-48DE-AB3E-FAD0B8BCE6A4}" sibTransId="{B57AB411-2A88-4665-89D8-44A1692B9D9E}"/>
    <dgm:cxn modelId="{2DFA03AD-EA86-4711-B5F0-68D5A0D3BCCD}" type="presOf" srcId="{50A30F1D-E131-475B-AEE4-012657367DA9}" destId="{EABB714E-2FC7-4A28-A591-6CD98E8A95C0}" srcOrd="0" destOrd="0" presId="urn:microsoft.com/office/officeart/2005/8/layout/chevron2"/>
    <dgm:cxn modelId="{A6514C73-F138-4D80-AECB-2F1F16B42E1E}" type="presOf" srcId="{AFBA52F4-1CCB-4EAD-95E3-5AE0CF2FAA50}" destId="{24BEED95-E984-4DBF-8A63-6EA179261BBC}" srcOrd="0" destOrd="0" presId="urn:microsoft.com/office/officeart/2005/8/layout/chevron2"/>
    <dgm:cxn modelId="{70A8DFED-1517-422B-A321-58C4EE4B77FC}" srcId="{A7744A20-799A-43B5-A802-9A98DFB77327}" destId="{BADA88B3-CC44-4210-A42D-B093C444C7D1}" srcOrd="0" destOrd="0" parTransId="{A848A6F7-0D47-4AB3-AC9B-ED8AB32C9747}" sibTransId="{8C576EF1-9304-481A-A04E-9F04E6AE29E9}"/>
    <dgm:cxn modelId="{C0114314-0132-45B8-B0F0-CE91920D1E96}" type="presParOf" srcId="{17ECADF2-204C-498B-9413-B3B2A3615E9A}" destId="{BC19CBD1-9C02-4A40-804E-530F336228A4}" srcOrd="0" destOrd="0" presId="urn:microsoft.com/office/officeart/2005/8/layout/chevron2"/>
    <dgm:cxn modelId="{B0FED18C-7509-42D3-9D0D-B6F7E59DB755}" type="presParOf" srcId="{BC19CBD1-9C02-4A40-804E-530F336228A4}" destId="{81EE6330-4598-4728-867A-96D55ABC48B3}" srcOrd="0" destOrd="0" presId="urn:microsoft.com/office/officeart/2005/8/layout/chevron2"/>
    <dgm:cxn modelId="{D2EB6641-9650-40A9-BCBA-0E25D80E8573}" type="presParOf" srcId="{BC19CBD1-9C02-4A40-804E-530F336228A4}" destId="{24BEED95-E984-4DBF-8A63-6EA179261BBC}" srcOrd="1" destOrd="0" presId="urn:microsoft.com/office/officeart/2005/8/layout/chevron2"/>
    <dgm:cxn modelId="{85AA5EB7-C9FA-490C-8531-C5515EBA828E}" type="presParOf" srcId="{17ECADF2-204C-498B-9413-B3B2A3615E9A}" destId="{4FA827BF-F344-42F5-A1D2-FDD79321E474}" srcOrd="1" destOrd="0" presId="urn:microsoft.com/office/officeart/2005/8/layout/chevron2"/>
    <dgm:cxn modelId="{E8960756-865C-491C-9624-626CA0CDE826}" type="presParOf" srcId="{17ECADF2-204C-498B-9413-B3B2A3615E9A}" destId="{D33CCC99-1557-439A-A120-B8EA71412315}" srcOrd="2" destOrd="0" presId="urn:microsoft.com/office/officeart/2005/8/layout/chevron2"/>
    <dgm:cxn modelId="{AAA631C6-69B3-4A92-9726-131BCA358AF8}" type="presParOf" srcId="{D33CCC99-1557-439A-A120-B8EA71412315}" destId="{11248486-607E-4375-9EE6-6A0C0645118A}" srcOrd="0" destOrd="0" presId="urn:microsoft.com/office/officeart/2005/8/layout/chevron2"/>
    <dgm:cxn modelId="{DD41F42D-FDD7-4F09-AE9E-96A38EC0713D}" type="presParOf" srcId="{D33CCC99-1557-439A-A120-B8EA71412315}" destId="{1B82F516-98ED-44E8-9D01-DAB4217EB560}" srcOrd="1" destOrd="0" presId="urn:microsoft.com/office/officeart/2005/8/layout/chevron2"/>
    <dgm:cxn modelId="{A8825E26-F803-402B-8FC3-A1B5E25483CE}" type="presParOf" srcId="{17ECADF2-204C-498B-9413-B3B2A3615E9A}" destId="{54439F04-58E5-4A3B-98CA-223935CE0F38}" srcOrd="3" destOrd="0" presId="urn:microsoft.com/office/officeart/2005/8/layout/chevron2"/>
    <dgm:cxn modelId="{F3DECB75-D4D3-48C8-A2C1-A3A5DD79BB29}" type="presParOf" srcId="{17ECADF2-204C-498B-9413-B3B2A3615E9A}" destId="{76BED856-D2E3-4CD8-AB32-C985BD4DEA32}" srcOrd="4" destOrd="0" presId="urn:microsoft.com/office/officeart/2005/8/layout/chevron2"/>
    <dgm:cxn modelId="{A5EDA866-FBB7-45A7-8F30-AB4991A2ED8C}" type="presParOf" srcId="{76BED856-D2E3-4CD8-AB32-C985BD4DEA32}" destId="{8E431D54-6CDE-4213-8742-BB6BE908EA84}" srcOrd="0" destOrd="0" presId="urn:microsoft.com/office/officeart/2005/8/layout/chevron2"/>
    <dgm:cxn modelId="{10AA7B91-0FEC-415A-989F-3B09BDB20B8B}" type="presParOf" srcId="{76BED856-D2E3-4CD8-AB32-C985BD4DEA32}" destId="{AB4E5FC3-9CA5-49DF-A242-E978C20D4272}" srcOrd="1" destOrd="0" presId="urn:microsoft.com/office/officeart/2005/8/layout/chevron2"/>
    <dgm:cxn modelId="{84DB2DD8-268A-4F6A-B4FE-555F7855A869}" type="presParOf" srcId="{17ECADF2-204C-498B-9413-B3B2A3615E9A}" destId="{96069335-C60E-43FE-9660-9A472226C60B}" srcOrd="5" destOrd="0" presId="urn:microsoft.com/office/officeart/2005/8/layout/chevron2"/>
    <dgm:cxn modelId="{6A056FB8-80B1-41F7-80D3-0BBBFCECAA42}" type="presParOf" srcId="{17ECADF2-204C-498B-9413-B3B2A3615E9A}" destId="{932BAC39-BAD5-4BD2-A829-F6738B2A4A49}" srcOrd="6" destOrd="0" presId="urn:microsoft.com/office/officeart/2005/8/layout/chevron2"/>
    <dgm:cxn modelId="{2707D9CB-0443-4D35-AAC8-99E37DF14D46}" type="presParOf" srcId="{932BAC39-BAD5-4BD2-A829-F6738B2A4A49}" destId="{3B19F7D3-0967-40E1-8375-D3F7FCEC3144}" srcOrd="0" destOrd="0" presId="urn:microsoft.com/office/officeart/2005/8/layout/chevron2"/>
    <dgm:cxn modelId="{6F5CC211-78AA-4231-8B36-13014EACC512}" type="presParOf" srcId="{932BAC39-BAD5-4BD2-A829-F6738B2A4A49}" destId="{EABB714E-2FC7-4A28-A591-6CD98E8A95C0}" srcOrd="1" destOrd="0" presId="urn:microsoft.com/office/officeart/2005/8/layout/chevron2"/>
    <dgm:cxn modelId="{DE1B08C6-626C-4F2C-8414-F38B381CFC35}" type="presParOf" srcId="{17ECADF2-204C-498B-9413-B3B2A3615E9A}" destId="{31775A26-5189-4AD1-9E6B-F1E0D7C8370D}" srcOrd="7" destOrd="0" presId="urn:microsoft.com/office/officeart/2005/8/layout/chevron2"/>
    <dgm:cxn modelId="{0A25BDE4-411F-4113-87DF-AF4CB2739176}" type="presParOf" srcId="{17ECADF2-204C-498B-9413-B3B2A3615E9A}" destId="{F209D0C0-C5E6-4ABB-BA10-9B13CAA70AC0}" srcOrd="8" destOrd="0" presId="urn:microsoft.com/office/officeart/2005/8/layout/chevron2"/>
    <dgm:cxn modelId="{9958A731-DD02-4280-BF4B-2B7261A0FCEC}" type="presParOf" srcId="{F209D0C0-C5E6-4ABB-BA10-9B13CAA70AC0}" destId="{1CAA1EF5-B0A2-4539-A4B0-8EBB693B75B3}" srcOrd="0" destOrd="0" presId="urn:microsoft.com/office/officeart/2005/8/layout/chevron2"/>
    <dgm:cxn modelId="{3AC193A1-78AA-40D9-A122-01E4E4D21417}" type="presParOf" srcId="{F209D0C0-C5E6-4ABB-BA10-9B13CAA70AC0}" destId="{2EBBDDA0-D15B-43B1-9DF5-E61E83C231A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A3A945-A400-4ADF-88E8-91B8FC3961CB}" type="doc">
      <dgm:prSet loTypeId="urn:microsoft.com/office/officeart/2008/layout/AlternatingPictureCircles#1" loCatId="picture" qsTypeId="urn:microsoft.com/office/officeart/2005/8/quickstyle/simple1#1" qsCatId="simple" csTypeId="urn:microsoft.com/office/officeart/2005/8/colors/accent1_2#1" csCatId="accent1" phldr="1"/>
      <dgm:spPr/>
      <dgm:t>
        <a:bodyPr/>
        <a:lstStyle/>
        <a:p>
          <a:endParaRPr lang="zh-CN" altLang="en-US"/>
        </a:p>
      </dgm:t>
    </dgm:pt>
    <dgm:pt modelId="{015E728D-7873-46B4-A384-63076490EA86}">
      <dgm:prSet custT="1"/>
      <dgm:spPr/>
      <dgm:t>
        <a:bodyPr/>
        <a:lstStyle/>
        <a:p>
          <a:pPr>
            <a:lnSpc>
              <a:spcPct val="150000"/>
            </a:lnSpc>
          </a:pPr>
          <a:r>
            <a:rPr lang="zh-CN" altLang="en-US" sz="1800" dirty="0"/>
            <a:t>以色列最有名的</a:t>
          </a:r>
          <a:r>
            <a:rPr lang="en-US" altLang="zh-CN" sz="1800" b="0" i="0" dirty="0"/>
            <a:t>8200</a:t>
          </a:r>
          <a:r>
            <a:rPr lang="zh-CN" altLang="en-US" sz="1800" b="0" i="0" dirty="0"/>
            <a:t>部队兵士被认为是</a:t>
          </a:r>
          <a:r>
            <a:rPr lang="zh-CN" altLang="en-US" sz="1800" b="0" i="0" dirty="0">
              <a:solidFill>
                <a:schemeClr val="tx1"/>
              </a:solidFill>
            </a:rPr>
            <a:t>推动以色列</a:t>
          </a:r>
          <a:r>
            <a:rPr lang="zh-CN" altLang="en-US" sz="1800" b="1" i="0" dirty="0">
              <a:solidFill>
                <a:srgbClr val="0000FF"/>
              </a:solidFill>
            </a:rPr>
            <a:t>网络创新性技术发展的背后力量</a:t>
          </a:r>
          <a:endParaRPr lang="zh-CN" altLang="en-US" sz="1800" b="1" dirty="0">
            <a:solidFill>
              <a:srgbClr val="0000FF"/>
            </a:solidFill>
          </a:endParaRPr>
        </a:p>
      </dgm:t>
    </dgm:pt>
    <dgm:pt modelId="{7A66BA87-148B-4856-95BD-8F4DBD9E68D7}" type="parTrans" cxnId="{757DA09F-D07E-433D-9619-7CE6F4AB0F27}">
      <dgm:prSet/>
      <dgm:spPr/>
      <dgm:t>
        <a:bodyPr/>
        <a:lstStyle/>
        <a:p>
          <a:endParaRPr lang="zh-CN" altLang="en-US"/>
        </a:p>
      </dgm:t>
    </dgm:pt>
    <dgm:pt modelId="{44531469-59B4-4593-8EB3-C1DD002624DD}" type="sibTrans" cxnId="{757DA09F-D07E-433D-9619-7CE6F4AB0F27}">
      <dgm:prSet/>
      <dgm:spPr/>
      <dgm:t>
        <a:bodyPr/>
        <a:lstStyle/>
        <a:p>
          <a:endParaRPr lang="zh-CN" altLang="en-US"/>
        </a:p>
      </dgm:t>
    </dgm:pt>
    <dgm:pt modelId="{37C50413-89A9-4103-B60B-6859FD54B5E5}" type="pres">
      <dgm:prSet presAssocID="{6DA3A945-A400-4ADF-88E8-91B8FC3961CB}" presName="Name0" presStyleCnt="0">
        <dgm:presLayoutVars>
          <dgm:chMax/>
          <dgm:chPref/>
          <dgm:dir/>
        </dgm:presLayoutVars>
      </dgm:prSet>
      <dgm:spPr/>
      <dgm:t>
        <a:bodyPr/>
        <a:lstStyle/>
        <a:p>
          <a:endParaRPr lang="zh-CN" altLang="en-US"/>
        </a:p>
      </dgm:t>
    </dgm:pt>
    <dgm:pt modelId="{6C4F714C-D031-48CB-9C1F-95D498F7D158}" type="pres">
      <dgm:prSet presAssocID="{015E728D-7873-46B4-A384-63076490EA86}" presName="composite" presStyleCnt="0"/>
      <dgm:spPr/>
    </dgm:pt>
    <dgm:pt modelId="{9162535C-0ECB-4501-8B7C-EBE2E31B9D28}" type="pres">
      <dgm:prSet presAssocID="{015E728D-7873-46B4-A384-63076490EA86}" presName="Accent" presStyleLbl="alignNode1" presStyleIdx="0" presStyleCnt="1">
        <dgm:presLayoutVars>
          <dgm:chMax val="0"/>
          <dgm:chPref val="0"/>
        </dgm:presLayoutVars>
      </dgm:prSet>
      <dgm:spPr/>
    </dgm:pt>
    <dgm:pt modelId="{5B1EF348-D456-4728-8F27-087AA8AD1CD7}" type="pres">
      <dgm:prSet presAssocID="{015E728D-7873-46B4-A384-63076490EA86}" presName="Image" presStyleLbl="bgImgPlace1" presStyleIdx="0" presStyleCnt="1">
        <dgm:presLayoutVars>
          <dgm:chMax val="0"/>
          <dgm:chPref val="0"/>
          <dgm:bulletEnabled val="1"/>
        </dgm:presLayoutVars>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9000" r="-9000"/>
          </a:stretch>
        </a:blipFill>
      </dgm:spPr>
    </dgm:pt>
    <dgm:pt modelId="{6125BB10-86C3-49F0-888E-C5ADBE9BBBE1}" type="pres">
      <dgm:prSet presAssocID="{015E728D-7873-46B4-A384-63076490EA86}" presName="Parent" presStyleLbl="fgAccFollowNode1" presStyleIdx="0" presStyleCnt="1">
        <dgm:presLayoutVars>
          <dgm:chMax val="0"/>
          <dgm:chPref val="0"/>
          <dgm:bulletEnabled val="1"/>
        </dgm:presLayoutVars>
      </dgm:prSet>
      <dgm:spPr/>
      <dgm:t>
        <a:bodyPr/>
        <a:lstStyle/>
        <a:p>
          <a:endParaRPr lang="zh-CN" altLang="en-US"/>
        </a:p>
      </dgm:t>
    </dgm:pt>
    <dgm:pt modelId="{405A26B2-3DF1-479A-9E4C-2438B6ADB7F0}" type="pres">
      <dgm:prSet presAssocID="{015E728D-7873-46B4-A384-63076490EA86}" presName="Space" presStyleCnt="0">
        <dgm:presLayoutVars>
          <dgm:chMax val="0"/>
          <dgm:chPref val="0"/>
        </dgm:presLayoutVars>
      </dgm:prSet>
      <dgm:spPr/>
    </dgm:pt>
  </dgm:ptLst>
  <dgm:cxnLst>
    <dgm:cxn modelId="{311F824C-26A9-402E-8EE8-487CB0AD6269}" type="presOf" srcId="{6DA3A945-A400-4ADF-88E8-91B8FC3961CB}" destId="{37C50413-89A9-4103-B60B-6859FD54B5E5}" srcOrd="0" destOrd="0" presId="urn:microsoft.com/office/officeart/2008/layout/AlternatingPictureCircles#1"/>
    <dgm:cxn modelId="{757DA09F-D07E-433D-9619-7CE6F4AB0F27}" srcId="{6DA3A945-A400-4ADF-88E8-91B8FC3961CB}" destId="{015E728D-7873-46B4-A384-63076490EA86}" srcOrd="0" destOrd="0" parTransId="{7A66BA87-148B-4856-95BD-8F4DBD9E68D7}" sibTransId="{44531469-59B4-4593-8EB3-C1DD002624DD}"/>
    <dgm:cxn modelId="{31F8F221-A74E-45C6-B4C7-8F492A073D93}" type="presOf" srcId="{015E728D-7873-46B4-A384-63076490EA86}" destId="{6125BB10-86C3-49F0-888E-C5ADBE9BBBE1}" srcOrd="0" destOrd="0" presId="urn:microsoft.com/office/officeart/2008/layout/AlternatingPictureCircles#1"/>
    <dgm:cxn modelId="{88F2CC0A-9649-4D4A-A32C-3FAE5C799623}" type="presParOf" srcId="{37C50413-89A9-4103-B60B-6859FD54B5E5}" destId="{6C4F714C-D031-48CB-9C1F-95D498F7D158}" srcOrd="0" destOrd="0" presId="urn:microsoft.com/office/officeart/2008/layout/AlternatingPictureCircles#1"/>
    <dgm:cxn modelId="{047C8715-3249-4179-8917-22AA5CE8063F}" type="presParOf" srcId="{6C4F714C-D031-48CB-9C1F-95D498F7D158}" destId="{9162535C-0ECB-4501-8B7C-EBE2E31B9D28}" srcOrd="0" destOrd="0" presId="urn:microsoft.com/office/officeart/2008/layout/AlternatingPictureCircles#1"/>
    <dgm:cxn modelId="{C761000B-98CE-4E31-A037-EDB520E396D4}" type="presParOf" srcId="{6C4F714C-D031-48CB-9C1F-95D498F7D158}" destId="{5B1EF348-D456-4728-8F27-087AA8AD1CD7}" srcOrd="1" destOrd="0" presId="urn:microsoft.com/office/officeart/2008/layout/AlternatingPictureCircles#1"/>
    <dgm:cxn modelId="{54D549D3-93FF-413D-AA88-41AF6A456907}" type="presParOf" srcId="{6C4F714C-D031-48CB-9C1F-95D498F7D158}" destId="{6125BB10-86C3-49F0-888E-C5ADBE9BBBE1}" srcOrd="2" destOrd="0" presId="urn:microsoft.com/office/officeart/2008/layout/AlternatingPictureCircles#1"/>
    <dgm:cxn modelId="{18B2BE3D-992B-4A63-8C51-9084D5A0BEF4}" type="presParOf" srcId="{6C4F714C-D031-48CB-9C1F-95D498F7D158}" destId="{405A26B2-3DF1-479A-9E4C-2438B6ADB7F0}" srcOrd="3" destOrd="0" presId="urn:microsoft.com/office/officeart/2008/layout/AlternatingPictureCircle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21F97-D355-40A4-8428-0AF80F85A2A7}">
      <dsp:nvSpPr>
        <dsp:cNvPr id="0" name=""/>
        <dsp:cNvSpPr/>
      </dsp:nvSpPr>
      <dsp:spPr>
        <a:xfrm>
          <a:off x="2937933" y="0"/>
          <a:ext cx="516882" cy="94231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硅锭制造</a:t>
          </a:r>
        </a:p>
      </dsp:txBody>
      <dsp:txXfrm>
        <a:off x="2953072" y="15139"/>
        <a:ext cx="486604" cy="912034"/>
      </dsp:txXfrm>
    </dsp:sp>
    <dsp:sp modelId="{CF0D85F0-8558-4CA2-A27D-AF7B0D068F52}">
      <dsp:nvSpPr>
        <dsp:cNvPr id="0" name=""/>
        <dsp:cNvSpPr/>
      </dsp:nvSpPr>
      <dsp:spPr>
        <a:xfrm rot="10251818">
          <a:off x="2302341" y="391525"/>
          <a:ext cx="435525" cy="37678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2414659" y="457908"/>
        <a:ext cx="322490" cy="226070"/>
      </dsp:txXfrm>
    </dsp:sp>
    <dsp:sp modelId="{48178990-D0A6-4344-8848-05DF92C0EB77}">
      <dsp:nvSpPr>
        <dsp:cNvPr id="0" name=""/>
        <dsp:cNvSpPr/>
      </dsp:nvSpPr>
      <dsp:spPr>
        <a:xfrm>
          <a:off x="1609730" y="213608"/>
          <a:ext cx="516882" cy="942312"/>
        </a:xfrm>
        <a:prstGeom prst="roundRect">
          <a:avLst>
            <a:gd name="adj" fmla="val 10000"/>
          </a:avLst>
        </a:prstGeom>
        <a:solidFill>
          <a:schemeClr val="accent4">
            <a:hueOff val="799669"/>
            <a:satOff val="-3690"/>
            <a:lumOff val="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硅锭切割</a:t>
          </a:r>
        </a:p>
      </dsp:txBody>
      <dsp:txXfrm>
        <a:off x="1624869" y="228747"/>
        <a:ext cx="486604" cy="912034"/>
      </dsp:txXfrm>
    </dsp:sp>
    <dsp:sp modelId="{698034F0-CE79-445C-AC37-E58B2020E1F0}">
      <dsp:nvSpPr>
        <dsp:cNvPr id="0" name=""/>
        <dsp:cNvSpPr/>
      </dsp:nvSpPr>
      <dsp:spPr>
        <a:xfrm rot="9257412">
          <a:off x="1200531" y="764932"/>
          <a:ext cx="297490" cy="339337"/>
        </a:xfrm>
        <a:prstGeom prst="rightArrow">
          <a:avLst>
            <a:gd name="adj1" fmla="val 60000"/>
            <a:gd name="adj2" fmla="val 50000"/>
          </a:avLst>
        </a:prstGeom>
        <a:solidFill>
          <a:schemeClr val="accent4">
            <a:hueOff val="866308"/>
            <a:satOff val="-3997"/>
            <a:lumOff val="1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1285360" y="813441"/>
        <a:ext cx="208243" cy="203603"/>
      </dsp:txXfrm>
    </dsp:sp>
    <dsp:sp modelId="{E7854F93-A798-4D58-821A-ED5C011E4E62}">
      <dsp:nvSpPr>
        <dsp:cNvPr id="0" name=""/>
        <dsp:cNvSpPr/>
      </dsp:nvSpPr>
      <dsp:spPr>
        <a:xfrm>
          <a:off x="587112" y="705977"/>
          <a:ext cx="516882" cy="942312"/>
        </a:xfrm>
        <a:prstGeom prst="roundRect">
          <a:avLst>
            <a:gd name="adj" fmla="val 10000"/>
          </a:avLst>
        </a:prstGeom>
        <a:solidFill>
          <a:schemeClr val="accent4">
            <a:hueOff val="1599337"/>
            <a:satOff val="-7380"/>
            <a:lumOff val="2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晶圆抛光</a:t>
          </a:r>
        </a:p>
      </dsp:txBody>
      <dsp:txXfrm>
        <a:off x="602251" y="721116"/>
        <a:ext cx="486604" cy="912034"/>
      </dsp:txXfrm>
    </dsp:sp>
    <dsp:sp modelId="{F29C263D-82B0-4C1A-B973-84A9EB9F9BD6}">
      <dsp:nvSpPr>
        <dsp:cNvPr id="0" name=""/>
        <dsp:cNvSpPr/>
      </dsp:nvSpPr>
      <dsp:spPr>
        <a:xfrm rot="6729713">
          <a:off x="529829" y="1565040"/>
          <a:ext cx="142882" cy="423661"/>
        </a:xfrm>
        <a:prstGeom prst="rightArrow">
          <a:avLst>
            <a:gd name="adj1" fmla="val 60000"/>
            <a:gd name="adj2" fmla="val 50000"/>
          </a:avLst>
        </a:prstGeom>
        <a:solidFill>
          <a:schemeClr val="accent4">
            <a:hueOff val="1732616"/>
            <a:satOff val="-7995"/>
            <a:lumOff val="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559346" y="1629923"/>
        <a:ext cx="100017" cy="254197"/>
      </dsp:txXfrm>
    </dsp:sp>
    <dsp:sp modelId="{712FF263-9F71-4044-8C23-0027C262B3D6}">
      <dsp:nvSpPr>
        <dsp:cNvPr id="0" name=""/>
        <dsp:cNvSpPr/>
      </dsp:nvSpPr>
      <dsp:spPr>
        <a:xfrm>
          <a:off x="101597" y="1897962"/>
          <a:ext cx="516882" cy="942312"/>
        </a:xfrm>
        <a:prstGeom prst="roundRect">
          <a:avLst>
            <a:gd name="adj" fmla="val 10000"/>
          </a:avLst>
        </a:prstGeom>
        <a:solidFill>
          <a:schemeClr val="accent4">
            <a:hueOff val="2399006"/>
            <a:satOff val="-11070"/>
            <a:lumOff val="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涂胶</a:t>
          </a:r>
        </a:p>
      </dsp:txBody>
      <dsp:txXfrm>
        <a:off x="116736" y="1913101"/>
        <a:ext cx="486604" cy="912034"/>
      </dsp:txXfrm>
    </dsp:sp>
    <dsp:sp modelId="{82DB4FA0-30EE-43CB-9EC1-41991B54B395}">
      <dsp:nvSpPr>
        <dsp:cNvPr id="0" name=""/>
        <dsp:cNvSpPr/>
      </dsp:nvSpPr>
      <dsp:spPr>
        <a:xfrm rot="4500506">
          <a:off x="421162" y="2873996"/>
          <a:ext cx="261607" cy="423661"/>
        </a:xfrm>
        <a:prstGeom prst="rightArrow">
          <a:avLst>
            <a:gd name="adj1" fmla="val 60000"/>
            <a:gd name="adj2" fmla="val 50000"/>
          </a:avLst>
        </a:prstGeom>
        <a:solidFill>
          <a:schemeClr val="accent4">
            <a:hueOff val="2598923"/>
            <a:satOff val="-11992"/>
            <a:lumOff val="4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450252" y="2920823"/>
        <a:ext cx="183125" cy="254197"/>
      </dsp:txXfrm>
    </dsp:sp>
    <dsp:sp modelId="{72B9E39C-4262-4E42-A463-47B805834996}">
      <dsp:nvSpPr>
        <dsp:cNvPr id="0" name=""/>
        <dsp:cNvSpPr/>
      </dsp:nvSpPr>
      <dsp:spPr>
        <a:xfrm>
          <a:off x="481623" y="3317074"/>
          <a:ext cx="516882" cy="942312"/>
        </a:xfrm>
        <a:prstGeom prst="roundRect">
          <a:avLst>
            <a:gd name="adj" fmla="val 10000"/>
          </a:avLst>
        </a:prstGeom>
        <a:solidFill>
          <a:schemeClr val="accent4">
            <a:hueOff val="3198675"/>
            <a:satOff val="-14759"/>
            <a:lumOff val="5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光刻</a:t>
          </a:r>
          <a:endParaRPr lang="zh-CN" altLang="en-US" sz="1400" b="1" kern="1200" dirty="0">
            <a:latin typeface="微软雅黑" panose="020B0503020204020204" charset="-122"/>
            <a:ea typeface="微软雅黑" panose="020B0503020204020204" charset="-122"/>
          </a:endParaRPr>
        </a:p>
      </dsp:txBody>
      <dsp:txXfrm>
        <a:off x="496762" y="3332213"/>
        <a:ext cx="486604" cy="912034"/>
      </dsp:txXfrm>
    </dsp:sp>
    <dsp:sp modelId="{477389A0-7B9E-4F6D-8046-21EE13AE7921}">
      <dsp:nvSpPr>
        <dsp:cNvPr id="0" name=""/>
        <dsp:cNvSpPr/>
      </dsp:nvSpPr>
      <dsp:spPr>
        <a:xfrm rot="2303765">
          <a:off x="1106616" y="4030667"/>
          <a:ext cx="413339" cy="423661"/>
        </a:xfrm>
        <a:prstGeom prst="rightArrow">
          <a:avLst>
            <a:gd name="adj1" fmla="val 60000"/>
            <a:gd name="adj2" fmla="val 50000"/>
          </a:avLst>
        </a:prstGeom>
        <a:solidFill>
          <a:schemeClr val="accent4">
            <a:hueOff val="3465231"/>
            <a:satOff val="-15989"/>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1120025" y="4076891"/>
        <a:ext cx="289337" cy="254197"/>
      </dsp:txXfrm>
    </dsp:sp>
    <dsp:sp modelId="{15F42700-BB03-40EB-A4C1-42EA64882ADB}">
      <dsp:nvSpPr>
        <dsp:cNvPr id="0" name=""/>
        <dsp:cNvSpPr/>
      </dsp:nvSpPr>
      <dsp:spPr>
        <a:xfrm>
          <a:off x="1609730" y="4211076"/>
          <a:ext cx="516882" cy="942312"/>
        </a:xfrm>
        <a:prstGeom prst="roundRect">
          <a:avLst>
            <a:gd name="adj" fmla="val 10000"/>
          </a:avLst>
        </a:prstGeom>
        <a:solidFill>
          <a:schemeClr val="accent4">
            <a:hueOff val="3998344"/>
            <a:satOff val="-18449"/>
            <a:lumOff val="6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刻蚀</a:t>
          </a:r>
          <a:endParaRPr lang="zh-CN" altLang="en-US" sz="1400" b="1" kern="1200" dirty="0">
            <a:latin typeface="微软雅黑" panose="020B0503020204020204" charset="-122"/>
            <a:ea typeface="微软雅黑" panose="020B0503020204020204" charset="-122"/>
          </a:endParaRPr>
        </a:p>
      </dsp:txBody>
      <dsp:txXfrm>
        <a:off x="1624869" y="4226215"/>
        <a:ext cx="486604" cy="912034"/>
      </dsp:txXfrm>
    </dsp:sp>
    <dsp:sp modelId="{B47D7566-B986-4896-B1CF-5E42C80CE234}">
      <dsp:nvSpPr>
        <dsp:cNvPr id="0" name=""/>
        <dsp:cNvSpPr/>
      </dsp:nvSpPr>
      <dsp:spPr>
        <a:xfrm rot="508718">
          <a:off x="2343230" y="4576236"/>
          <a:ext cx="469805" cy="423661"/>
        </a:xfrm>
        <a:prstGeom prst="rightArrow">
          <a:avLst>
            <a:gd name="adj1" fmla="val 60000"/>
            <a:gd name="adj2" fmla="val 50000"/>
          </a:avLst>
        </a:prstGeom>
        <a:solidFill>
          <a:schemeClr val="accent4">
            <a:hueOff val="4331539"/>
            <a:satOff val="-19987"/>
            <a:lumOff val="7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2343925" y="4651598"/>
        <a:ext cx="342707" cy="254197"/>
      </dsp:txXfrm>
    </dsp:sp>
    <dsp:sp modelId="{4CFE7E09-6826-4BDB-B6A7-1C16550B2C61}">
      <dsp:nvSpPr>
        <dsp:cNvPr id="0" name=""/>
        <dsp:cNvSpPr/>
      </dsp:nvSpPr>
      <dsp:spPr>
        <a:xfrm>
          <a:off x="3003350" y="4418823"/>
          <a:ext cx="516882" cy="942312"/>
        </a:xfrm>
        <a:prstGeom prst="roundRect">
          <a:avLst>
            <a:gd name="adj" fmla="val 10000"/>
          </a:avLst>
        </a:prstGeom>
        <a:solidFill>
          <a:schemeClr val="accent4">
            <a:hueOff val="4798012"/>
            <a:satOff val="-22139"/>
            <a:lumOff val="8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离子注入</a:t>
          </a:r>
        </a:p>
      </dsp:txBody>
      <dsp:txXfrm>
        <a:off x="3018489" y="4433962"/>
        <a:ext cx="486604" cy="912034"/>
      </dsp:txXfrm>
    </dsp:sp>
    <dsp:sp modelId="{40DF4A21-EB17-4B3C-ABCF-AB8CE8726410}">
      <dsp:nvSpPr>
        <dsp:cNvPr id="0" name=""/>
        <dsp:cNvSpPr/>
      </dsp:nvSpPr>
      <dsp:spPr>
        <a:xfrm>
          <a:off x="3759274" y="4678148"/>
          <a:ext cx="506769" cy="423661"/>
        </a:xfrm>
        <a:prstGeom prst="rightArrow">
          <a:avLst>
            <a:gd name="adj1" fmla="val 60000"/>
            <a:gd name="adj2" fmla="val 50000"/>
          </a:avLst>
        </a:prstGeom>
        <a:solidFill>
          <a:schemeClr val="accent4">
            <a:hueOff val="5197847"/>
            <a:satOff val="-23984"/>
            <a:lumOff val="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3759274" y="4762880"/>
        <a:ext cx="379671" cy="254197"/>
      </dsp:txXfrm>
    </dsp:sp>
    <dsp:sp modelId="{250BC0C2-9681-46ED-B750-FE92DA43E8E8}">
      <dsp:nvSpPr>
        <dsp:cNvPr id="0" name=""/>
        <dsp:cNvSpPr/>
      </dsp:nvSpPr>
      <dsp:spPr>
        <a:xfrm>
          <a:off x="4476401" y="4418823"/>
          <a:ext cx="516882" cy="942312"/>
        </a:xfrm>
        <a:prstGeom prst="roundRect">
          <a:avLst>
            <a:gd name="adj" fmla="val 10000"/>
          </a:avLst>
        </a:prstGeom>
        <a:solidFill>
          <a:schemeClr val="accent4">
            <a:hueOff val="5597681"/>
            <a:satOff val="-25829"/>
            <a:lumOff val="9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热处理</a:t>
          </a:r>
          <a:endParaRPr lang="zh-CN" altLang="en-US" sz="1400" b="1" kern="1200" dirty="0">
            <a:latin typeface="微软雅黑" panose="020B0503020204020204" charset="-122"/>
            <a:ea typeface="微软雅黑" panose="020B0503020204020204" charset="-122"/>
          </a:endParaRPr>
        </a:p>
      </dsp:txBody>
      <dsp:txXfrm>
        <a:off x="4491540" y="4433962"/>
        <a:ext cx="486604" cy="912034"/>
      </dsp:txXfrm>
    </dsp:sp>
    <dsp:sp modelId="{CDCA4BEB-2B65-492B-AF4C-39BC9E2AE47B}">
      <dsp:nvSpPr>
        <dsp:cNvPr id="0" name=""/>
        <dsp:cNvSpPr/>
      </dsp:nvSpPr>
      <dsp:spPr>
        <a:xfrm rot="21094259">
          <a:off x="5288606" y="4548646"/>
          <a:ext cx="640331" cy="423661"/>
        </a:xfrm>
        <a:prstGeom prst="rightArrow">
          <a:avLst>
            <a:gd name="adj1" fmla="val 60000"/>
            <a:gd name="adj2" fmla="val 50000"/>
          </a:avLst>
        </a:prstGeom>
        <a:solidFill>
          <a:schemeClr val="accent4">
            <a:hueOff val="6064154"/>
            <a:satOff val="-27981"/>
            <a:lumOff val="10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5289292" y="4642693"/>
        <a:ext cx="513233" cy="254197"/>
      </dsp:txXfrm>
    </dsp:sp>
    <dsp:sp modelId="{4792BDE4-430E-4071-962A-C415B3BB1597}">
      <dsp:nvSpPr>
        <dsp:cNvPr id="0" name=""/>
        <dsp:cNvSpPr/>
      </dsp:nvSpPr>
      <dsp:spPr>
        <a:xfrm>
          <a:off x="6188405" y="4163955"/>
          <a:ext cx="532739" cy="942312"/>
        </a:xfrm>
        <a:prstGeom prst="roundRect">
          <a:avLst>
            <a:gd name="adj" fmla="val 10000"/>
          </a:avLst>
        </a:prstGeom>
        <a:solidFill>
          <a:schemeClr val="accent4">
            <a:hueOff val="6397350"/>
            <a:satOff val="-29519"/>
            <a:lumOff val="10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400" b="1" kern="1200">
              <a:latin typeface="微软雅黑" panose="020B0503020204020204" charset="-122"/>
              <a:ea typeface="微软雅黑" panose="020B0503020204020204" charset="-122"/>
            </a:rPr>
            <a:t>PVD</a:t>
          </a:r>
        </a:p>
        <a:p>
          <a:pPr lvl="0" algn="ctr" defTabSz="622300">
            <a:lnSpc>
              <a:spcPct val="90000"/>
            </a:lnSpc>
            <a:spcBef>
              <a:spcPct val="0"/>
            </a:spcBef>
            <a:spcAft>
              <a:spcPct val="35000"/>
            </a:spcAft>
          </a:pPr>
          <a:r>
            <a:rPr lang="en-US" altLang="zh-CN" sz="1400" b="1" kern="1200">
              <a:latin typeface="微软雅黑" panose="020B0503020204020204" charset="-122"/>
              <a:ea typeface="微软雅黑" panose="020B0503020204020204" charset="-122"/>
            </a:rPr>
            <a:t>CVD</a:t>
          </a:r>
          <a:endParaRPr lang="zh-CN" altLang="en-US" sz="1400" b="1" kern="1200" dirty="0">
            <a:latin typeface="微软雅黑" panose="020B0503020204020204" charset="-122"/>
            <a:ea typeface="微软雅黑" panose="020B0503020204020204" charset="-122"/>
          </a:endParaRPr>
        </a:p>
      </dsp:txBody>
      <dsp:txXfrm>
        <a:off x="6204008" y="4179558"/>
        <a:ext cx="501533" cy="911106"/>
      </dsp:txXfrm>
    </dsp:sp>
    <dsp:sp modelId="{B515A37C-D7A5-43F5-AF72-804450FCCB42}">
      <dsp:nvSpPr>
        <dsp:cNvPr id="0" name=""/>
        <dsp:cNvSpPr/>
      </dsp:nvSpPr>
      <dsp:spPr>
        <a:xfrm rot="19172761">
          <a:off x="6807457" y="3968834"/>
          <a:ext cx="360546" cy="423661"/>
        </a:xfrm>
        <a:prstGeom prst="rightArrow">
          <a:avLst>
            <a:gd name="adj1" fmla="val 60000"/>
            <a:gd name="adj2" fmla="val 50000"/>
          </a:avLst>
        </a:prstGeom>
        <a:solidFill>
          <a:schemeClr val="accent4">
            <a:hueOff val="6930462"/>
            <a:satOff val="-31979"/>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6820387" y="4088656"/>
        <a:ext cx="252382" cy="254197"/>
      </dsp:txXfrm>
    </dsp:sp>
    <dsp:sp modelId="{993A32DF-ACEA-4086-BB91-8071DE93D3E9}">
      <dsp:nvSpPr>
        <dsp:cNvPr id="0" name=""/>
        <dsp:cNvSpPr/>
      </dsp:nvSpPr>
      <dsp:spPr>
        <a:xfrm>
          <a:off x="7238786" y="3275064"/>
          <a:ext cx="516882" cy="942312"/>
        </a:xfrm>
        <a:prstGeom prst="roundRect">
          <a:avLst>
            <a:gd name="adj" fmla="val 10000"/>
          </a:avLst>
        </a:prstGeom>
        <a:solidFill>
          <a:schemeClr val="accent4">
            <a:hueOff val="7197019"/>
            <a:satOff val="-33209"/>
            <a:lumOff val="1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化学机械研磨</a:t>
          </a:r>
          <a:endParaRPr lang="zh-CN" altLang="en-US" sz="1400" b="1" kern="1200" dirty="0">
            <a:latin typeface="微软雅黑" panose="020B0503020204020204" charset="-122"/>
            <a:ea typeface="微软雅黑" panose="020B0503020204020204" charset="-122"/>
          </a:endParaRPr>
        </a:p>
      </dsp:txBody>
      <dsp:txXfrm>
        <a:off x="7253925" y="3290203"/>
        <a:ext cx="486604" cy="912034"/>
      </dsp:txXfrm>
    </dsp:sp>
    <dsp:sp modelId="{E66ADA16-93DB-44DC-A36F-C06BA2D053A9}">
      <dsp:nvSpPr>
        <dsp:cNvPr id="0" name=""/>
        <dsp:cNvSpPr/>
      </dsp:nvSpPr>
      <dsp:spPr>
        <a:xfrm rot="16731356">
          <a:off x="7486852" y="2833660"/>
          <a:ext cx="239110" cy="423661"/>
        </a:xfrm>
        <a:prstGeom prst="rightArrow">
          <a:avLst>
            <a:gd name="adj1" fmla="val 60000"/>
            <a:gd name="adj2" fmla="val 50000"/>
          </a:avLst>
        </a:prstGeom>
        <a:solidFill>
          <a:schemeClr val="accent4">
            <a:hueOff val="7796770"/>
            <a:satOff val="-35976"/>
            <a:lumOff val="13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a:off x="7517197" y="2953831"/>
        <a:ext cx="167377" cy="254197"/>
      </dsp:txXfrm>
    </dsp:sp>
    <dsp:sp modelId="{D36D3EEC-1496-4473-AE30-E004ED7BB846}">
      <dsp:nvSpPr>
        <dsp:cNvPr id="0" name=""/>
        <dsp:cNvSpPr/>
      </dsp:nvSpPr>
      <dsp:spPr>
        <a:xfrm>
          <a:off x="7455061" y="1886977"/>
          <a:ext cx="516882" cy="942312"/>
        </a:xfrm>
        <a:prstGeom prst="roundRect">
          <a:avLst>
            <a:gd name="adj" fmla="val 10000"/>
          </a:avLst>
        </a:prstGeom>
        <a:solidFill>
          <a:schemeClr val="accent4">
            <a:hueOff val="7996687"/>
            <a:satOff val="-36898"/>
            <a:lumOff val="1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多层连接</a:t>
          </a:r>
        </a:p>
      </dsp:txBody>
      <dsp:txXfrm>
        <a:off x="7470200" y="1902116"/>
        <a:ext cx="486604" cy="912034"/>
      </dsp:txXfrm>
    </dsp:sp>
    <dsp:sp modelId="{AE191645-4F26-4713-BB39-7EE2DBE71690}">
      <dsp:nvSpPr>
        <dsp:cNvPr id="0" name=""/>
        <dsp:cNvSpPr/>
      </dsp:nvSpPr>
      <dsp:spPr>
        <a:xfrm rot="14598219">
          <a:off x="7349843" y="1557677"/>
          <a:ext cx="135316" cy="423661"/>
        </a:xfrm>
        <a:prstGeom prst="rightArrow">
          <a:avLst>
            <a:gd name="adj1" fmla="val 60000"/>
            <a:gd name="adj2" fmla="val 50000"/>
          </a:avLst>
        </a:prstGeom>
        <a:solidFill>
          <a:schemeClr val="accent4">
            <a:hueOff val="8663078"/>
            <a:satOff val="-39973"/>
            <a:lumOff val="1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7379259" y="1660543"/>
        <a:ext cx="94721" cy="254197"/>
      </dsp:txXfrm>
    </dsp:sp>
    <dsp:sp modelId="{1CE07EC8-1DE0-47EB-A62A-C491A5ACAE87}">
      <dsp:nvSpPr>
        <dsp:cNvPr id="0" name=""/>
        <dsp:cNvSpPr/>
      </dsp:nvSpPr>
      <dsp:spPr>
        <a:xfrm>
          <a:off x="6820172" y="718007"/>
          <a:ext cx="610260" cy="940872"/>
        </a:xfrm>
        <a:prstGeom prst="roundRect">
          <a:avLst>
            <a:gd name="adj" fmla="val 10000"/>
          </a:avLst>
        </a:prstGeom>
        <a:solidFill>
          <a:schemeClr val="accent4">
            <a:hueOff val="8796356"/>
            <a:satOff val="-40588"/>
            <a:lumOff val="14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探针测试</a:t>
          </a:r>
          <a:endParaRPr lang="zh-CN" altLang="en-US" sz="1400" b="1" kern="1200" dirty="0">
            <a:latin typeface="微软雅黑" panose="020B0503020204020204" charset="-122"/>
            <a:ea typeface="微软雅黑" panose="020B0503020204020204" charset="-122"/>
          </a:endParaRPr>
        </a:p>
      </dsp:txBody>
      <dsp:txXfrm>
        <a:off x="6838046" y="735881"/>
        <a:ext cx="574512" cy="905124"/>
      </dsp:txXfrm>
    </dsp:sp>
    <dsp:sp modelId="{FFE2CA03-9E8F-41B0-82F9-03591A7DAFEF}">
      <dsp:nvSpPr>
        <dsp:cNvPr id="0" name=""/>
        <dsp:cNvSpPr/>
      </dsp:nvSpPr>
      <dsp:spPr>
        <a:xfrm rot="12383500">
          <a:off x="6469442" y="714658"/>
          <a:ext cx="255928" cy="423661"/>
        </a:xfrm>
        <a:prstGeom prst="rightArrow">
          <a:avLst>
            <a:gd name="adj1" fmla="val 60000"/>
            <a:gd name="adj2" fmla="val 50000"/>
          </a:avLst>
        </a:prstGeom>
        <a:solidFill>
          <a:schemeClr val="accent4">
            <a:hueOff val="9529385"/>
            <a:satOff val="-43971"/>
            <a:lumOff val="16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6542219" y="816454"/>
        <a:ext cx="179150" cy="254197"/>
      </dsp:txXfrm>
    </dsp:sp>
    <dsp:sp modelId="{222494A3-C00F-4863-96F2-D6B6C9901A0A}">
      <dsp:nvSpPr>
        <dsp:cNvPr id="0" name=""/>
        <dsp:cNvSpPr/>
      </dsp:nvSpPr>
      <dsp:spPr>
        <a:xfrm>
          <a:off x="5777355" y="200537"/>
          <a:ext cx="610260" cy="940872"/>
        </a:xfrm>
        <a:prstGeom prst="roundRect">
          <a:avLst>
            <a:gd name="adj" fmla="val 10000"/>
          </a:avLst>
        </a:prstGeom>
        <a:solidFill>
          <a:schemeClr val="accent4">
            <a:hueOff val="9596025"/>
            <a:satOff val="-44278"/>
            <a:lumOff val="16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latin typeface="微软雅黑" panose="020B0503020204020204" charset="-122"/>
              <a:ea typeface="微软雅黑" panose="020B0503020204020204" charset="-122"/>
            </a:rPr>
            <a:t>切片</a:t>
          </a:r>
          <a:endParaRPr lang="zh-CN" altLang="en-US" sz="1400" b="1" kern="1200" dirty="0">
            <a:latin typeface="微软雅黑" panose="020B0503020204020204" charset="-122"/>
            <a:ea typeface="微软雅黑" panose="020B0503020204020204" charset="-122"/>
          </a:endParaRPr>
        </a:p>
      </dsp:txBody>
      <dsp:txXfrm>
        <a:off x="5795229" y="218411"/>
        <a:ext cx="574512" cy="905124"/>
      </dsp:txXfrm>
    </dsp:sp>
    <dsp:sp modelId="{575E85AE-3F3C-4123-A638-A4072EF569E5}">
      <dsp:nvSpPr>
        <dsp:cNvPr id="0" name=""/>
        <dsp:cNvSpPr/>
      </dsp:nvSpPr>
      <dsp:spPr>
        <a:xfrm rot="11303790">
          <a:off x="5191491" y="357217"/>
          <a:ext cx="400924" cy="423661"/>
        </a:xfrm>
        <a:prstGeom prst="rightArrow">
          <a:avLst>
            <a:gd name="adj1" fmla="val 60000"/>
            <a:gd name="adj2" fmla="val 50000"/>
          </a:avLst>
        </a:prstGeom>
        <a:solidFill>
          <a:schemeClr val="accent4">
            <a:hueOff val="10395693"/>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b="1" kern="1200">
            <a:solidFill>
              <a:schemeClr val="bg1"/>
            </a:solidFill>
            <a:latin typeface="微软雅黑" panose="020B0503020204020204" charset="-122"/>
            <a:ea typeface="微软雅黑" panose="020B0503020204020204" charset="-122"/>
          </a:endParaRPr>
        </a:p>
      </dsp:txBody>
      <dsp:txXfrm rot="10800000">
        <a:off x="5311123" y="450731"/>
        <a:ext cx="280647" cy="254197"/>
      </dsp:txXfrm>
    </dsp:sp>
    <dsp:sp modelId="{A486C26F-341F-4ACC-B36B-749AA7C9781D}">
      <dsp:nvSpPr>
        <dsp:cNvPr id="0" name=""/>
        <dsp:cNvSpPr/>
      </dsp:nvSpPr>
      <dsp:spPr>
        <a:xfrm>
          <a:off x="4418741" y="0"/>
          <a:ext cx="610260" cy="940872"/>
        </a:xfrm>
        <a:prstGeom prst="roundRect">
          <a:avLst>
            <a:gd name="adj" fmla="val 10000"/>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charset="-122"/>
              <a:ea typeface="微软雅黑" panose="020B0503020204020204" charset="-122"/>
            </a:rPr>
            <a:t>封装测试</a:t>
          </a:r>
        </a:p>
      </dsp:txBody>
      <dsp:txXfrm>
        <a:off x="4436615" y="17874"/>
        <a:ext cx="574512" cy="905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84A40-6A46-4F85-9406-3FD6CAAA3883}">
      <dsp:nvSpPr>
        <dsp:cNvPr id="0" name=""/>
        <dsp:cNvSpPr/>
      </dsp:nvSpPr>
      <dsp:spPr>
        <a:xfrm rot="5400000">
          <a:off x="-163087" y="164791"/>
          <a:ext cx="1087250" cy="76107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1</a:t>
          </a:r>
          <a:endParaRPr lang="zh-CN" altLang="en-US" sz="3600" kern="1200" dirty="0"/>
        </a:p>
      </dsp:txBody>
      <dsp:txXfrm rot="-5400000">
        <a:off x="1" y="382242"/>
        <a:ext cx="761075" cy="326175"/>
      </dsp:txXfrm>
    </dsp:sp>
    <dsp:sp modelId="{8FE8186C-AB52-44B8-AC32-10153E5077D5}">
      <dsp:nvSpPr>
        <dsp:cNvPr id="0" name=""/>
        <dsp:cNvSpPr/>
      </dsp:nvSpPr>
      <dsp:spPr>
        <a:xfrm rot="5400000">
          <a:off x="4063242" y="-3300463"/>
          <a:ext cx="707084" cy="731141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0" kern="1200" dirty="0">
              <a:solidFill>
                <a:srgbClr val="0000FF"/>
              </a:solidFill>
              <a:latin typeface="华文琥珀" panose="02010800040101010101" pitchFamily="2" charset="-122"/>
              <a:ea typeface="华文琥珀" panose="02010800040101010101" pitchFamily="2" charset="-122"/>
            </a:rPr>
            <a:t>改革</a:t>
          </a:r>
          <a:r>
            <a:rPr lang="zh-CN" altLang="en-US" sz="3600" b="1" kern="1200" dirty="0"/>
            <a:t>成为创业创新主要推动力</a:t>
          </a:r>
          <a:endParaRPr lang="zh-CN" altLang="en-US" sz="3600" kern="1200" dirty="0"/>
        </a:p>
      </dsp:txBody>
      <dsp:txXfrm rot="-5400000">
        <a:off x="761076" y="36220"/>
        <a:ext cx="7276901" cy="638050"/>
      </dsp:txXfrm>
    </dsp:sp>
    <dsp:sp modelId="{A322C137-C02F-4E7F-A64A-A7B9983C3013}">
      <dsp:nvSpPr>
        <dsp:cNvPr id="0" name=""/>
        <dsp:cNvSpPr/>
      </dsp:nvSpPr>
      <dsp:spPr>
        <a:xfrm rot="5400000">
          <a:off x="-163087" y="1048222"/>
          <a:ext cx="1087250" cy="76107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2</a:t>
          </a:r>
          <a:endParaRPr lang="zh-CN" altLang="en-US" sz="3600" kern="1200" dirty="0"/>
        </a:p>
      </dsp:txBody>
      <dsp:txXfrm rot="-5400000">
        <a:off x="1" y="1265673"/>
        <a:ext cx="761075" cy="326175"/>
      </dsp:txXfrm>
    </dsp:sp>
    <dsp:sp modelId="{EDC318AF-874B-43C4-A06E-31874DF4C819}">
      <dsp:nvSpPr>
        <dsp:cNvPr id="0" name=""/>
        <dsp:cNvSpPr/>
      </dsp:nvSpPr>
      <dsp:spPr>
        <a:xfrm rot="5400000">
          <a:off x="4063428" y="-2417218"/>
          <a:ext cx="706712" cy="731141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1" kern="1200" dirty="0"/>
            <a:t>创业创新</a:t>
          </a:r>
          <a:r>
            <a:rPr lang="zh-CN" altLang="en-US" sz="3600" b="0" kern="1200" dirty="0">
              <a:solidFill>
                <a:srgbClr val="0000FF"/>
              </a:solidFill>
              <a:latin typeface="华文琥珀" panose="02010800040101010101" pitchFamily="2" charset="-122"/>
              <a:ea typeface="华文琥珀" panose="02010800040101010101" pitchFamily="2" charset="-122"/>
            </a:rPr>
            <a:t>主体多元化</a:t>
          </a:r>
        </a:p>
      </dsp:txBody>
      <dsp:txXfrm rot="-5400000">
        <a:off x="761076" y="919633"/>
        <a:ext cx="7276919" cy="637714"/>
      </dsp:txXfrm>
    </dsp:sp>
    <dsp:sp modelId="{BE9517E6-6665-4378-9388-008601A185B2}">
      <dsp:nvSpPr>
        <dsp:cNvPr id="0" name=""/>
        <dsp:cNvSpPr/>
      </dsp:nvSpPr>
      <dsp:spPr>
        <a:xfrm rot="5400000">
          <a:off x="-163087" y="1931653"/>
          <a:ext cx="1087250" cy="76107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3</a:t>
          </a:r>
          <a:endParaRPr lang="zh-CN" altLang="en-US" sz="3600" kern="1200" dirty="0"/>
        </a:p>
      </dsp:txBody>
      <dsp:txXfrm rot="-5400000">
        <a:off x="1" y="2149104"/>
        <a:ext cx="761075" cy="326175"/>
      </dsp:txXfrm>
    </dsp:sp>
    <dsp:sp modelId="{A684ACEB-68AD-4F3F-9B70-D56302497B7A}">
      <dsp:nvSpPr>
        <dsp:cNvPr id="0" name=""/>
        <dsp:cNvSpPr/>
      </dsp:nvSpPr>
      <dsp:spPr>
        <a:xfrm rot="5400000">
          <a:off x="4063428" y="-1533787"/>
          <a:ext cx="706712" cy="731141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1" kern="1200" dirty="0"/>
            <a:t>创业创新的形式高度</a:t>
          </a:r>
          <a:r>
            <a:rPr lang="zh-CN" altLang="en-US" sz="3600" b="0" kern="1200" dirty="0">
              <a:solidFill>
                <a:srgbClr val="0000FF"/>
              </a:solidFill>
              <a:latin typeface="华文琥珀" panose="02010800040101010101" pitchFamily="2" charset="-122"/>
              <a:ea typeface="华文琥珀" panose="02010800040101010101" pitchFamily="2" charset="-122"/>
            </a:rPr>
            <a:t>互联网化</a:t>
          </a:r>
        </a:p>
      </dsp:txBody>
      <dsp:txXfrm rot="-5400000">
        <a:off x="761076" y="1803064"/>
        <a:ext cx="7276919" cy="637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84A40-6A46-4F85-9406-3FD6CAAA3883}">
      <dsp:nvSpPr>
        <dsp:cNvPr id="0" name=""/>
        <dsp:cNvSpPr/>
      </dsp:nvSpPr>
      <dsp:spPr>
        <a:xfrm rot="5400000">
          <a:off x="-149036" y="151506"/>
          <a:ext cx="993579" cy="69550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4</a:t>
          </a:r>
          <a:endParaRPr lang="zh-CN" altLang="en-US" sz="3600" kern="1200" dirty="0"/>
        </a:p>
      </dsp:txBody>
      <dsp:txXfrm rot="-5400000">
        <a:off x="2" y="350222"/>
        <a:ext cx="695505" cy="298074"/>
      </dsp:txXfrm>
    </dsp:sp>
    <dsp:sp modelId="{8FE8186C-AB52-44B8-AC32-10153E5077D5}">
      <dsp:nvSpPr>
        <dsp:cNvPr id="0" name=""/>
        <dsp:cNvSpPr/>
      </dsp:nvSpPr>
      <dsp:spPr>
        <a:xfrm rot="5400000">
          <a:off x="4060916" y="-3362941"/>
          <a:ext cx="646166" cy="737698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1" kern="1200" dirty="0"/>
            <a:t>创业、创新、创投成</a:t>
          </a:r>
          <a:r>
            <a:rPr lang="zh-CN" altLang="en-US" sz="3600" b="0" kern="1200" dirty="0">
              <a:solidFill>
                <a:srgbClr val="0000FF"/>
              </a:solidFill>
            </a:rPr>
            <a:t>“</a:t>
          </a:r>
          <a:r>
            <a:rPr lang="zh-CN" altLang="en-US" sz="3600" b="0" kern="1200" dirty="0">
              <a:solidFill>
                <a:srgbClr val="0000FF"/>
              </a:solidFill>
              <a:latin typeface="华文琥珀" panose="02010800040101010101" pitchFamily="2" charset="-122"/>
              <a:ea typeface="华文琥珀" panose="02010800040101010101" pitchFamily="2" charset="-122"/>
            </a:rPr>
            <a:t>铁三角</a:t>
          </a:r>
          <a:r>
            <a:rPr lang="zh-CN" altLang="en-US" sz="3600" b="0" kern="1200" dirty="0">
              <a:solidFill>
                <a:srgbClr val="0000FF"/>
              </a:solidFill>
            </a:rPr>
            <a:t>”</a:t>
          </a:r>
        </a:p>
      </dsp:txBody>
      <dsp:txXfrm rot="-5400000">
        <a:off x="695506" y="34012"/>
        <a:ext cx="7345445" cy="583080"/>
      </dsp:txXfrm>
    </dsp:sp>
    <dsp:sp modelId="{A322C137-C02F-4E7F-A64A-A7B9983C3013}">
      <dsp:nvSpPr>
        <dsp:cNvPr id="0" name=""/>
        <dsp:cNvSpPr/>
      </dsp:nvSpPr>
      <dsp:spPr>
        <a:xfrm rot="5400000">
          <a:off x="-149036" y="938131"/>
          <a:ext cx="993579" cy="69550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5</a:t>
          </a:r>
          <a:endParaRPr lang="zh-CN" altLang="en-US" sz="3600" kern="1200" dirty="0"/>
        </a:p>
      </dsp:txBody>
      <dsp:txXfrm rot="-5400000">
        <a:off x="2" y="1136847"/>
        <a:ext cx="695505" cy="298074"/>
      </dsp:txXfrm>
    </dsp:sp>
    <dsp:sp modelId="{EDC318AF-874B-43C4-A06E-31874DF4C819}">
      <dsp:nvSpPr>
        <dsp:cNvPr id="0" name=""/>
        <dsp:cNvSpPr/>
      </dsp:nvSpPr>
      <dsp:spPr>
        <a:xfrm rot="5400000">
          <a:off x="4061086" y="-2576486"/>
          <a:ext cx="645826" cy="737698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1" kern="1200" dirty="0"/>
            <a:t>创业、创新、创富成</a:t>
          </a:r>
          <a:r>
            <a:rPr lang="zh-CN" altLang="en-US" sz="3600" b="0" kern="1200" dirty="0">
              <a:solidFill>
                <a:srgbClr val="0000FF"/>
              </a:solidFill>
              <a:latin typeface="华文琥珀" panose="02010800040101010101" pitchFamily="2" charset="-122"/>
              <a:ea typeface="华文琥珀" panose="02010800040101010101" pitchFamily="2" charset="-122"/>
            </a:rPr>
            <a:t>“金三角”</a:t>
          </a:r>
        </a:p>
      </dsp:txBody>
      <dsp:txXfrm rot="-5400000">
        <a:off x="695506" y="820621"/>
        <a:ext cx="7345461" cy="582772"/>
      </dsp:txXfrm>
    </dsp:sp>
    <dsp:sp modelId="{BE9517E6-6665-4378-9388-008601A185B2}">
      <dsp:nvSpPr>
        <dsp:cNvPr id="0" name=""/>
        <dsp:cNvSpPr/>
      </dsp:nvSpPr>
      <dsp:spPr>
        <a:xfrm rot="5400000">
          <a:off x="-149036" y="1724755"/>
          <a:ext cx="993579" cy="69550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t>6</a:t>
          </a:r>
          <a:endParaRPr lang="zh-CN" altLang="en-US" sz="3600" kern="1200" dirty="0"/>
        </a:p>
      </dsp:txBody>
      <dsp:txXfrm rot="-5400000">
        <a:off x="2" y="1923471"/>
        <a:ext cx="695505" cy="298074"/>
      </dsp:txXfrm>
    </dsp:sp>
    <dsp:sp modelId="{A684ACEB-68AD-4F3F-9B70-D56302497B7A}">
      <dsp:nvSpPr>
        <dsp:cNvPr id="0" name=""/>
        <dsp:cNvSpPr/>
      </dsp:nvSpPr>
      <dsp:spPr>
        <a:xfrm rot="5400000">
          <a:off x="4007824" y="-1794221"/>
          <a:ext cx="645826" cy="737698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zh-CN" altLang="en-US" sz="3600" b="1" kern="1200" dirty="0"/>
            <a:t>创业创新载体呈</a:t>
          </a:r>
          <a:r>
            <a:rPr lang="zh-CN" altLang="en-US" sz="3600" b="0" kern="1200" dirty="0">
              <a:solidFill>
                <a:srgbClr val="0000FF"/>
              </a:solidFill>
              <a:latin typeface="华文琥珀" panose="02010800040101010101" pitchFamily="2" charset="-122"/>
              <a:ea typeface="华文琥珀" panose="02010800040101010101" pitchFamily="2" charset="-122"/>
            </a:rPr>
            <a:t>聚合式</a:t>
          </a:r>
          <a:r>
            <a:rPr lang="zh-CN" altLang="en-US" sz="3600" b="1" kern="1200" dirty="0"/>
            <a:t>创业创新</a:t>
          </a:r>
          <a:endParaRPr lang="zh-CN" altLang="en-US" sz="3600" b="1" kern="1200" dirty="0">
            <a:solidFill>
              <a:srgbClr val="0000FF"/>
            </a:solidFill>
          </a:endParaRPr>
        </a:p>
      </dsp:txBody>
      <dsp:txXfrm rot="-5400000">
        <a:off x="642244" y="1602886"/>
        <a:ext cx="7345461" cy="5827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E6330-4598-4728-867A-96D55ABC48B3}">
      <dsp:nvSpPr>
        <dsp:cNvPr id="0" name=""/>
        <dsp:cNvSpPr/>
      </dsp:nvSpPr>
      <dsp:spPr>
        <a:xfrm rot="5400000">
          <a:off x="-132043" y="135111"/>
          <a:ext cx="880288" cy="616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一</a:t>
          </a:r>
        </a:p>
      </dsp:txBody>
      <dsp:txXfrm rot="-5400000">
        <a:off x="1" y="311169"/>
        <a:ext cx="616201" cy="264087"/>
      </dsp:txXfrm>
    </dsp:sp>
    <dsp:sp modelId="{24BEED95-E984-4DBF-8A63-6EA179261BBC}">
      <dsp:nvSpPr>
        <dsp:cNvPr id="0" name=""/>
        <dsp:cNvSpPr/>
      </dsp:nvSpPr>
      <dsp:spPr>
        <a:xfrm rot="5400000">
          <a:off x="3685435" y="-3066164"/>
          <a:ext cx="572488" cy="67109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CN" altLang="en-US" sz="2200" b="0" i="0" kern="1200" dirty="0"/>
            <a:t>以</a:t>
          </a:r>
          <a:r>
            <a:rPr lang="zh-CN" altLang="en-US" sz="2200" b="1" i="0" kern="1200" dirty="0"/>
            <a:t>北京、天津</a:t>
          </a:r>
          <a:r>
            <a:rPr lang="zh-CN" altLang="en-US" sz="2200" b="0" i="0" kern="1200" dirty="0"/>
            <a:t>为核心的</a:t>
          </a:r>
          <a:r>
            <a:rPr lang="zh-CN" altLang="en-US" sz="2200" b="1" i="0" kern="1200" dirty="0">
              <a:solidFill>
                <a:srgbClr val="0000FF"/>
              </a:solidFill>
            </a:rPr>
            <a:t>华北创业中心</a:t>
          </a:r>
          <a:endParaRPr lang="zh-CN" altLang="en-US" sz="2200" b="1" kern="1200" dirty="0">
            <a:solidFill>
              <a:srgbClr val="0000FF"/>
            </a:solidFill>
          </a:endParaRPr>
        </a:p>
      </dsp:txBody>
      <dsp:txXfrm rot="-5400000">
        <a:off x="616202" y="31016"/>
        <a:ext cx="6683008" cy="516594"/>
      </dsp:txXfrm>
    </dsp:sp>
    <dsp:sp modelId="{11248486-607E-4375-9EE6-6A0C0645118A}">
      <dsp:nvSpPr>
        <dsp:cNvPr id="0" name=""/>
        <dsp:cNvSpPr/>
      </dsp:nvSpPr>
      <dsp:spPr>
        <a:xfrm rot="5400000">
          <a:off x="-132043" y="895329"/>
          <a:ext cx="880288" cy="616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二</a:t>
          </a:r>
        </a:p>
      </dsp:txBody>
      <dsp:txXfrm rot="-5400000">
        <a:off x="1" y="1071387"/>
        <a:ext cx="616201" cy="264087"/>
      </dsp:txXfrm>
    </dsp:sp>
    <dsp:sp modelId="{1B82F516-98ED-44E8-9D01-DAB4217EB560}">
      <dsp:nvSpPr>
        <dsp:cNvPr id="0" name=""/>
        <dsp:cNvSpPr/>
      </dsp:nvSpPr>
      <dsp:spPr>
        <a:xfrm rot="5400000">
          <a:off x="3685585" y="-2306097"/>
          <a:ext cx="572187" cy="67109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CN" altLang="en-US" sz="2200" b="0" i="0" kern="1200" dirty="0"/>
            <a:t>以</a:t>
          </a:r>
          <a:r>
            <a:rPr lang="zh-CN" altLang="en-US" sz="2200" b="1" i="0" kern="1200" dirty="0"/>
            <a:t>上海、杭州、苏州、南京</a:t>
          </a:r>
          <a:r>
            <a:rPr lang="zh-CN" altLang="en-US" sz="2200" b="0" i="0" kern="1200" dirty="0"/>
            <a:t>为核心的</a:t>
          </a:r>
          <a:r>
            <a:rPr lang="zh-CN" altLang="en-US" sz="2200" b="1" i="0" kern="1200" dirty="0">
              <a:solidFill>
                <a:srgbClr val="0000FF"/>
              </a:solidFill>
            </a:rPr>
            <a:t>华东创业中心</a:t>
          </a:r>
        </a:p>
      </dsp:txBody>
      <dsp:txXfrm rot="-5400000">
        <a:off x="616201" y="791219"/>
        <a:ext cx="6683023" cy="516323"/>
      </dsp:txXfrm>
    </dsp:sp>
    <dsp:sp modelId="{8E431D54-6CDE-4213-8742-BB6BE908EA84}">
      <dsp:nvSpPr>
        <dsp:cNvPr id="0" name=""/>
        <dsp:cNvSpPr/>
      </dsp:nvSpPr>
      <dsp:spPr>
        <a:xfrm rot="5400000">
          <a:off x="-132043" y="1655547"/>
          <a:ext cx="880288" cy="616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三</a:t>
          </a:r>
        </a:p>
      </dsp:txBody>
      <dsp:txXfrm rot="-5400000">
        <a:off x="1" y="1831605"/>
        <a:ext cx="616201" cy="264087"/>
      </dsp:txXfrm>
    </dsp:sp>
    <dsp:sp modelId="{AB4E5FC3-9CA5-49DF-A242-E978C20D4272}">
      <dsp:nvSpPr>
        <dsp:cNvPr id="0" name=""/>
        <dsp:cNvSpPr/>
      </dsp:nvSpPr>
      <dsp:spPr>
        <a:xfrm rot="5400000">
          <a:off x="3685585" y="-1545879"/>
          <a:ext cx="572187" cy="67109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CN" altLang="en-US" sz="2200" b="0" i="0" kern="1200" dirty="0"/>
            <a:t>以</a:t>
          </a:r>
          <a:r>
            <a:rPr lang="zh-CN" altLang="en-US" sz="2200" b="1" i="0" kern="1200" dirty="0"/>
            <a:t>深圳、广州</a:t>
          </a:r>
          <a:r>
            <a:rPr lang="zh-CN" altLang="en-US" sz="2200" b="0" i="0" kern="1200" dirty="0"/>
            <a:t>为核心的</a:t>
          </a:r>
          <a:r>
            <a:rPr lang="zh-CN" altLang="en-US" sz="2200" b="1" i="0" kern="1200" dirty="0">
              <a:solidFill>
                <a:srgbClr val="0000FF"/>
              </a:solidFill>
            </a:rPr>
            <a:t>华南创业中心</a:t>
          </a:r>
        </a:p>
      </dsp:txBody>
      <dsp:txXfrm rot="-5400000">
        <a:off x="616201" y="1551437"/>
        <a:ext cx="6683023" cy="516323"/>
      </dsp:txXfrm>
    </dsp:sp>
    <dsp:sp modelId="{3B19F7D3-0967-40E1-8375-D3F7FCEC3144}">
      <dsp:nvSpPr>
        <dsp:cNvPr id="0" name=""/>
        <dsp:cNvSpPr/>
      </dsp:nvSpPr>
      <dsp:spPr>
        <a:xfrm rot="5400000">
          <a:off x="-132043" y="2451064"/>
          <a:ext cx="880288" cy="616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四</a:t>
          </a:r>
        </a:p>
      </dsp:txBody>
      <dsp:txXfrm rot="-5400000">
        <a:off x="1" y="2627122"/>
        <a:ext cx="616201" cy="264087"/>
      </dsp:txXfrm>
    </dsp:sp>
    <dsp:sp modelId="{EABB714E-2FC7-4A28-A591-6CD98E8A95C0}">
      <dsp:nvSpPr>
        <dsp:cNvPr id="0" name=""/>
        <dsp:cNvSpPr/>
      </dsp:nvSpPr>
      <dsp:spPr>
        <a:xfrm rot="5400000">
          <a:off x="3685585" y="-785661"/>
          <a:ext cx="572187" cy="67109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CN" altLang="en-US" sz="2200" b="0" i="0" kern="1200" dirty="0"/>
            <a:t>以</a:t>
          </a:r>
          <a:r>
            <a:rPr lang="zh-CN" altLang="en-US" sz="2200" b="1" i="0" kern="1200" dirty="0"/>
            <a:t>武汉</a:t>
          </a:r>
          <a:r>
            <a:rPr lang="zh-CN" altLang="en-US" sz="2200" b="0" i="0" kern="1200" dirty="0"/>
            <a:t>为核心的</a:t>
          </a:r>
          <a:r>
            <a:rPr lang="zh-CN" altLang="en-US" sz="2200" b="1" i="0" kern="1200" dirty="0">
              <a:solidFill>
                <a:srgbClr val="0000FF"/>
              </a:solidFill>
            </a:rPr>
            <a:t>中部创业中心</a:t>
          </a:r>
        </a:p>
      </dsp:txBody>
      <dsp:txXfrm rot="-5400000">
        <a:off x="616201" y="2311655"/>
        <a:ext cx="6683023" cy="516323"/>
      </dsp:txXfrm>
    </dsp:sp>
    <dsp:sp modelId="{1CAA1EF5-B0A2-4539-A4B0-8EBB693B75B3}">
      <dsp:nvSpPr>
        <dsp:cNvPr id="0" name=""/>
        <dsp:cNvSpPr/>
      </dsp:nvSpPr>
      <dsp:spPr>
        <a:xfrm rot="5400000">
          <a:off x="-132043" y="3175983"/>
          <a:ext cx="880288" cy="616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t>五</a:t>
          </a:r>
        </a:p>
      </dsp:txBody>
      <dsp:txXfrm rot="-5400000">
        <a:off x="1" y="3352041"/>
        <a:ext cx="616201" cy="264087"/>
      </dsp:txXfrm>
    </dsp:sp>
    <dsp:sp modelId="{2EBBDDA0-D15B-43B1-9DF5-E61E83C231A8}">
      <dsp:nvSpPr>
        <dsp:cNvPr id="0" name=""/>
        <dsp:cNvSpPr/>
      </dsp:nvSpPr>
      <dsp:spPr>
        <a:xfrm rot="5400000">
          <a:off x="3685585" y="-25443"/>
          <a:ext cx="572187" cy="67109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CN" altLang="en-US" sz="2200" b="0" i="0" kern="1200" dirty="0"/>
            <a:t>以</a:t>
          </a:r>
          <a:r>
            <a:rPr lang="zh-CN" altLang="en-US" sz="2200" b="1" i="0" kern="1200" dirty="0"/>
            <a:t>成都、西安</a:t>
          </a:r>
          <a:r>
            <a:rPr lang="zh-CN" altLang="en-US" sz="2200" b="0" i="0" kern="1200" dirty="0"/>
            <a:t>为核心的</a:t>
          </a:r>
          <a:r>
            <a:rPr lang="zh-CN" altLang="en-US" sz="2200" b="1" i="0" kern="1200" dirty="0">
              <a:solidFill>
                <a:srgbClr val="0000FF"/>
              </a:solidFill>
            </a:rPr>
            <a:t>西部创业中心</a:t>
          </a:r>
        </a:p>
      </dsp:txBody>
      <dsp:txXfrm rot="-5400000">
        <a:off x="616201" y="3071873"/>
        <a:ext cx="6683023" cy="5163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PictureCircles#1">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nodeVertAlign" val="t"/>
      <dgm:param type="horzAlign" val="ctr"/>
      <dgm:param type="fallback" val="2D"/>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0.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E7F31-27D7-4528-8998-08864A5FDD62}" type="datetimeFigureOut">
              <a:rPr lang="zh-CN" altLang="en-US" smtClean="0"/>
              <a:pPr/>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D32876-01D2-4215-BFA3-686CA3AF0CC0}" type="slidenum">
              <a:rPr lang="zh-CN" altLang="en-US" smtClean="0"/>
              <a:pPr/>
              <a:t>‹#›</a:t>
            </a:fld>
            <a:endParaRPr lang="zh-CN" altLang="en-US"/>
          </a:p>
        </p:txBody>
      </p:sp>
    </p:spTree>
    <p:extLst>
      <p:ext uri="{BB962C8B-B14F-4D97-AF65-F5344CB8AC3E}">
        <p14:creationId xmlns:p14="http://schemas.microsoft.com/office/powerpoint/2010/main" val="34164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32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65894B-1D42-4B84-9B38-EE315DCE8FF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562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7EBD615-A9AD-47C4-8655-11E396F194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74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91297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987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5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56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51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4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491BC0A0-77FD-4BD4-B17F-E33613078C2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11638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a:t>模板来自 </a:t>
            </a:r>
            <a:r>
              <a:rPr lang="en-US" altLang="zh-CN"/>
              <a:t>http://docer.mysoeasy.com/</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E1D939-3E60-4063-B05E-56844F97CE6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35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5319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http://docer.wps.cn</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00B902C5-7B70-4843-8810-E2B565F69D6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7051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8171DC-92A3-4D51-A45D-6AF0E5FE8AA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9306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使用方法：</a:t>
            </a:r>
            <a:br>
              <a:rPr lang="zh-CN" altLang="en-US"/>
            </a:br>
            <a:r>
              <a:rPr lang="en-US" altLang="zh-CN"/>
              <a:t>【</a:t>
            </a:r>
            <a:r>
              <a:rPr lang="zh-CN" altLang="en-US"/>
              <a:t>更改文字</a:t>
            </a:r>
            <a:r>
              <a:rPr lang="en-US" altLang="zh-CN"/>
              <a:t>】</a:t>
            </a:r>
            <a:r>
              <a:rPr lang="zh-CN" altLang="en-US"/>
              <a:t>：将标题框及正文框中的文字可直接改为您所需文字</a:t>
            </a:r>
            <a:br>
              <a:rPr lang="zh-CN" altLang="en-US"/>
            </a:br>
            <a:r>
              <a:rPr lang="en-US" altLang="zh-CN"/>
              <a:t>【</a:t>
            </a:r>
            <a:r>
              <a:rPr lang="zh-CN" altLang="en-US"/>
              <a:t>更改图片</a:t>
            </a:r>
            <a:r>
              <a:rPr lang="en-US" altLang="zh-CN"/>
              <a:t>】</a:t>
            </a:r>
            <a:r>
              <a:rPr lang="zh-CN" altLang="en-US"/>
              <a:t>：点中图片</a:t>
            </a:r>
            <a:r>
              <a:rPr lang="en-US" altLang="zh-CN"/>
              <a:t>》</a:t>
            </a:r>
            <a:r>
              <a:rPr lang="zh-CN" altLang="en-US"/>
              <a:t>绘图工具</a:t>
            </a:r>
            <a:r>
              <a:rPr lang="en-US" altLang="zh-CN"/>
              <a:t>》</a:t>
            </a:r>
            <a:r>
              <a:rPr lang="zh-CN" altLang="en-US"/>
              <a:t>格式</a:t>
            </a:r>
            <a:r>
              <a:rPr lang="en-US" altLang="zh-CN"/>
              <a:t>》</a:t>
            </a:r>
            <a:r>
              <a:rPr lang="zh-CN" altLang="en-US"/>
              <a:t>填充</a:t>
            </a:r>
            <a:r>
              <a:rPr lang="en-US" altLang="zh-CN"/>
              <a:t>》</a:t>
            </a:r>
            <a:r>
              <a:rPr lang="zh-CN" altLang="en-US"/>
              <a:t>图片</a:t>
            </a:r>
            <a:r>
              <a:rPr lang="en-US" altLang="zh-CN"/>
              <a:t>》</a:t>
            </a:r>
            <a:r>
              <a:rPr lang="zh-CN" altLang="en-US"/>
              <a:t>选择您需要展示的图片</a:t>
            </a:r>
            <a:br>
              <a:rPr lang="zh-CN" altLang="en-US"/>
            </a:br>
            <a:r>
              <a:rPr lang="en-US" altLang="zh-CN"/>
              <a:t>【</a:t>
            </a:r>
            <a:r>
              <a:rPr lang="zh-CN" altLang="en-US"/>
              <a:t>增加减少图片</a:t>
            </a:r>
            <a:r>
              <a:rPr lang="en-US" altLang="zh-CN"/>
              <a:t>】</a:t>
            </a:r>
            <a:r>
              <a:rPr lang="zh-CN" altLang="en-US"/>
              <a:t>：直接复制粘贴图片来增加图片数，复制后更改方法见</a:t>
            </a:r>
            <a:r>
              <a:rPr lang="en-US" altLang="zh-CN"/>
              <a:t>【</a:t>
            </a:r>
            <a:r>
              <a:rPr lang="zh-CN" altLang="en-US"/>
              <a:t>更改图片</a:t>
            </a:r>
            <a:r>
              <a:rPr lang="en-US" altLang="zh-CN"/>
              <a:t>】</a:t>
            </a:r>
            <a:br>
              <a:rPr lang="en-US" altLang="zh-CN"/>
            </a:br>
            <a:r>
              <a:rPr lang="en-US" altLang="zh-CN"/>
              <a:t>【</a:t>
            </a:r>
            <a:r>
              <a:rPr lang="zh-CN" altLang="en-US"/>
              <a:t>更改图片色彩</a:t>
            </a:r>
            <a:r>
              <a:rPr lang="en-US" altLang="zh-CN"/>
              <a:t>】</a:t>
            </a:r>
            <a:r>
              <a:rPr lang="zh-CN" altLang="en-US"/>
              <a:t>：点中图片</a:t>
            </a:r>
            <a:r>
              <a:rPr lang="en-US" altLang="zh-CN"/>
              <a:t>》</a:t>
            </a:r>
            <a:r>
              <a:rPr lang="zh-CN" altLang="en-US"/>
              <a:t>图片工具</a:t>
            </a:r>
            <a:r>
              <a:rPr lang="en-US" altLang="zh-CN"/>
              <a:t>》</a:t>
            </a:r>
            <a:r>
              <a:rPr lang="zh-CN" altLang="en-US"/>
              <a:t>格式</a:t>
            </a:r>
            <a:r>
              <a:rPr lang="en-US" altLang="zh-CN"/>
              <a:t>》</a:t>
            </a:r>
            <a:r>
              <a:rPr lang="zh-CN" altLang="en-US"/>
              <a:t>色彩（重新着色）</a:t>
            </a:r>
            <a:r>
              <a:rPr lang="en-US" altLang="zh-CN"/>
              <a:t>》</a:t>
            </a:r>
            <a:r>
              <a:rPr lang="zh-CN" altLang="en-US"/>
              <a:t>选择您喜欢的色彩</a:t>
            </a:r>
            <a:br>
              <a:rPr lang="zh-CN" altLang="en-US"/>
            </a:br>
            <a:r>
              <a:rPr lang="zh-CN" altLang="en-US"/>
              <a:t>下载更多模板、视频教程：</a:t>
            </a:r>
            <a:r>
              <a:rPr lang="en-US" altLang="zh-CN"/>
              <a:t>http://www.mysoeasy.com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725677C-A035-4233-BED6-69387C7610A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69</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09649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203"/>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2019/11/5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pPr/>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nvPr>
        </p:nvSpPr>
        <p:spPr>
          <a:xfrm>
            <a:off x="628650" y="551547"/>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45F4745C-8942-497A-BC5B-034702222441}" type="datetime1">
              <a:rPr lang="zh-CN" altLang="en-US"/>
              <a:pPr>
                <a:defRPr/>
              </a:pPr>
              <a:t>2019/11/5</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7FA3BF1D-F5E6-449C-BAD1-70B00626A562}" type="slidenum">
              <a:rPr lang="zh-CN" altLang="en-US"/>
              <a:pPr>
                <a:defRPr/>
              </a:pPr>
              <a:t>‹#›</a:t>
            </a:fld>
            <a:endParaRPr lang="zh-CN" altLang="en-US" sz="1800">
              <a:solidFill>
                <a:schemeClr val="tx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algn="l" defTabSz="914400" latinLnBrk="1">
              <a:defRPr/>
            </a:pPr>
            <a:endParaRPr lang="ko-KR" altLang="en-US">
              <a:solidFill>
                <a:srgbClr val="000000">
                  <a:tint val="75000"/>
                </a:srgbClr>
              </a:solidFill>
              <a:latin typeface="Arial" panose="020B0604020202020204"/>
              <a:ea typeface="+mn-ea"/>
            </a:endParaRPr>
          </a:p>
        </p:txBody>
      </p:sp>
      <p:sp>
        <p:nvSpPr>
          <p:cNvPr id="4" name="页脚占位符 3"/>
          <p:cNvSpPr>
            <a:spLocks noGrp="1"/>
          </p:cNvSpPr>
          <p:nvPr>
            <p:ph type="ftr" sz="quarter" idx="11"/>
          </p:nvPr>
        </p:nvSpPr>
        <p:spPr/>
        <p:txBody>
          <a:bodyPr/>
          <a:lstStyle/>
          <a:p>
            <a:pPr defTabSz="914400" latinLnBrk="1">
              <a:defRPr/>
            </a:pPr>
            <a:endParaRPr lang="ko-KR" altLang="en-US">
              <a:solidFill>
                <a:srgbClr val="000000">
                  <a:tint val="75000"/>
                </a:srgbClr>
              </a:solidFill>
              <a:latin typeface="Arial" panose="020B0604020202020204"/>
              <a:ea typeface="+mn-ea"/>
            </a:endParaRPr>
          </a:p>
        </p:txBody>
      </p:sp>
      <p:sp>
        <p:nvSpPr>
          <p:cNvPr id="5" name="灯片编号占位符 4"/>
          <p:cNvSpPr>
            <a:spLocks noGrp="1"/>
          </p:cNvSpPr>
          <p:nvPr>
            <p:ph type="sldNum" sz="quarter" idx="12"/>
          </p:nvPr>
        </p:nvSpPr>
        <p:spPr/>
        <p:txBody>
          <a:bodyPr/>
          <a:lstStyle/>
          <a:p>
            <a:pPr algn="r" defTabSz="914400">
              <a:defRPr/>
            </a:pPr>
            <a:fld id="{9A0DB2DC-4C9A-4742-B13C-FB6460FD3503}" type="slidenum">
              <a:rPr lang="ko-KR" altLang="en-US" smtClean="0">
                <a:solidFill>
                  <a:srgbClr val="898989"/>
                </a:solidFill>
              </a:rPr>
              <a:pPr algn="r" defTabSz="914400">
                <a:defRPr/>
              </a:pPr>
              <a:t>‹#›</a:t>
            </a:fld>
            <a:endParaRPr lang="ko-KR" altLang="en-US" dirty="0">
              <a:solidFill>
                <a:srgbClr val="898989"/>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3094-AD3B-48D2-ADBB-A12A12494350}" type="slidenum">
              <a:rPr lang="zh-CN" altLang="en-US" smtClean="0"/>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标题 4"/>
          <p:cNvSpPr>
            <a:spLocks noGrp="1"/>
          </p:cNvSpPr>
          <p:nvPr>
            <p:ph type="title" hasCustomPrompt="1"/>
          </p:nvPr>
        </p:nvSpPr>
        <p:spPr>
          <a:xfrm>
            <a:off x="628650" y="2187443"/>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49"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0DB2DC-4C9A-4742-B13C-FB6460FD3503}" type="slidenum">
              <a:rPr kumimoji="0" lang="ko-KR" altLang="en-US" sz="1200" b="0" i="0" u="none" strike="noStrike" kern="1200" cap="none" spc="0" normalizeH="0" baseline="0" noProof="0" dirty="0">
                <a:ln>
                  <a:noFill/>
                </a:ln>
                <a:solidFill>
                  <a:srgbClr val="898989"/>
                </a:solidFill>
                <a:effectLst/>
                <a:uLnTx/>
                <a:uFillTx/>
                <a:latin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ko-KR" altLang="en-US" sz="1200" b="0" i="0" u="none" strike="noStrike" kern="1200" cap="none" spc="0" normalizeH="0" baseline="0" noProof="0" dirty="0">
              <a:ln>
                <a:noFill/>
              </a:ln>
              <a:solidFill>
                <a:srgbClr val="898989"/>
              </a:solidFill>
              <a:effectLst/>
              <a:uLnTx/>
              <a:uFillTx/>
              <a:latin typeface="黑体" panose="02010609060101010101" pitchFamily="49" charset="-122"/>
              <a:cs typeface="+mn-c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F73C47E-EB7E-4AAF-B5CF-8A7851C1BF39}" type="datetime1">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defRPr/>
              </a:pPr>
              <a:t>2019/11/5</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DDD9BC-8B2B-4505-A56C-A138E68242EF}" type="slidenum">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6" y="1830589"/>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28" y="1830589"/>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0"/>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E1C45C1E-E0EB-43D5-85FA-260182E7B478}" type="datetimeFigureOut">
              <a:rPr kumimoji="0" lang="zh-CN" altLang="en-US" sz="1200" b="0" i="0" u="none" strike="noStrike" kern="1200" cap="none" spc="0" normalizeH="0" baseline="0" noProof="1">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6" name="页脚占位符 4"/>
          <p:cNvSpPr>
            <a:spLocks noGrp="1"/>
          </p:cNvSpPr>
          <p:nvPr>
            <p:ph type="ftr" sz="quarter" idx="15"/>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5"/>
          <p:cNvSpPr>
            <a:spLocks noGrp="1"/>
          </p:cNvSpPr>
          <p:nvPr>
            <p:ph type="sldNum" sz="quarter" idx="16"/>
          </p:nvPr>
        </p:nvSpPr>
        <p:spPr>
          <a:xfrm>
            <a:off x="6553200" y="6356350"/>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1E5B7D09-7258-4109-AF48-7EF65893109E}" type="slidenum">
              <a:rPr kumimoji="0" lang="zh-CN" altLang="en-US" sz="1200" b="0" i="0" u="none" strike="noStrike" kern="1200" cap="none" spc="0" normalizeH="0" baseline="0" noProof="1">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E00F084-83EA-4D89-97F5-A6FB1AA81CE6}" type="datetimeFigureOut">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A98D2E3-3CC8-400F-B844-BDA0E19C545B}" type="slidenum">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6E00F084-83EA-4D89-97F5-A6FB1AA81CE6}"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en-US">
              <a:solidFill>
                <a:srgbClr val="FFFFFF">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5A98D2E3-3CC8-400F-B844-BDA0E19C545B}"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45F4745C-8942-497A-BC5B-034702222441}" type="datetime1">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7FA3BF1D-F5E6-449C-BAD1-70B00626A562}" type="slidenum">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标题 4"/>
          <p:cNvSpPr>
            <a:spLocks noGrp="1"/>
          </p:cNvSpPr>
          <p:nvPr>
            <p:ph type="title" hasCustomPrompt="1"/>
          </p:nvPr>
        </p:nvSpPr>
        <p:spPr>
          <a:xfrm>
            <a:off x="628650" y="2187443"/>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8" name="页脚占位符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9" name="灯片编号占位符 8"/>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49"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203"/>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defTabSz="914400">
              <a:defRPr/>
            </a:pPr>
            <a:fld id="{D997B5FA-0921-464F-AAE1-844C04324D75}" type="datetimeFigureOut">
              <a:rPr lang="zh-CN" altLang="en-US" smtClean="0">
                <a:solidFill>
                  <a:srgbClr val="FFFFFF">
                    <a:lumMod val="50000"/>
                  </a:srgbClr>
                </a:solidFill>
              </a:rPr>
              <a:pPr defTabSz="914400">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defTabSz="914400">
              <a:defRPr/>
            </a:pPr>
            <a:fld id="{565CE74E-AB26-4998-AD42-012C4C1AD076}"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6E00F084-83EA-4D89-97F5-A6FB1AA81CE6}" type="datetimeFigureOut">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5A98D2E3-3CC8-400F-B844-BDA0E19C545B}" type="slidenum">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45F4745C-8942-497A-BC5B-034702222441}" type="datetime1">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7FA3BF1D-F5E6-449C-BAD1-70B00626A562}" type="slidenum">
              <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0DB2DC-4C9A-4742-B13C-FB6460FD3503}" type="slidenum">
              <a:rPr kumimoji="0" lang="ko-KR" altLang="en-US" sz="1200" b="0" i="0" u="none" strike="noStrike" kern="1200" cap="none" spc="0" normalizeH="0" baseline="0" noProof="0" dirty="0">
                <a:ln>
                  <a:noFill/>
                </a:ln>
                <a:solidFill>
                  <a:srgbClr val="898989"/>
                </a:solidFill>
                <a:effectLst/>
                <a:uLnTx/>
                <a:uFillTx/>
                <a:latin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ko-KR" altLang="en-US" sz="1200" b="0" i="0" u="none" strike="noStrike" kern="1200" cap="none" spc="0" normalizeH="0" baseline="0" noProof="0" dirty="0">
              <a:ln>
                <a:noFill/>
              </a:ln>
              <a:solidFill>
                <a:srgbClr val="898989"/>
              </a:solidFill>
              <a:effectLst/>
              <a:uLnTx/>
              <a:uFillTx/>
              <a:latin typeface="黑体" panose="02010609060101010101" pitchFamily="49" charset="-122"/>
              <a:cs typeface="+mn-c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F73C47E-EB7E-4AAF-B5CF-8A7851C1BF39}" type="datetime1">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defRPr/>
              </a:pPr>
              <a:t>2019/11/5</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DDD9BC-8B2B-4505-A56C-A138E68242EF}" type="slidenum">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6" y="1830589"/>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28" y="1830589"/>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0"/>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E1C45C1E-E0EB-43D5-85FA-260182E7B478}" type="datetimeFigureOut">
              <a:rPr kumimoji="0" lang="zh-CN" altLang="en-US" sz="1200" b="0" i="0" u="none" strike="noStrike" kern="1200" cap="none" spc="0" normalizeH="0" baseline="0" noProof="1">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6" name="页脚占位符 4"/>
          <p:cNvSpPr>
            <a:spLocks noGrp="1"/>
          </p:cNvSpPr>
          <p:nvPr>
            <p:ph type="ftr" sz="quarter" idx="15"/>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5"/>
          <p:cNvSpPr>
            <a:spLocks noGrp="1"/>
          </p:cNvSpPr>
          <p:nvPr>
            <p:ph type="sldNum" sz="quarter" idx="16"/>
          </p:nvPr>
        </p:nvSpPr>
        <p:spPr>
          <a:xfrm>
            <a:off x="6553200" y="6356350"/>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1E5B7D09-7258-4109-AF48-7EF65893109E}" type="slidenum">
              <a:rPr kumimoji="0" lang="zh-CN" altLang="en-US" sz="1200" b="0" i="0" u="none" strike="noStrike" kern="1200" cap="none" spc="0" normalizeH="0" baseline="0" noProof="1">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203"/>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标题 4"/>
          <p:cNvSpPr>
            <a:spLocks noGrp="1"/>
          </p:cNvSpPr>
          <p:nvPr>
            <p:ph type="title" hasCustomPrompt="1"/>
          </p:nvPr>
        </p:nvSpPr>
        <p:spPr>
          <a:xfrm>
            <a:off x="628650" y="2187446"/>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defTabSz="914400">
              <a:defRPr/>
            </a:pPr>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2"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2"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20DD7636-5BE1-44BC-BB5F-15739D9E18E1}"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E87C0E1D-24C4-406F-9615-DBDA8D2D1F93}"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7" name="内容占位符 36"/>
          <p:cNvSpPr>
            <a:spLocks noGrp="1"/>
          </p:cNvSpPr>
          <p:nvPr>
            <p:ph sz="quarter" idx="13" hasCustomPrompt="1"/>
          </p:nvPr>
        </p:nvSpPr>
        <p:spPr>
          <a:xfrm>
            <a:off x="2428875" y="3733205"/>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2" y="713677"/>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2"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9EFD9D74-47D9-4702-A33C-335B63B48DBF}"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FABC47A4-756D-490B-A52F-7D9E2C9FC05F}"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5"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51"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7" name="内容占位符 6"/>
          <p:cNvSpPr>
            <a:spLocks noGrp="1"/>
          </p:cNvSpPr>
          <p:nvPr>
            <p:ph sz="quarter" idx="13"/>
          </p:nvPr>
        </p:nvSpPr>
        <p:spPr>
          <a:xfrm>
            <a:off x="628650" y="551547"/>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0DB2DC-4C9A-4742-B13C-FB6460FD3503}" type="slidenum">
              <a:rPr kumimoji="0" lang="ko-KR" altLang="en-US" sz="1200" b="0" i="0" u="none" strike="noStrike" kern="1200" cap="none" spc="0" normalizeH="0" baseline="0" noProof="0" smtClean="0">
                <a:ln>
                  <a:noFill/>
                </a:ln>
                <a:solidFill>
                  <a:srgbClr val="898989"/>
                </a:solidFill>
                <a:effectLst/>
                <a:uLnTx/>
                <a:uFillTx/>
                <a:latin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ko-KR" altLang="en-US" sz="1200" b="0" i="0" u="none" strike="noStrike" kern="1200" cap="none" spc="0" normalizeH="0" baseline="0" noProof="0" dirty="0">
              <a:ln>
                <a:noFill/>
              </a:ln>
              <a:solidFill>
                <a:srgbClr val="898989"/>
              </a:solidFill>
              <a:effectLst/>
              <a:uLnTx/>
              <a:uFillTx/>
              <a:latin typeface="黑体" panose="02010609060101010101" pitchFamily="49" charset="-122"/>
              <a:cs typeface="+mn-cs"/>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F73C47E-EB7E-4AAF-B5CF-8A7851C1BF39}"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defRPr/>
              </a:pPr>
              <a:t>2019/11/5</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DDD9BC-8B2B-4505-A56C-A138E68242E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defRPr/>
            </a:pPr>
            <a:fld id="{20DD7636-5BE1-44BC-BB5F-15739D9E18E1}"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defTabSz="914400">
              <a:defRPr/>
            </a:pPr>
            <a:fld id="{E87C0E1D-24C4-406F-9615-DBDA8D2D1F93}"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628650" y="2187446"/>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8" y="1830593"/>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30" y="1830593"/>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4"/>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E1C45C1E-E0EB-43D5-85FA-260182E7B478}" type="datetimeFigureOut">
              <a:rPr kumimoji="0" lang="zh-CN" altLang="en-US" sz="1200" b="0" i="0" u="none" strike="noStrike" kern="1200" cap="none" spc="0" normalizeH="0" baseline="0" noProof="1"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6" name="页脚占位符 4"/>
          <p:cNvSpPr>
            <a:spLocks noGrp="1"/>
          </p:cNvSpPr>
          <p:nvPr>
            <p:ph type="ftr" sz="quarter" idx="15"/>
          </p:nvPr>
        </p:nvSpPr>
        <p:spPr>
          <a:xfrm>
            <a:off x="3124200" y="6356354"/>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
        <p:nvSpPr>
          <p:cNvPr id="7" name="灯片编号占位符 5"/>
          <p:cNvSpPr>
            <a:spLocks noGrp="1"/>
          </p:cNvSpPr>
          <p:nvPr>
            <p:ph type="sldNum" sz="quarter" idx="16"/>
          </p:nvPr>
        </p:nvSpPr>
        <p:spPr>
          <a:xfrm>
            <a:off x="6553200" y="6356354"/>
            <a:ext cx="2133600" cy="365125"/>
          </a:xfrm>
          <a:prstGeom prst="rect">
            <a:avLst/>
          </a:prstGeom>
        </p:spPr>
        <p:txBody>
          <a:bodyPr vert="horz" lIns="91440" tIns="45720" rIns="91440" bIns="45720" rtlCol="0" anchor="ct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defRPr/>
            </a:pPr>
            <a:fld id="{1E5B7D09-7258-4109-AF48-7EF65893109E}" type="slidenum">
              <a:rPr kumimoji="0" lang="zh-CN" altLang="en-US" sz="1200" b="0" i="0" u="none" strike="noStrike" kern="1200" cap="none" spc="0" normalizeH="0" baseline="0" noProof="1"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1">
              <a:ln>
                <a:noFill/>
              </a:ln>
              <a:solidFill>
                <a:prstClr val="black">
                  <a:tint val="75000"/>
                </a:prst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E00F084-83EA-4D89-97F5-A6FB1AA81CE6}"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A98D2E3-3CC8-400F-B844-BDA0E19C545B}"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203"/>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a:defRPr/>
            </a:pPr>
            <a:fld id="{D997B5FA-0921-464F-AAE1-844C04324D75}"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565CE74E-AB26-4998-AD42-012C4C1AD076}"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20DD7636-5BE1-44BC-BB5F-15739D9E18E1}"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a:defRPr/>
            </a:pPr>
            <a:fld id="{E87C0E1D-24C4-406F-9615-DBDA8D2D1F93}"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628650" y="2187446"/>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2"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2"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a:defRPr/>
            </a:pPr>
            <a:fld id="{20DD7636-5BE1-44BC-BB5F-15739D9E18E1}"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a:defRPr/>
            </a:pPr>
            <a:fld id="{E87C0E1D-24C4-406F-9615-DBDA8D2D1F93}"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2428875" y="3733205"/>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2" y="713677"/>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2"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a:defRPr/>
            </a:pPr>
            <a:fld id="{9EFD9D74-47D9-4702-A33C-335B63B48DBF}"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pPr>
              <a:defRPr/>
            </a:pPr>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pPr>
              <a:defRPr/>
            </a:pPr>
            <a:fld id="{FABC47A4-756D-490B-A52F-7D9E2C9FC05F}"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5"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51"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628650" y="551547"/>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6E00F084-83EA-4D89-97F5-A6FB1AA81CE6}"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en-US">
              <a:solidFill>
                <a:srgbClr val="FFFFFF">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5A98D2E3-3CC8-400F-B844-BDA0E19C545B}"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45F4745C-8942-497A-BC5B-034702222441}" type="datetime1">
              <a:rPr lang="zh-CN" altLang="en-US" smtClean="0">
                <a:solidFill>
                  <a:srgbClr val="FFFFFF">
                    <a:lumMod val="50000"/>
                  </a:srgbClr>
                </a:solidFill>
              </a:rPr>
              <a:pPr>
                <a:defRPr/>
              </a:pPr>
              <a:t>2019/11/5</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solidFill>
                <a:srgbClr val="FFFFFF">
                  <a:lumMod val="50000"/>
                </a:srgbClr>
              </a:solidFill>
            </a:endParaRPr>
          </a:p>
        </p:txBody>
      </p:sp>
      <p:sp>
        <p:nvSpPr>
          <p:cNvPr id="5" name="灯片编号占位符 4"/>
          <p:cNvSpPr>
            <a:spLocks noGrp="1"/>
          </p:cNvSpPr>
          <p:nvPr>
            <p:ph type="sldNum" sz="quarter" idx="12"/>
          </p:nvPr>
        </p:nvSpPr>
        <p:spPr/>
        <p:txBody>
          <a:bodyPr/>
          <a:lstStyle>
            <a:lvl1pPr>
              <a:defRPr/>
            </a:lvl1pPr>
          </a:lstStyle>
          <a:p>
            <a:pPr>
              <a:defRPr/>
            </a:pPr>
            <a:fld id="{7FA3BF1D-F5E6-449C-BAD1-70B00626A562}" type="slidenum">
              <a:rPr lang="zh-CN" altLang="en-US" smtClean="0">
                <a:solidFill>
                  <a:srgbClr val="FFFFFF">
                    <a:lumMod val="50000"/>
                  </a:srgbClr>
                </a:solidFill>
              </a:rPr>
              <a:pPr>
                <a:defRPr/>
              </a:pPr>
              <a:t>‹#›</a:t>
            </a:fld>
            <a:endParaRPr lang="zh-CN" altLang="en-US" sz="1800">
              <a:solidFill>
                <a:srgbClr val="000000"/>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algn="l" defTabSz="914400">
              <a:defRPr/>
            </a:pPr>
            <a:fld id="{BF73C47E-EB7E-4AAF-B5CF-8A7851C1BF39}" type="datetime1">
              <a:rPr lang="zh-CN" altLang="en-US" smtClean="0">
                <a:solidFill>
                  <a:prstClr val="black">
                    <a:tint val="75000"/>
                  </a:prstClr>
                </a:solidFill>
                <a:latin typeface="Calibri" panose="020F0502020204030204"/>
                <a:ea typeface="宋体" panose="02010600030101010101" pitchFamily="2" charset="-122"/>
              </a:rPr>
              <a:pPr algn="l" defTabSz="914400">
                <a:defRPr/>
              </a:pPr>
              <a:t>2019/11/5</a:t>
            </a:fld>
            <a:endParaRPr lang="zh-CN" altLang="en-US" sz="1800">
              <a:solidFill>
                <a:prstClr val="black"/>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pPr defTabSz="914400">
              <a:defRPr/>
            </a:pPr>
            <a:endParaRPr lang="zh-CN" altLang="zh-CN">
              <a:solidFill>
                <a:prstClr val="black">
                  <a:tint val="75000"/>
                </a:prstClr>
              </a:solidFill>
              <a:latin typeface="Calibri" panose="020F0502020204030204"/>
              <a:ea typeface="宋体" panose="02010600030101010101" pitchFamily="2" charset="-122"/>
            </a:endParaRPr>
          </a:p>
        </p:txBody>
      </p:sp>
      <p:sp>
        <p:nvSpPr>
          <p:cNvPr id="7" name="灯片编号占位符 6"/>
          <p:cNvSpPr>
            <a:spLocks noGrp="1"/>
          </p:cNvSpPr>
          <p:nvPr>
            <p:ph type="sldNum" sz="quarter" idx="12"/>
          </p:nvPr>
        </p:nvSpPr>
        <p:spPr/>
        <p:txBody>
          <a:bodyPr/>
          <a:lstStyle>
            <a:lvl1pPr>
              <a:defRPr/>
            </a:lvl1pPr>
          </a:lstStyle>
          <a:p>
            <a:pPr algn="r" defTabSz="914400">
              <a:defRPr/>
            </a:pPr>
            <a:fld id="{C6DDD9BC-8B2B-4505-A56C-A138E68242EF}" type="slidenum">
              <a:rPr lang="zh-CN" altLang="en-US" smtClean="0">
                <a:solidFill>
                  <a:prstClr val="black">
                    <a:tint val="75000"/>
                  </a:prstClr>
                </a:solidFill>
                <a:latin typeface="Calibri" panose="020F0502020204030204"/>
                <a:ea typeface="宋体" panose="02010600030101010101" pitchFamily="2" charset="-122"/>
              </a:rPr>
              <a:pPr algn="r" defTabSz="914400">
                <a:defRPr/>
              </a:pPr>
              <a:t>‹#›</a:t>
            </a:fld>
            <a:endParaRPr lang="zh-CN" altLang="en-US" sz="1800">
              <a:solidFill>
                <a:prstClr val="black"/>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8" y="1830593"/>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30" y="1830593"/>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4"/>
            <a:ext cx="2133600" cy="365125"/>
          </a:xfrm>
          <a:prstGeom prst="rect">
            <a:avLst/>
          </a:prstGeom>
        </p:spPr>
        <p:txBody>
          <a:bodyPr vert="horz" lIns="91440" tIns="45720" rIns="91440" bIns="45720" rtlCol="0" anchor="ctr"/>
          <a:lstStyle>
            <a:lvl1pPr>
              <a:defRPr smtClean="0"/>
            </a:lvl1pPr>
          </a:lstStyle>
          <a:p>
            <a:pPr defTabSz="914400">
              <a:defRPr/>
            </a:pPr>
            <a:fld id="{E1C45C1E-E0EB-43D5-85FA-260182E7B478}" type="datetimeFigureOut">
              <a:rPr lang="zh-CN" altLang="en-US" noProof="1" smtClean="0">
                <a:solidFill>
                  <a:prstClr val="black">
                    <a:tint val="75000"/>
                  </a:prstClr>
                </a:solidFill>
                <a:latin typeface="Arial" panose="020B0604020202020204"/>
                <a:ea typeface="微软雅黑" panose="020B0503020204020204" charset="-122"/>
              </a:rPr>
              <a:pPr defTabSz="914400">
                <a:defRPr/>
              </a:pPr>
              <a:t>2019/11/5</a:t>
            </a:fld>
            <a:endParaRPr lang="zh-CN" altLang="en-US" noProof="1">
              <a:solidFill>
                <a:prstClr val="black">
                  <a:tint val="75000"/>
                </a:prstClr>
              </a:solidFill>
            </a:endParaRPr>
          </a:p>
        </p:txBody>
      </p:sp>
      <p:sp>
        <p:nvSpPr>
          <p:cNvPr id="6" name="页脚占位符 4"/>
          <p:cNvSpPr>
            <a:spLocks noGrp="1"/>
          </p:cNvSpPr>
          <p:nvPr>
            <p:ph type="ftr" sz="quarter" idx="15"/>
          </p:nvPr>
        </p:nvSpPr>
        <p:spPr>
          <a:xfrm>
            <a:off x="3124200" y="6356354"/>
            <a:ext cx="2895600" cy="365125"/>
          </a:xfrm>
          <a:prstGeom prst="rect">
            <a:avLst/>
          </a:prstGeom>
        </p:spPr>
        <p:txBody>
          <a:bodyPr vert="horz" lIns="91440" tIns="45720" rIns="91440" bIns="45720" rtlCol="0" anchor="ctr"/>
          <a:lstStyle>
            <a:lvl1pPr>
              <a:defRPr/>
            </a:lvl1pPr>
          </a:lstStyle>
          <a:p>
            <a:pPr defTabSz="914400">
              <a:defRPr/>
            </a:pPr>
            <a:endParaRPr lang="zh-CN" altLang="en-US" noProof="1">
              <a:solidFill>
                <a:prstClr val="black">
                  <a:tint val="75000"/>
                </a:prstClr>
              </a:solidFill>
            </a:endParaRPr>
          </a:p>
        </p:txBody>
      </p:sp>
      <p:sp>
        <p:nvSpPr>
          <p:cNvPr id="7" name="灯片编号占位符 5"/>
          <p:cNvSpPr>
            <a:spLocks noGrp="1"/>
          </p:cNvSpPr>
          <p:nvPr>
            <p:ph type="sldNum" sz="quarter" idx="16"/>
          </p:nvPr>
        </p:nvSpPr>
        <p:spPr>
          <a:xfrm>
            <a:off x="6553200" y="6356354"/>
            <a:ext cx="2133600" cy="365125"/>
          </a:xfrm>
          <a:prstGeom prst="rect">
            <a:avLst/>
          </a:prstGeom>
        </p:spPr>
        <p:txBody>
          <a:bodyPr vert="horz" lIns="91440" tIns="45720" rIns="91440" bIns="45720" rtlCol="0" anchor="ctr"/>
          <a:lstStyle>
            <a:lvl1pPr>
              <a:defRPr smtClean="0"/>
            </a:lvl1pPr>
          </a:lstStyle>
          <a:p>
            <a:pPr defTabSz="914400">
              <a:defRPr/>
            </a:pPr>
            <a:fld id="{1E5B7D09-7258-4109-AF48-7EF65893109E}" type="slidenum">
              <a:rPr lang="zh-CN" altLang="en-US" noProof="1" smtClean="0">
                <a:solidFill>
                  <a:prstClr val="black">
                    <a:tint val="75000"/>
                  </a:prstClr>
                </a:solidFill>
                <a:latin typeface="Arial" panose="020B0604020202020204"/>
                <a:ea typeface="微软雅黑" panose="020B0503020204020204" charset="-122"/>
              </a:rPr>
              <a:pPr defTabSz="914400">
                <a:defRPr/>
              </a:pPr>
              <a:t>‹#›</a:t>
            </a:fld>
            <a:endParaRPr lang="zh-CN" altLang="en-US" noProof="1">
              <a:solidFill>
                <a:prstClr val="black">
                  <a:tint val="75000"/>
                </a:prstClr>
              </a:solidFill>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2"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2"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defTabSz="914400">
              <a:defRPr/>
            </a:pPr>
            <a:fld id="{20DD7636-5BE1-44BC-BB5F-15739D9E18E1}"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defTabSz="914400">
              <a:defRPr/>
            </a:pPr>
            <a:fld id="{E87C0E1D-24C4-406F-9615-DBDA8D2D1F93}"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2428875" y="3733205"/>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2019/11/5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2" y="713677"/>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2"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defTabSz="914400">
              <a:defRPr/>
            </a:pPr>
            <a:fld id="{9EFD9D74-47D9-4702-A33C-335B63B48DBF}" type="datetimeFigureOut">
              <a:rPr lang="zh-CN" altLang="en-US" smtClean="0">
                <a:solidFill>
                  <a:srgbClr val="FFFFFF">
                    <a:lumMod val="50000"/>
                  </a:srgbClr>
                </a:solidFill>
              </a:rPr>
              <a:pPr defTabSz="914400">
                <a:defRPr/>
              </a:pPr>
              <a:t>2019/11/5</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pPr defTabSz="914400">
              <a:defRPr/>
            </a:pPr>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pPr defTabSz="914400">
              <a:defRPr/>
            </a:pPr>
            <a:fld id="{FABC47A4-756D-490B-A52F-7D9E2C9FC05F}"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5"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51"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defTabSz="914400">
              <a:defRPr/>
            </a:pPr>
            <a:fld id="{760FBDFE-C587-4B4C-A407-44438C67B59E}"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defTabSz="914400">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defTabSz="914400">
              <a:defRPr/>
            </a:pPr>
            <a:fld id="{49AE70B2-8BF9-45C0-BB95-33D1B9D3A854}"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628650" y="551547"/>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algn="l" defTabSz="914400" latinLnBrk="1">
              <a:defRPr/>
            </a:pPr>
            <a:endParaRPr lang="ko-KR" altLang="en-US">
              <a:solidFill>
                <a:srgbClr val="000000">
                  <a:tint val="75000"/>
                </a:srgbClr>
              </a:solidFill>
              <a:latin typeface="Arial" panose="020B0604020202020204"/>
              <a:ea typeface="+mn-ea"/>
            </a:endParaRPr>
          </a:p>
        </p:txBody>
      </p:sp>
      <p:sp>
        <p:nvSpPr>
          <p:cNvPr id="4" name="页脚占位符 3"/>
          <p:cNvSpPr>
            <a:spLocks noGrp="1"/>
          </p:cNvSpPr>
          <p:nvPr>
            <p:ph type="ftr" sz="quarter" idx="11"/>
          </p:nvPr>
        </p:nvSpPr>
        <p:spPr/>
        <p:txBody>
          <a:bodyPr/>
          <a:lstStyle/>
          <a:p>
            <a:pPr defTabSz="914400" latinLnBrk="1">
              <a:defRPr/>
            </a:pPr>
            <a:endParaRPr lang="ko-KR" altLang="en-US">
              <a:solidFill>
                <a:srgbClr val="000000">
                  <a:tint val="75000"/>
                </a:srgbClr>
              </a:solidFill>
              <a:latin typeface="Arial" panose="020B0604020202020204"/>
              <a:ea typeface="+mn-ea"/>
            </a:endParaRPr>
          </a:p>
        </p:txBody>
      </p:sp>
      <p:sp>
        <p:nvSpPr>
          <p:cNvPr id="5" name="灯片编号占位符 4"/>
          <p:cNvSpPr>
            <a:spLocks noGrp="1"/>
          </p:cNvSpPr>
          <p:nvPr>
            <p:ph type="sldNum" sz="quarter" idx="12"/>
          </p:nvPr>
        </p:nvSpPr>
        <p:spPr/>
        <p:txBody>
          <a:bodyPr/>
          <a:lstStyle/>
          <a:p>
            <a:pPr algn="r" defTabSz="914400">
              <a:defRPr/>
            </a:pPr>
            <a:fld id="{9A0DB2DC-4C9A-4742-B13C-FB6460FD3503}" type="slidenum">
              <a:rPr lang="ko-KR" altLang="en-US" smtClean="0">
                <a:solidFill>
                  <a:srgbClr val="898989"/>
                </a:solidFill>
              </a:rPr>
              <a:pPr algn="r" defTabSz="914400">
                <a:defRPr/>
              </a:pPr>
              <a:t>‹#›</a:t>
            </a:fld>
            <a:endParaRPr lang="ko-KR" altLang="en-US" dirty="0">
              <a:solidFill>
                <a:srgbClr val="898989"/>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algn="l" defTabSz="914400">
              <a:defRPr/>
            </a:pPr>
            <a:fld id="{BF73C47E-EB7E-4AAF-B5CF-8A7851C1BF39}" type="datetime1">
              <a:rPr lang="zh-CN" altLang="en-US" smtClean="0">
                <a:solidFill>
                  <a:prstClr val="black">
                    <a:tint val="75000"/>
                  </a:prstClr>
                </a:solidFill>
                <a:latin typeface="Calibri" panose="020F0502020204030204"/>
                <a:ea typeface="宋体" panose="02010600030101010101" pitchFamily="2" charset="-122"/>
              </a:rPr>
              <a:pPr algn="l" defTabSz="914400">
                <a:defRPr/>
              </a:pPr>
              <a:t>2019/11/5</a:t>
            </a:fld>
            <a:endParaRPr lang="zh-CN" altLang="en-US" sz="1800">
              <a:solidFill>
                <a:prstClr val="black"/>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pPr defTabSz="914400">
              <a:defRPr/>
            </a:pPr>
            <a:endParaRPr lang="zh-CN" altLang="zh-CN">
              <a:solidFill>
                <a:prstClr val="black">
                  <a:tint val="75000"/>
                </a:prstClr>
              </a:solidFill>
              <a:latin typeface="Calibri" panose="020F0502020204030204"/>
              <a:ea typeface="宋体" panose="02010600030101010101" pitchFamily="2" charset="-122"/>
            </a:endParaRPr>
          </a:p>
        </p:txBody>
      </p:sp>
      <p:sp>
        <p:nvSpPr>
          <p:cNvPr id="7" name="灯片编号占位符 6"/>
          <p:cNvSpPr>
            <a:spLocks noGrp="1"/>
          </p:cNvSpPr>
          <p:nvPr>
            <p:ph type="sldNum" sz="quarter" idx="12"/>
          </p:nvPr>
        </p:nvSpPr>
        <p:spPr/>
        <p:txBody>
          <a:bodyPr/>
          <a:lstStyle>
            <a:lvl1pPr>
              <a:defRPr/>
            </a:lvl1pPr>
          </a:lstStyle>
          <a:p>
            <a:pPr algn="r" defTabSz="914400">
              <a:defRPr/>
            </a:pPr>
            <a:fld id="{C6DDD9BC-8B2B-4505-A56C-A138E68242EF}" type="slidenum">
              <a:rPr lang="zh-CN" altLang="en-US" smtClean="0">
                <a:solidFill>
                  <a:prstClr val="black">
                    <a:tint val="75000"/>
                  </a:prstClr>
                </a:solidFill>
                <a:latin typeface="Calibri" panose="020F0502020204030204"/>
                <a:ea typeface="宋体" panose="02010600030101010101" pitchFamily="2" charset="-122"/>
              </a:rPr>
              <a:pPr algn="r" defTabSz="914400">
                <a:defRPr/>
              </a:pPr>
              <a:t>‹#›</a:t>
            </a:fld>
            <a:endParaRPr lang="zh-CN" altLang="en-US" sz="1800">
              <a:solidFill>
                <a:prstClr val="black"/>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8" y="1830593"/>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30" y="1830593"/>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4"/>
            <a:ext cx="2133600" cy="365125"/>
          </a:xfrm>
          <a:prstGeom prst="rect">
            <a:avLst/>
          </a:prstGeom>
        </p:spPr>
        <p:txBody>
          <a:bodyPr vert="horz" lIns="91440" tIns="45720" rIns="91440" bIns="45720" rtlCol="0" anchor="ctr"/>
          <a:lstStyle>
            <a:lvl1pPr>
              <a:defRPr smtClean="0"/>
            </a:lvl1pPr>
          </a:lstStyle>
          <a:p>
            <a:pPr defTabSz="914400">
              <a:defRPr/>
            </a:pPr>
            <a:fld id="{E1C45C1E-E0EB-43D5-85FA-260182E7B478}" type="datetimeFigureOut">
              <a:rPr lang="zh-CN" altLang="en-US" noProof="1" smtClean="0">
                <a:solidFill>
                  <a:prstClr val="black">
                    <a:tint val="75000"/>
                  </a:prstClr>
                </a:solidFill>
                <a:latin typeface="Arial" panose="020B0604020202020204"/>
                <a:ea typeface="微软雅黑" panose="020B0503020204020204" charset="-122"/>
              </a:rPr>
              <a:pPr defTabSz="914400">
                <a:defRPr/>
              </a:pPr>
              <a:t>2019/11/5</a:t>
            </a:fld>
            <a:endParaRPr lang="zh-CN" altLang="en-US" noProof="1">
              <a:solidFill>
                <a:prstClr val="black">
                  <a:tint val="75000"/>
                </a:prstClr>
              </a:solidFill>
            </a:endParaRPr>
          </a:p>
        </p:txBody>
      </p:sp>
      <p:sp>
        <p:nvSpPr>
          <p:cNvPr id="6" name="页脚占位符 4"/>
          <p:cNvSpPr>
            <a:spLocks noGrp="1"/>
          </p:cNvSpPr>
          <p:nvPr>
            <p:ph type="ftr" sz="quarter" idx="15"/>
          </p:nvPr>
        </p:nvSpPr>
        <p:spPr>
          <a:xfrm>
            <a:off x="3124200" y="6356354"/>
            <a:ext cx="2895600" cy="365125"/>
          </a:xfrm>
          <a:prstGeom prst="rect">
            <a:avLst/>
          </a:prstGeom>
        </p:spPr>
        <p:txBody>
          <a:bodyPr vert="horz" lIns="91440" tIns="45720" rIns="91440" bIns="45720" rtlCol="0" anchor="ctr"/>
          <a:lstStyle>
            <a:lvl1pPr>
              <a:defRPr/>
            </a:lvl1pPr>
          </a:lstStyle>
          <a:p>
            <a:pPr defTabSz="914400">
              <a:defRPr/>
            </a:pPr>
            <a:endParaRPr lang="zh-CN" altLang="en-US" noProof="1">
              <a:solidFill>
                <a:prstClr val="black">
                  <a:tint val="75000"/>
                </a:prstClr>
              </a:solidFill>
            </a:endParaRPr>
          </a:p>
        </p:txBody>
      </p:sp>
      <p:sp>
        <p:nvSpPr>
          <p:cNvPr id="7" name="灯片编号占位符 5"/>
          <p:cNvSpPr>
            <a:spLocks noGrp="1"/>
          </p:cNvSpPr>
          <p:nvPr>
            <p:ph type="sldNum" sz="quarter" idx="16"/>
          </p:nvPr>
        </p:nvSpPr>
        <p:spPr>
          <a:xfrm>
            <a:off x="6553200" y="6356354"/>
            <a:ext cx="2133600" cy="365125"/>
          </a:xfrm>
          <a:prstGeom prst="rect">
            <a:avLst/>
          </a:prstGeom>
        </p:spPr>
        <p:txBody>
          <a:bodyPr vert="horz" lIns="91440" tIns="45720" rIns="91440" bIns="45720" rtlCol="0" anchor="ctr"/>
          <a:lstStyle>
            <a:lvl1pPr>
              <a:defRPr smtClean="0"/>
            </a:lvl1pPr>
          </a:lstStyle>
          <a:p>
            <a:pPr defTabSz="914400">
              <a:defRPr/>
            </a:pPr>
            <a:fld id="{1E5B7D09-7258-4109-AF48-7EF65893109E}" type="slidenum">
              <a:rPr lang="zh-CN" altLang="en-US" noProof="1" smtClean="0">
                <a:solidFill>
                  <a:prstClr val="black">
                    <a:tint val="75000"/>
                  </a:prstClr>
                </a:solidFill>
                <a:latin typeface="Arial" panose="020B0604020202020204"/>
                <a:ea typeface="微软雅黑" panose="020B0503020204020204" charset="-122"/>
              </a:rPr>
              <a:pPr defTabSz="914400">
                <a:defRPr/>
              </a:pPr>
              <a:t>‹#›</a:t>
            </a:fld>
            <a:endParaRPr lang="zh-CN" altLang="en-US" noProof="1">
              <a:solidFill>
                <a:prstClr val="black">
                  <a:tint val="75000"/>
                </a:prstClr>
              </a:solidFill>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defTabSz="914400">
              <a:defRPr/>
            </a:pPr>
            <a:fld id="{6E00F084-83EA-4D89-97F5-A6FB1AA81CE6}" type="datetimeFigureOut">
              <a:rPr lang="zh-CN" altLang="en-US" smtClean="0">
                <a:solidFill>
                  <a:srgbClr val="FFFFFF">
                    <a:lumMod val="50000"/>
                  </a:srgbClr>
                </a:solidFill>
              </a:rPr>
              <a:pPr defTabSz="914400">
                <a:defRPr/>
              </a:pPr>
              <a:t>2019/11/5</a:t>
            </a:fld>
            <a:endParaRPr lang="zh-CN" altLang="en-US">
              <a:solidFill>
                <a:srgbClr val="FFFFFF">
                  <a:lumMod val="50000"/>
                </a:srgbClr>
              </a:solidFill>
            </a:endParaRPr>
          </a:p>
        </p:txBody>
      </p:sp>
      <p:sp>
        <p:nvSpPr>
          <p:cNvPr id="4" name="Footer Placeholder 4"/>
          <p:cNvSpPr>
            <a:spLocks noGrp="1"/>
          </p:cNvSpPr>
          <p:nvPr>
            <p:ph type="ftr" sz="quarter" idx="11"/>
          </p:nvPr>
        </p:nvSpPr>
        <p:spPr/>
        <p:txBody>
          <a:bodyPr/>
          <a:lstStyle>
            <a:lvl1pPr>
              <a:defRPr/>
            </a:lvl1pPr>
          </a:lstStyle>
          <a:p>
            <a:pPr defTabSz="914400">
              <a:defRPr/>
            </a:pPr>
            <a:endParaRPr lang="zh-CN" altLang="en-US">
              <a:solidFill>
                <a:srgbClr val="FFFFFF">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defTabSz="914400">
              <a:defRPr/>
            </a:pPr>
            <a:fld id="{5A98D2E3-3CC8-400F-B844-BDA0E19C545B}"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203"/>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pPr>
              <a:defRPr/>
            </a:pPr>
            <a:fld id="{D997B5FA-0921-464F-AAE1-844C04324D75}"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565CE74E-AB26-4998-AD42-012C4C1AD076}"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pPr/>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pPr/>
              <a:t>‹#›</a:t>
            </a:fld>
            <a:endParaRPr lang="zh-CN" altLang="en-US"/>
          </a:p>
        </p:txBody>
      </p:sp>
      <p:sp>
        <p:nvSpPr>
          <p:cNvPr id="5" name="标题 4"/>
          <p:cNvSpPr>
            <a:spLocks noGrp="1"/>
          </p:cNvSpPr>
          <p:nvPr>
            <p:ph type="title" hasCustomPrompt="1"/>
          </p:nvPr>
        </p:nvSpPr>
        <p:spPr>
          <a:xfrm>
            <a:off x="628650" y="2187446"/>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20DD7636-5BE1-44BC-BB5F-15739D9E18E1}"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a:defRPr/>
            </a:pPr>
            <a:fld id="{E87C0E1D-24C4-406F-9615-DBDA8D2D1F93}"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628650" y="2187446"/>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2"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2"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pPr>
              <a:defRPr/>
            </a:pPr>
            <a:fld id="{20DD7636-5BE1-44BC-BB5F-15739D9E18E1}"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a:defRPr/>
            </a:pPr>
            <a:fld id="{E87C0E1D-24C4-406F-9615-DBDA8D2D1F93}"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2428875" y="3733205"/>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2" y="713677"/>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2"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a:defRPr/>
            </a:pPr>
            <a:fld id="{9EFD9D74-47D9-4702-A33C-335B63B48DBF}"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pPr>
              <a:defRPr/>
            </a:pPr>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pPr>
              <a:defRPr/>
            </a:pPr>
            <a:fld id="{FABC47A4-756D-490B-A52F-7D9E2C9FC05F}"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5"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51"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760FBDFE-C587-4B4C-A407-44438C67B59E}" type="datetimeFigureOut">
              <a:rPr lang="zh-CN" altLang="en-US" smtClean="0">
                <a:solidFill>
                  <a:srgbClr val="FFFFFF">
                    <a:lumMod val="50000"/>
                  </a:srgbClr>
                </a:solidFill>
              </a:rPr>
              <a:pPr>
                <a:defRPr/>
              </a:pPr>
              <a:t>2019/11/5</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pPr>
              <a:defRPr/>
            </a:pPr>
            <a:fld id="{49AE70B2-8BF9-45C0-BB95-33D1B9D3A854}"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628650" y="551547"/>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45F4745C-8942-497A-BC5B-034702222441}" type="datetime1">
              <a:rPr lang="zh-CN" altLang="en-US" smtClean="0">
                <a:solidFill>
                  <a:srgbClr val="FFFFFF">
                    <a:lumMod val="50000"/>
                  </a:srgbClr>
                </a:solidFill>
              </a:rPr>
              <a:pPr>
                <a:defRPr/>
              </a:pPr>
              <a:t>2019/11/5</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solidFill>
                <a:srgbClr val="FFFFFF">
                  <a:lumMod val="50000"/>
                </a:srgbClr>
              </a:solidFill>
            </a:endParaRPr>
          </a:p>
        </p:txBody>
      </p:sp>
      <p:sp>
        <p:nvSpPr>
          <p:cNvPr id="5" name="灯片编号占位符 4"/>
          <p:cNvSpPr>
            <a:spLocks noGrp="1"/>
          </p:cNvSpPr>
          <p:nvPr>
            <p:ph type="sldNum" sz="quarter" idx="12"/>
          </p:nvPr>
        </p:nvSpPr>
        <p:spPr/>
        <p:txBody>
          <a:bodyPr/>
          <a:lstStyle>
            <a:lvl1pPr>
              <a:defRPr/>
            </a:lvl1pPr>
          </a:lstStyle>
          <a:p>
            <a:pPr>
              <a:defRPr/>
            </a:pPr>
            <a:fld id="{7FA3BF1D-F5E6-449C-BAD1-70B00626A562}" type="slidenum">
              <a:rPr lang="zh-CN" altLang="en-US" smtClean="0">
                <a:solidFill>
                  <a:srgbClr val="FFFFFF">
                    <a:lumMod val="50000"/>
                  </a:srgbClr>
                </a:solidFill>
              </a:rPr>
              <a:pPr>
                <a:defRPr/>
              </a:pPr>
              <a:t>‹#›</a:t>
            </a:fld>
            <a:endParaRPr lang="zh-CN" altLang="en-US" sz="1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pPr/>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4"/>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algn="l" defTabSz="914400">
              <a:defRPr/>
            </a:pPr>
            <a:fld id="{BF73C47E-EB7E-4AAF-B5CF-8A7851C1BF39}" type="datetime1">
              <a:rPr lang="zh-CN" altLang="en-US" smtClean="0">
                <a:solidFill>
                  <a:prstClr val="black">
                    <a:tint val="75000"/>
                  </a:prstClr>
                </a:solidFill>
                <a:latin typeface="Calibri" panose="020F0502020204030204"/>
                <a:ea typeface="宋体" panose="02010600030101010101" pitchFamily="2" charset="-122"/>
              </a:rPr>
              <a:pPr algn="l" defTabSz="914400">
                <a:defRPr/>
              </a:pPr>
              <a:t>2019/11/5</a:t>
            </a:fld>
            <a:endParaRPr lang="zh-CN" altLang="en-US" sz="1800">
              <a:solidFill>
                <a:prstClr val="black"/>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lvl1pPr>
              <a:defRPr/>
            </a:lvl1pPr>
          </a:lstStyle>
          <a:p>
            <a:pPr defTabSz="914400">
              <a:defRPr/>
            </a:pPr>
            <a:endParaRPr lang="zh-CN" altLang="zh-CN">
              <a:solidFill>
                <a:prstClr val="black">
                  <a:tint val="75000"/>
                </a:prstClr>
              </a:solidFill>
              <a:latin typeface="Calibri" panose="020F0502020204030204"/>
              <a:ea typeface="宋体" panose="02010600030101010101" pitchFamily="2" charset="-122"/>
            </a:endParaRPr>
          </a:p>
        </p:txBody>
      </p:sp>
      <p:sp>
        <p:nvSpPr>
          <p:cNvPr id="7" name="灯片编号占位符 6"/>
          <p:cNvSpPr>
            <a:spLocks noGrp="1"/>
          </p:cNvSpPr>
          <p:nvPr>
            <p:ph type="sldNum" sz="quarter" idx="12"/>
          </p:nvPr>
        </p:nvSpPr>
        <p:spPr/>
        <p:txBody>
          <a:bodyPr/>
          <a:lstStyle>
            <a:lvl1pPr>
              <a:defRPr/>
            </a:lvl1pPr>
          </a:lstStyle>
          <a:p>
            <a:pPr algn="r" defTabSz="914400">
              <a:defRPr/>
            </a:pPr>
            <a:fld id="{C6DDD9BC-8B2B-4505-A56C-A138E68242EF}" type="slidenum">
              <a:rPr lang="zh-CN" altLang="en-US" smtClean="0">
                <a:solidFill>
                  <a:prstClr val="black">
                    <a:tint val="75000"/>
                  </a:prstClr>
                </a:solidFill>
                <a:latin typeface="Calibri" panose="020F0502020204030204"/>
                <a:ea typeface="宋体" panose="02010600030101010101" pitchFamily="2" charset="-122"/>
              </a:rPr>
              <a:pPr algn="r" defTabSz="914400">
                <a:defRPr/>
              </a:pPr>
              <a:t>‹#›</a:t>
            </a:fld>
            <a:endParaRPr lang="zh-CN" altLang="en-US" sz="1800">
              <a:solidFill>
                <a:prstClr val="black"/>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8" y="1830593"/>
            <a:ext cx="3750469" cy="4420195"/>
          </a:xfrm>
          <a:prstGeom prst="rect">
            <a:avLst/>
          </a:prstGeom>
        </p:spPr>
        <p:txBody>
          <a:bodyPr lIns="91439" tIns="45719" rIns="91439" bIns="45719">
            <a:noAutofit/>
          </a:bodyPr>
          <a:lstStyle/>
          <a:p>
            <a:pPr lvl="0" fontAlgn="auto"/>
            <a:endParaRPr strike="noStrike" noProof="0"/>
          </a:p>
        </p:txBody>
      </p:sp>
      <p:sp>
        <p:nvSpPr>
          <p:cNvPr id="66" name="Shape 66"/>
          <p:cNvSpPr>
            <a:spLocks noGrp="1"/>
          </p:cNvSpPr>
          <p:nvPr>
            <p:ph type="title"/>
          </p:nvPr>
        </p:nvSpPr>
        <p:spPr>
          <a:prstGeom prst="rect">
            <a:avLst/>
          </a:prstGeom>
        </p:spPr>
        <p:txBody>
          <a:bodyPr/>
          <a:lstStyle/>
          <a:p>
            <a:pPr fontAlgn="auto"/>
            <a:r>
              <a:rPr lang="zh-CN" altLang="en-US" strike="noStrike" noProof="1"/>
              <a:t>单击此处编辑母版标题样式</a:t>
            </a:r>
          </a:p>
        </p:txBody>
      </p:sp>
      <p:sp>
        <p:nvSpPr>
          <p:cNvPr id="67" name="Shape 67"/>
          <p:cNvSpPr>
            <a:spLocks noGrp="1"/>
          </p:cNvSpPr>
          <p:nvPr>
            <p:ph type="body" sz="half" idx="1"/>
          </p:nvPr>
        </p:nvSpPr>
        <p:spPr>
          <a:xfrm>
            <a:off x="669730" y="1830593"/>
            <a:ext cx="3750469" cy="4420195"/>
          </a:xfrm>
          <a:prstGeom prst="rect">
            <a:avLst/>
          </a:prstGeom>
        </p:spPr>
        <p:txBody>
          <a:bodyPr/>
          <a:lstStyle>
            <a:lvl1pPr marL="18097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1pPr>
            <a:lvl2pPr marL="36131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2pPr>
            <a:lvl3pPr marL="54229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3pPr>
            <a:lvl4pPr marL="723265"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4pPr>
            <a:lvl5pPr marL="904240" indent="-180975" algn="l" defTabSz="438150">
              <a:lnSpc>
                <a:spcPct val="100000"/>
              </a:lnSpc>
              <a:spcBef>
                <a:spcPct val="450000"/>
              </a:spcBef>
              <a:defRPr sz="1480">
                <a:solidFill>
                  <a:srgbClr val="000000"/>
                </a:solidFill>
                <a:uFillTx/>
                <a:latin typeface="Helvetica Light"/>
                <a:ea typeface="Helvetica Light"/>
                <a:cs typeface="Helvetica Light"/>
                <a:sym typeface="Helvetica Light"/>
              </a:defRPr>
            </a:lvl5pPr>
          </a:lstStyle>
          <a:p>
            <a:pPr lvl="0" fontAlgn="auto"/>
            <a:r>
              <a:rPr lang="zh-CN" altLang="en-US" sz="1480" strike="noStrike" noProof="1"/>
              <a:t>单击此处编辑母版文本样式</a:t>
            </a:r>
            <a:endParaRPr lang="zh-CN" altLang="en-US" strike="noStrike" noProof="1"/>
          </a:p>
          <a:p>
            <a:pPr lvl="1" fontAlgn="auto"/>
            <a:r>
              <a:rPr lang="zh-CN" altLang="en-US" sz="1480" strike="noStrike" noProof="1"/>
              <a:t>第二级</a:t>
            </a:r>
            <a:endParaRPr lang="zh-CN" altLang="en-US" strike="noStrike" noProof="1"/>
          </a:p>
          <a:p>
            <a:pPr lvl="2" fontAlgn="auto"/>
            <a:r>
              <a:rPr lang="zh-CN" altLang="en-US" sz="1480" strike="noStrike" noProof="1"/>
              <a:t>第三级</a:t>
            </a:r>
            <a:endParaRPr lang="zh-CN" altLang="en-US" strike="noStrike" noProof="1"/>
          </a:p>
          <a:p>
            <a:pPr lvl="3" fontAlgn="auto"/>
            <a:r>
              <a:rPr lang="zh-CN" altLang="en-US" sz="1480" strike="noStrike" noProof="1"/>
              <a:t>第四级</a:t>
            </a:r>
            <a:endParaRPr lang="zh-CN" altLang="en-US" strike="noStrike" noProof="1"/>
          </a:p>
          <a:p>
            <a:pPr lvl="4" fontAlgn="auto"/>
            <a:r>
              <a:rPr lang="zh-CN" altLang="en-US" sz="1480" strike="noStrike" noProof="1"/>
              <a:t>第五级</a:t>
            </a:r>
            <a:endParaRPr lang="zh-CN" altLang="en-US" strike="noStrike" noProof="1"/>
          </a:p>
        </p:txBody>
      </p:sp>
      <p:sp>
        <p:nvSpPr>
          <p:cNvPr id="5" name="日期占位符 3"/>
          <p:cNvSpPr>
            <a:spLocks noGrp="1"/>
          </p:cNvSpPr>
          <p:nvPr>
            <p:ph type="dt" sz="half" idx="14"/>
          </p:nvPr>
        </p:nvSpPr>
        <p:spPr>
          <a:xfrm>
            <a:off x="457200" y="6356354"/>
            <a:ext cx="2133600" cy="365125"/>
          </a:xfrm>
          <a:prstGeom prst="rect">
            <a:avLst/>
          </a:prstGeom>
        </p:spPr>
        <p:txBody>
          <a:bodyPr vert="horz" lIns="91440" tIns="45720" rIns="91440" bIns="45720" rtlCol="0" anchor="ctr"/>
          <a:lstStyle>
            <a:lvl1pPr>
              <a:defRPr smtClean="0"/>
            </a:lvl1pPr>
          </a:lstStyle>
          <a:p>
            <a:pPr defTabSz="914400">
              <a:defRPr/>
            </a:pPr>
            <a:fld id="{E1C45C1E-E0EB-43D5-85FA-260182E7B478}" type="datetimeFigureOut">
              <a:rPr lang="zh-CN" altLang="en-US" noProof="1" smtClean="0">
                <a:solidFill>
                  <a:prstClr val="black">
                    <a:tint val="75000"/>
                  </a:prstClr>
                </a:solidFill>
                <a:latin typeface="Arial" panose="020B0604020202020204"/>
                <a:ea typeface="微软雅黑" panose="020B0503020204020204" charset="-122"/>
              </a:rPr>
              <a:pPr defTabSz="914400">
                <a:defRPr/>
              </a:pPr>
              <a:t>2019/11/5</a:t>
            </a:fld>
            <a:endParaRPr lang="zh-CN" altLang="en-US" noProof="1">
              <a:solidFill>
                <a:prstClr val="black">
                  <a:tint val="75000"/>
                </a:prstClr>
              </a:solidFill>
            </a:endParaRPr>
          </a:p>
        </p:txBody>
      </p:sp>
      <p:sp>
        <p:nvSpPr>
          <p:cNvPr id="6" name="页脚占位符 4"/>
          <p:cNvSpPr>
            <a:spLocks noGrp="1"/>
          </p:cNvSpPr>
          <p:nvPr>
            <p:ph type="ftr" sz="quarter" idx="15"/>
          </p:nvPr>
        </p:nvSpPr>
        <p:spPr>
          <a:xfrm>
            <a:off x="3124200" y="6356354"/>
            <a:ext cx="2895600" cy="365125"/>
          </a:xfrm>
          <a:prstGeom prst="rect">
            <a:avLst/>
          </a:prstGeom>
        </p:spPr>
        <p:txBody>
          <a:bodyPr vert="horz" lIns="91440" tIns="45720" rIns="91440" bIns="45720" rtlCol="0" anchor="ctr"/>
          <a:lstStyle>
            <a:lvl1pPr>
              <a:defRPr/>
            </a:lvl1pPr>
          </a:lstStyle>
          <a:p>
            <a:pPr defTabSz="914400">
              <a:defRPr/>
            </a:pPr>
            <a:endParaRPr lang="zh-CN" altLang="en-US" noProof="1">
              <a:solidFill>
                <a:prstClr val="black">
                  <a:tint val="75000"/>
                </a:prstClr>
              </a:solidFill>
            </a:endParaRPr>
          </a:p>
        </p:txBody>
      </p:sp>
      <p:sp>
        <p:nvSpPr>
          <p:cNvPr id="7" name="灯片编号占位符 5"/>
          <p:cNvSpPr>
            <a:spLocks noGrp="1"/>
          </p:cNvSpPr>
          <p:nvPr>
            <p:ph type="sldNum" sz="quarter" idx="16"/>
          </p:nvPr>
        </p:nvSpPr>
        <p:spPr>
          <a:xfrm>
            <a:off x="6553200" y="6356354"/>
            <a:ext cx="2133600" cy="365125"/>
          </a:xfrm>
          <a:prstGeom prst="rect">
            <a:avLst/>
          </a:prstGeom>
        </p:spPr>
        <p:txBody>
          <a:bodyPr vert="horz" lIns="91440" tIns="45720" rIns="91440" bIns="45720" rtlCol="0" anchor="ctr"/>
          <a:lstStyle>
            <a:lvl1pPr>
              <a:defRPr smtClean="0"/>
            </a:lvl1pPr>
          </a:lstStyle>
          <a:p>
            <a:pPr defTabSz="914400">
              <a:defRPr/>
            </a:pPr>
            <a:fld id="{1E5B7D09-7258-4109-AF48-7EF65893109E}" type="slidenum">
              <a:rPr lang="zh-CN" altLang="en-US" noProof="1" smtClean="0">
                <a:solidFill>
                  <a:prstClr val="black">
                    <a:tint val="75000"/>
                  </a:prstClr>
                </a:solidFill>
                <a:latin typeface="Arial" panose="020B0604020202020204"/>
                <a:ea typeface="微软雅黑" panose="020B0503020204020204" charset="-122"/>
              </a:rPr>
              <a:pPr defTabSz="914400">
                <a:defRPr/>
              </a:pPr>
              <a:t>‹#›</a:t>
            </a:fld>
            <a:endParaRPr lang="zh-CN" altLang="en-US" noProof="1">
              <a:solidFill>
                <a:prstClr val="black">
                  <a:tint val="75000"/>
                </a:prstClr>
              </a:solidFill>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2"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2"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pPr/>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pPr/>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pPr/>
              <a:t>‹#›</a:t>
            </a:fld>
            <a:endParaRPr lang="zh-CN" altLang="en-US"/>
          </a:p>
        </p:txBody>
      </p:sp>
      <p:sp>
        <p:nvSpPr>
          <p:cNvPr id="37" name="内容占位符 36"/>
          <p:cNvSpPr>
            <a:spLocks noGrp="1"/>
          </p:cNvSpPr>
          <p:nvPr>
            <p:ph sz="quarter" idx="13" hasCustomPrompt="1"/>
          </p:nvPr>
        </p:nvSpPr>
        <p:spPr>
          <a:xfrm>
            <a:off x="2428875" y="3733205"/>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AE8C447-411A-482B-A64C-5B955A0F5CB2}"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5A4A74F4-7478-4029-96C8-6F982FA5893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pPr/>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2"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fld id="{D997B5FA-0921-464F-AAE1-844C04324D75}" type="datetimeFigureOut">
              <a:rPr lang="zh-CN" altLang="en-US" smtClean="0">
                <a:solidFill>
                  <a:prstClr val="black">
                    <a:tint val="75000"/>
                  </a:prstClr>
                </a:solidFill>
              </a:rPr>
              <a:pPr>
                <a:defRPr/>
              </a:pPr>
              <a:t>2019/11/5</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565CE74E-AB26-4998-AD42-012C4C1AD076}"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7"/>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2" y="713677"/>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2"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pPr/>
              <a:t>2019/11/5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3" y="1778438"/>
            <a:ext cx="3655181"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90083"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82F288E0-7875-42C4-84C8-98DBBD3BF4D2}"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7D9BB5D0-35E4-459D-AEF3-FE4D7C45CC1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fld id="{9EFD9D74-47D9-4702-A33C-335B63B48DBF}" type="datetimeFigureOut">
              <a:rPr lang="zh-CN" altLang="en-US" smtClean="0">
                <a:solidFill>
                  <a:prstClr val="black">
                    <a:tint val="75000"/>
                  </a:prstClr>
                </a:solidFill>
              </a:rPr>
              <a:pPr>
                <a:defRPr/>
              </a:pPr>
              <a:t>2019/11/5</a:t>
            </a:fld>
            <a:endParaRPr lang="zh-CN" altLang="en-US" dirty="0">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dirty="0">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FABC47A4-756D-490B-A52F-7D9E2C9FC05F}"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a:defRPr/>
            </a:pPr>
            <a:fld id="{760FBDFE-C587-4B4C-A407-44438C67B59E}"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49AE70B2-8BF9-45C0-BB95-33D1B9D3A854}"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a:xfrm>
            <a:off x="628650" y="6356354"/>
            <a:ext cx="2057400" cy="365125"/>
          </a:xfrm>
          <a:prstGeom prst="rect">
            <a:avLst/>
          </a:prstGeom>
        </p:spPr>
        <p:txBody>
          <a:bodyPr vert="horz" lIns="91440" tIns="45720" rIns="91440" bIns="45720" rtlCol="0" anchor="ctr"/>
          <a:lstStyle/>
          <a:p>
            <a:pPr>
              <a:defRPr/>
            </a:pPr>
            <a:endParaRPr lang="zh-CN" altLang="en-US" noProof="1">
              <a:solidFill>
                <a:prstClr val="black">
                  <a:tint val="75000"/>
                </a:prstClr>
              </a:solidFill>
              <a:latin typeface="Arial" panose="020B0604020202020204" pitchFamily="34" charset="0"/>
            </a:endParaRPr>
          </a:p>
        </p:txBody>
      </p:sp>
      <p:sp>
        <p:nvSpPr>
          <p:cNvPr id="6" name="页脚占位符 5"/>
          <p:cNvSpPr>
            <a:spLocks noGrp="1"/>
          </p:cNvSpPr>
          <p:nvPr>
            <p:ph type="ftr" sz="quarter" idx="11"/>
          </p:nvPr>
        </p:nvSpPr>
        <p:spPr>
          <a:xfrm>
            <a:off x="3028950" y="6356354"/>
            <a:ext cx="3086100" cy="365125"/>
          </a:xfrm>
          <a:prstGeom prst="rect">
            <a:avLst/>
          </a:prstGeom>
        </p:spPr>
        <p:txBody>
          <a:bodyPr vert="horz" lIns="91440" tIns="45720" rIns="91440" bIns="45720" rtlCol="0" anchor="ctr"/>
          <a:lstStyle/>
          <a:p>
            <a:pPr>
              <a:defRPr/>
            </a:pPr>
            <a:endParaRPr lang="zh-CN" altLang="en-US" noProof="1">
              <a:solidFill>
                <a:prstClr val="black">
                  <a:tint val="75000"/>
                </a:prstClr>
              </a:solidFill>
              <a:latin typeface="Arial" panose="020B0604020202020204" pitchFamily="34" charset="0"/>
            </a:endParaRPr>
          </a:p>
        </p:txBody>
      </p:sp>
      <p:sp>
        <p:nvSpPr>
          <p:cNvPr id="7" name="灯片编号占位符 6"/>
          <p:cNvSpPr>
            <a:spLocks noGrp="1"/>
          </p:cNvSpPr>
          <p:nvPr>
            <p:ph type="sldNum" sz="quarter" idx="12"/>
          </p:nvPr>
        </p:nvSpPr>
        <p:spPr>
          <a:xfrm>
            <a:off x="6457950" y="6356354"/>
            <a:ext cx="2057400" cy="365125"/>
          </a:xfrm>
          <a:prstGeom prst="rect">
            <a:avLst/>
          </a:prstGeom>
        </p:spPr>
        <p:txBody>
          <a:bodyPr vert="horz" lIns="91440" tIns="45720" rIns="91440" bIns="45720" rtlCol="0" anchor="ctr"/>
          <a:lstStyle/>
          <a:p>
            <a:pPr>
              <a:defRPr/>
            </a:pPr>
            <a:fld id="{9A0DB2DC-4C9A-4742-B13C-FB6460FD3503}" type="slidenum">
              <a:rPr lang="zh-CN" altLang="en-US" noProof="1" smtClean="0">
                <a:solidFill>
                  <a:prstClr val="black">
                    <a:tint val="75000"/>
                  </a:prstClr>
                </a:solidFill>
                <a:latin typeface="Arial" panose="020B0604020202020204" pitchFamily="34" charset="0"/>
              </a:rPr>
              <a:pPr>
                <a:defRPr/>
              </a:pPr>
              <a:t>‹#›</a:t>
            </a:fld>
            <a:endParaRPr lang="zh-CN" altLang="en-US" noProof="1">
              <a:solidFill>
                <a:prstClr val="black">
                  <a:tint val="75000"/>
                </a:prstClr>
              </a:solidFill>
              <a:latin typeface="Arial" panose="020B060402020202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a:defRPr/>
            </a:pPr>
            <a:fld id="{82F288E0-7875-42C4-84C8-98DBBD3BF4D2}" type="datetimeFigureOut">
              <a:rPr lang="zh-CN" altLang="en-US" noProof="1" smtClean="0">
                <a:solidFill>
                  <a:prstClr val="black">
                    <a:tint val="75000"/>
                  </a:prstClr>
                </a:solidFill>
              </a:rPr>
              <a:pPr>
                <a:defRPr/>
              </a:pPr>
              <a:t>2019/11/5</a:t>
            </a:fld>
            <a:endParaRPr lang="zh-CN" altLang="en-US" noProof="1">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noProof="1">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7D9BB5D0-35E4-459D-AEF3-FE4D7C45CC19}" type="slidenum">
              <a:rPr lang="zh-CN" altLang="en-US" noProof="1" smtClean="0">
                <a:solidFill>
                  <a:prstClr val="black">
                    <a:tint val="75000"/>
                  </a:prstClr>
                </a:solidFill>
              </a:rPr>
              <a:pPr>
                <a:defRPr/>
              </a:pPr>
              <a:t>‹#›</a:t>
            </a:fld>
            <a:endParaRPr lang="zh-CN" altLang="en-US" noProof="1">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sp>
        <p:nvSpPr>
          <p:cNvPr id="3" name="제목 개체 틀 1"/>
          <p:cNvSpPr>
            <a:spLocks noGrp="1"/>
          </p:cNvSpPr>
          <p:nvPr>
            <p:ph type="title" hasCustomPrompt="1"/>
          </p:nvPr>
        </p:nvSpPr>
        <p:spPr>
          <a:xfrm>
            <a:off x="323528" y="130622"/>
            <a:ext cx="8229600"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p>
        </p:txBody>
      </p:sp>
      <p:sp>
        <p:nvSpPr>
          <p:cNvPr id="2" name="日期占位符 1"/>
          <p:cNvSpPr>
            <a:spLocks noGrp="1"/>
          </p:cNvSpPr>
          <p:nvPr>
            <p:ph type="dt" sz="half" idx="10"/>
          </p:nvPr>
        </p:nvSpPr>
        <p:spPr/>
        <p:txBody>
          <a:bodyPr/>
          <a:lstStyle/>
          <a:p>
            <a:pPr defTabSz="914400" latinLnBrk="1">
              <a:defRPr/>
            </a:pPr>
            <a:endParaRPr lang="ko-KR"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latinLnBrk="1">
              <a:defRPr/>
            </a:pPr>
            <a:endParaRPr lang="ko-KR"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9A0DB2DC-4C9A-4742-B13C-FB6460FD3503}" type="slidenum">
              <a:rPr lang="ko-KR" altLang="en-US" smtClean="0">
                <a:solidFill>
                  <a:srgbClr val="898989"/>
                </a:solidFill>
              </a:rPr>
              <a:pPr>
                <a:defRPr/>
              </a:pPr>
              <a:t>‹#›</a:t>
            </a:fld>
            <a:endParaRPr lang="ko-KR" altLang="en-US"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5"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51"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AB2DA330-99E0-4B4D-9C61-82CFEE5A232F}"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8E02866-32EA-4EDE-B1EF-E5D366E4AC42}"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128752" y="6401525"/>
            <a:ext cx="3086100" cy="365125"/>
          </a:xfrm>
        </p:spPr>
        <p:txBody>
          <a:bodyPr/>
          <a:lstStyle>
            <a:lvl1pPr algn="l">
              <a:defRPr sz="1200" i="1">
                <a:solidFill>
                  <a:schemeClr val="bg1">
                    <a:lumMod val="50000"/>
                  </a:schemeClr>
                </a:solidFill>
              </a:defRPr>
            </a:lvl1pPr>
          </a:lstStyle>
          <a:p>
            <a:pPr>
              <a:defRPr/>
            </a:pPr>
            <a:r>
              <a:rPr lang="en-GB">
                <a:solidFill>
                  <a:prstClr val="white">
                    <a:lumMod val="50000"/>
                  </a:prstClr>
                </a:solidFill>
              </a:rPr>
              <a:t>Company Name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C49079-67E4-48B1-B9EE-224F960A990D}" type="datetimeFigureOut">
              <a:rPr lang="zh-CN" altLang="en-US" smtClean="0"/>
              <a:pPr/>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79DFB-4429-4000-A758-21D77DA478A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ags" Target="../tags/tag11.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10.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tags" Target="../tags/tag1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ags" Target="../tags/tag12.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tags" Target="../tags/tag14.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1.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ags" Target="../tags/tag1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tags" Target="../tags/tag15.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8.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7.xml"/><Relationship Id="rId2" Type="http://schemas.openxmlformats.org/officeDocument/2006/relationships/slideLayout" Target="../slideLayouts/slideLayout148.xml"/><Relationship Id="rId16" Type="http://schemas.openxmlformats.org/officeDocument/2006/relationships/theme" Target="../theme/theme1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tags" Target="../tags/tag1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tags" Target="../tags/tag21.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tags" Target="../tags/tag20.xml"/><Relationship Id="rId2" Type="http://schemas.openxmlformats.org/officeDocument/2006/relationships/slideLayout" Target="../slideLayouts/slideLayout163.xml"/><Relationship Id="rId16" Type="http://schemas.openxmlformats.org/officeDocument/2006/relationships/theme" Target="../theme/theme1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tags" Target="../tags/tag2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ags" Target="../tags/tag4.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ags" Target="../tags/tag9.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8.xml"/><Relationship Id="rId2" Type="http://schemas.openxmlformats.org/officeDocument/2006/relationships/slideLayout" Target="../slideLayouts/slideLayout30.xml"/><Relationship Id="rId16" Type="http://schemas.openxmlformats.org/officeDocument/2006/relationships/tags" Target="../tags/tag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5.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tags" Target="../tags/tag10.xml"/><Relationship Id="rId2" Type="http://schemas.openxmlformats.org/officeDocument/2006/relationships/slideLayout" Target="../slideLayouts/slideLayout78.xml"/><Relationship Id="rId16" Type="http://schemas.openxmlformats.org/officeDocument/2006/relationships/theme" Target="../theme/theme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8.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9.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pPr/>
              <a:t>2019/11/5</a:t>
            </a:fld>
            <a:endParaRPr lang="zh-CN" altLang="en-US" dirty="0"/>
          </a:p>
        </p:txBody>
      </p:sp>
      <p:sp>
        <p:nvSpPr>
          <p:cNvPr id="10"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pPr/>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9"/>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9"/>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7"/>
            </p:custDataLst>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8"/>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2019/11/5</a:t>
            </a:fld>
            <a:endParaRPr kumimoji="0" lang="zh-CN" altLang="en-US" sz="1200" b="0" i="0" u="none" strike="noStrike" kern="1200" cap="none" spc="0" normalizeH="0" baseline="0" noProof="0" dirty="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0"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11"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srgbClr val="FFFFFF">
                    <a:lumMod val="50000"/>
                  </a:srgbClr>
                </a:solidFill>
                <a:effectLst/>
                <a:uLnTx/>
                <a:uFillTx/>
                <a:latin typeface="黑体" panose="02010609060101010101" pitchFamily="49" charset="-122"/>
                <a:ea typeface="黑体" panose="02010609060101010101" pitchFamily="49" charset="-122"/>
                <a:cs typeface="+mn-cs"/>
              </a:rPr>
              <a:pPr marL="0" marR="0" lvl="0" indent="0" algn="ct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rgbClr val="FFFFFF">
                  <a:lumMod val="50000"/>
                </a:srgbClr>
              </a:solidFill>
              <a:effectLst/>
              <a:uLnTx/>
              <a:uFillTx/>
              <a:latin typeface="黑体" panose="02010609060101010101" pitchFamily="49" charset="-122"/>
              <a:ea typeface="黑体" panose="02010609060101010101" pitchFamily="49" charset="-122"/>
              <a:cs typeface="+mn-cs"/>
            </a:endParaRPr>
          </a:p>
        </p:txBody>
      </p:sp>
      <p:sp>
        <p:nvSpPr>
          <p:cNvPr id="2"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7"/>
            </p:custDataLst>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8"/>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fld id="{D997B5FA-0921-464F-AAE1-844C04324D75}"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fld id="{565CE74E-AB26-4998-AD42-012C4C1AD076}"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2"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7"/>
            </p:custDataLst>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8"/>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defTabSz="914400">
              <a:defRPr/>
            </a:pPr>
            <a:fld id="{D997B5FA-0921-464F-AAE1-844C04324D75}" type="datetimeFigureOut">
              <a:rPr lang="zh-CN" altLang="en-US" smtClean="0">
                <a:solidFill>
                  <a:srgbClr val="FFFFFF">
                    <a:lumMod val="50000"/>
                  </a:srgbClr>
                </a:solidFill>
              </a:rPr>
              <a:pPr defTabSz="914400">
                <a:defRPr/>
              </a:pPr>
              <a:t>2019/11/5</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defTabSz="914400">
              <a:defRPr/>
            </a:pPr>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defTabSz="914400">
              <a:defRPr/>
            </a:pPr>
            <a:fld id="{565CE74E-AB26-4998-AD42-012C4C1AD076}" type="slidenum">
              <a:rPr lang="zh-CN" altLang="en-US" smtClean="0">
                <a:solidFill>
                  <a:srgbClr val="FFFFFF">
                    <a:lumMod val="50000"/>
                  </a:srgbClr>
                </a:solidFill>
              </a:rPr>
              <a:pPr defTabSz="914400">
                <a:defRPr/>
              </a:pPr>
              <a:t>‹#›</a:t>
            </a:fld>
            <a:endParaRPr lang="zh-CN" altLang="en-US">
              <a:solidFill>
                <a:srgbClr val="FFFFFF">
                  <a:lumMod val="50000"/>
                </a:srgbClr>
              </a:solidFill>
            </a:endParaRPr>
          </a:p>
        </p:txBody>
      </p:sp>
      <p:sp>
        <p:nvSpPr>
          <p:cNvPr id="2"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6"/>
            </p:custDataLst>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7"/>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fld id="{D997B5FA-0921-464F-AAE1-844C04324D75}" type="datetimeFigureOut">
              <a:rPr lang="zh-CN" altLang="en-US" smtClean="0">
                <a:solidFill>
                  <a:srgbClr val="FFFFFF">
                    <a:lumMod val="50000"/>
                  </a:srgbClr>
                </a:solidFill>
              </a:rPr>
              <a:pPr>
                <a:defRPr/>
              </a:pPr>
              <a:t>2019/11/5</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pPr>
              <a:defRPr/>
            </a:pPr>
            <a:fld id="{565CE74E-AB26-4998-AD42-012C4C1AD076}" type="slidenum">
              <a:rPr lang="zh-CN" altLang="en-US" smtClean="0">
                <a:solidFill>
                  <a:srgbClr val="FFFFFF">
                    <a:lumMod val="50000"/>
                  </a:srgbClr>
                </a:solidFill>
              </a:rPr>
              <a:pPr>
                <a:defRPr/>
              </a:pPr>
              <a:t>‹#›</a:t>
            </a:fld>
            <a:endParaRPr lang="zh-CN" altLang="en-US">
              <a:solidFill>
                <a:srgbClr val="FFFFFF">
                  <a:lumMod val="50000"/>
                </a:srgbClr>
              </a:solidFill>
            </a:endParaRPr>
          </a:p>
        </p:txBody>
      </p:sp>
      <p:sp>
        <p:nvSpPr>
          <p:cNvPr id="2"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 id="2147483693" r:id="rId12"/>
    <p:sldLayoutId id="2147483694" r:id="rId13"/>
    <p:sldLayoutId id="21474836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defRPr/>
            </a:pPr>
            <a:fld id="{530820CF-B880-4189-942D-D702A7CBA730}" type="datetimeFigureOut">
              <a:rPr lang="zh-CN" altLang="en-US" smtClean="0">
                <a:solidFill>
                  <a:prstClr val="black">
                    <a:tint val="75000"/>
                  </a:prstClr>
                </a:solidFill>
              </a:rPr>
              <a:pPr defTabSz="914400">
                <a:def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defRPr/>
            </a:pPr>
            <a:fld id="{0C913308-F349-4B6D-A68A-DD1791B4A57B}" type="slidenum">
              <a:rPr lang="zh-CN" altLang="en-US" smtClean="0">
                <a:solidFill>
                  <a:prstClr val="black">
                    <a:tint val="75000"/>
                  </a:prstClr>
                </a:solidFill>
              </a:rPr>
              <a:pPr defTabSz="914400">
                <a:def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EC22DC2-198D-4721-82E4-BF0C41338284}"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1C5BD1A-85AA-4D15-A093-EB4EE9B1C89C}"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62C8C66-DFDB-4F2C-9B76-28C5FAE54235}" type="datetimeFigureOut">
              <a:rPr lang="zh-CN" altLang="en-US" smtClean="0">
                <a:solidFill>
                  <a:prstClr val="black">
                    <a:tint val="75000"/>
                  </a:prstClr>
                </a:solidFill>
              </a:rPr>
              <a:pPr>
                <a:defRPr/>
              </a:pPr>
              <a:t>2019/11/5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89DFAEC-7904-463F-BB66-A59695F88579}"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997B5FA-0921-464F-AAE1-844C04324D75}" type="datetimeFigureOut">
              <a:rPr lang="zh-CN" altLang="en-US" smtClean="0">
                <a:solidFill>
                  <a:prstClr val="black">
                    <a:tint val="75000"/>
                  </a:prstClr>
                </a:solidFill>
              </a:rPr>
              <a:pPr>
                <a:defRPr/>
              </a:pPr>
              <a:t>2019/11/5</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65CE74E-AB26-4998-AD42-012C4C1AD076}" type="slidenum">
              <a:rPr lang="zh-CN" altLang="en-US" smtClean="0">
                <a:solidFill>
                  <a:prstClr val="black">
                    <a:tint val="75000"/>
                  </a:prstClr>
                </a:solidFill>
              </a:rPr>
              <a:pPr>
                <a:defRPr/>
              </a:pPr>
              <a:t>‹#›</a:t>
            </a:fld>
            <a:endParaRPr lang="zh-CN" altLang="en-US">
              <a:solidFill>
                <a:prstClr val="black">
                  <a:tint val="75000"/>
                </a:prstClr>
              </a:solidFill>
            </a:endParaRPr>
          </a:p>
        </p:txBody>
      </p:sp>
      <p:sp>
        <p:nvSpPr>
          <p:cNvPr id="7"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49079-67E4-48B1-B9EE-224F960A990D}" type="datetimeFigureOut">
              <a:rPr lang="zh-CN" altLang="en-US" smtClean="0"/>
              <a:pPr/>
              <a:t>2019/11/5</a:t>
            </a:fld>
            <a:endParaRPr lang="zh-CN" altLang="en-US"/>
          </a:p>
        </p:txBody>
      </p:sp>
      <p:sp>
        <p:nvSpPr>
          <p:cNvPr id="5" name="页脚占位符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79DFB-4429-4000-A758-21D77DA478A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A204B-2A74-40A1-9787-28E819D7E377}" type="datetimeFigureOut">
              <a:rPr lang="zh-CN" altLang="en-US" smtClean="0"/>
              <a:pPr/>
              <a:t>2019/11/5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03094-AD3B-48D2-ADBB-A12A1249435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6" Type="http://schemas.openxmlformats.org/officeDocument/2006/relationships/image" Target="../media/image11.jpe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notesSlide" Target="../notesSlides/notesSlide2.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Layout" Target="../slideLayouts/slideLayout7.xml"/><Relationship Id="rId4" Type="http://schemas.openxmlformats.org/officeDocument/2006/relationships/tags" Target="../tags/tag58.xml"/></Relationships>
</file>

<file path=ppt/slides/_rels/slide1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 Type="http://schemas.openxmlformats.org/officeDocument/2006/relationships/tags" Target="../tags/tag61.xml"/><Relationship Id="rId21" Type="http://schemas.openxmlformats.org/officeDocument/2006/relationships/tags" Target="../tags/tag7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82.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tags" Target="../tags/tag86.xml"/><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image" Target="../media/image15.jpe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3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tags" Target="../tags/tag9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slideLayout" Target="../slideLayouts/slideLayout13.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 Type="http://schemas.openxmlformats.org/officeDocument/2006/relationships/tags" Target="../tags/tag92.xml"/><Relationship Id="rId16" Type="http://schemas.openxmlformats.org/officeDocument/2006/relationships/tags" Target="../tags/tag106.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10" Type="http://schemas.openxmlformats.org/officeDocument/2006/relationships/tags" Target="../tags/tag100.xml"/><Relationship Id="rId19" Type="http://schemas.openxmlformats.org/officeDocument/2006/relationships/notesSlide" Target="../notesSlides/notesSlide5.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5.xml"/><Relationship Id="rId5" Type="http://schemas.openxmlformats.org/officeDocument/2006/relationships/image" Target="../media/image41.jpe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slideLayout" Target="../slideLayouts/slideLayout13.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tags" Target="../tags/tag124.xml"/><Relationship Id="rId2" Type="http://schemas.openxmlformats.org/officeDocument/2006/relationships/tags" Target="../tags/tag109.xml"/><Relationship Id="rId16" Type="http://schemas.openxmlformats.org/officeDocument/2006/relationships/tags" Target="../tags/tag123.xml"/><Relationship Id="rId20" Type="http://schemas.openxmlformats.org/officeDocument/2006/relationships/image" Target="../media/image42.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notesSlide" Target="../notesSlides/notesSlide6.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27.xml"/><Relationship Id="rId7" Type="http://schemas.openxmlformats.org/officeDocument/2006/relationships/slideLayout" Target="../slideLayouts/slideLayout13.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4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slideLayout" Target="../slideLayouts/slideLayout7.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tags" Target="../tags/tag13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notesSlide" Target="../notesSlides/notesSlide8.xml"/><Relationship Id="rId10" Type="http://schemas.openxmlformats.org/officeDocument/2006/relationships/tags" Target="../tags/tag142.xml"/><Relationship Id="rId19" Type="http://schemas.openxmlformats.org/officeDocument/2006/relationships/tags" Target="../tags/tag15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image" Target="../media/image49.png"/><Relationship Id="rId2" Type="http://schemas.openxmlformats.org/officeDocument/2006/relationships/tags" Target="../tags/tag160.xml"/><Relationship Id="rId16" Type="http://schemas.openxmlformats.org/officeDocument/2006/relationships/slideLayout" Target="../slideLayouts/slideLayout15.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hyperlink" Target="&#33521;&#29305;&#23572;22nm&#33455;&#29255;&#21046;&#20316;&#36807;&#31243;_&#36229;&#28165;.mp4" TargetMode="External"/><Relationship Id="rId3" Type="http://schemas.openxmlformats.org/officeDocument/2006/relationships/diagramLayout" Target="../diagrams/layout1.xml"/><Relationship Id="rId7" Type="http://schemas.openxmlformats.org/officeDocument/2006/relationships/image" Target="../media/image53.jpe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slideLayout" Target="../slideLayouts/slideLayout35.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0" Type="http://schemas.openxmlformats.org/officeDocument/2006/relationships/tags" Target="../tags/tag183.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2.xml"/><Relationship Id="rId4" Type="http://schemas.openxmlformats.org/officeDocument/2006/relationships/image" Target="../media/image71.gi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image" Target="../media/image77.jpeg"/><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slideLayout" Target="../slideLayouts/slideLayout97.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3.xml"/></Relationships>
</file>

<file path=ppt/slides/_rels/slide69.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3" Type="http://schemas.openxmlformats.org/officeDocument/2006/relationships/tags" Target="../tags/tag201.xml"/><Relationship Id="rId21" Type="http://schemas.openxmlformats.org/officeDocument/2006/relationships/notesSlide" Target="../notesSlides/notesSlide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slideLayout" Target="../slideLayouts/slideLayout97.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tags" Target="../tags/tag213.xml"/><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image" Target="../media/image79.jpe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3.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image" Target="../media/image83.png"/><Relationship Id="rId2" Type="http://schemas.openxmlformats.org/officeDocument/2006/relationships/tags" Target="../tags/tag219.xml"/><Relationship Id="rId16" Type="http://schemas.openxmlformats.org/officeDocument/2006/relationships/notesSlide" Target="../notesSlides/notesSlide10.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5" Type="http://schemas.openxmlformats.org/officeDocument/2006/relationships/tags" Target="../tags/tag222.xml"/><Relationship Id="rId15" Type="http://schemas.openxmlformats.org/officeDocument/2006/relationships/slideLayout" Target="../slideLayouts/slideLayout98.xml"/><Relationship Id="rId10" Type="http://schemas.openxmlformats.org/officeDocument/2006/relationships/tags" Target="../tags/tag227.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tags" Target="../tags/tag234.xml"/><Relationship Id="rId7" Type="http://schemas.openxmlformats.org/officeDocument/2006/relationships/tags" Target="../tags/tag238.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5" Type="http://schemas.openxmlformats.org/officeDocument/2006/relationships/tags" Target="../tags/tag236.xml"/><Relationship Id="rId10" Type="http://schemas.openxmlformats.org/officeDocument/2006/relationships/image" Target="../media/image84.png"/><Relationship Id="rId4" Type="http://schemas.openxmlformats.org/officeDocument/2006/relationships/tags" Target="../tags/tag235.xml"/><Relationship Id="rId9" Type="http://schemas.openxmlformats.org/officeDocument/2006/relationships/notesSlide" Target="../notesSlides/notesSlide11.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8.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8.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9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3.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93.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93.xml"/><Relationship Id="rId1" Type="http://schemas.openxmlformats.org/officeDocument/2006/relationships/tags" Target="../tags/tag2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3.xml"/><Relationship Id="rId4" Type="http://schemas.openxmlformats.org/officeDocument/2006/relationships/image" Target="../media/image100.jpeg"/></Relationships>
</file>

<file path=ppt/slides/_rels/slide8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7480" y="616585"/>
            <a:ext cx="8700135" cy="2467809"/>
          </a:xfrm>
        </p:spPr>
        <p:txBody>
          <a:bodyPr anchor="b">
            <a:noAutofit/>
          </a:bodyPr>
          <a:lstStyle/>
          <a:p>
            <a:pPr algn="ctr" fontAlgn="auto">
              <a:lnSpc>
                <a:spcPct val="120000"/>
              </a:lnSpc>
            </a:pPr>
            <a:r>
              <a:rPr lang="zh-CN" altLang="en-US" sz="4800" b="1" noProof="1" smtClean="0">
                <a:solidFill>
                  <a:srgbClr val="0000FF"/>
                </a:solidFill>
                <a:latin typeface="黑体" panose="02010609060101010101" pitchFamily="49" charset="-122"/>
                <a:ea typeface="黑体" panose="02010609060101010101" pitchFamily="49" charset="-122"/>
              </a:rPr>
              <a:t>创新型国家建设</a:t>
            </a:r>
            <a:r>
              <a:rPr lang="en-US" altLang="zh-CN" sz="6600" b="1" noProof="1">
                <a:solidFill>
                  <a:srgbClr val="0000FF"/>
                </a:solidFill>
                <a:latin typeface="黑体" panose="02010609060101010101" pitchFamily="49" charset="-122"/>
                <a:ea typeface="黑体" panose="02010609060101010101" pitchFamily="49" charset="-122"/>
              </a:rPr>
              <a:t/>
            </a:r>
            <a:br>
              <a:rPr lang="en-US" altLang="zh-CN" sz="6600" b="1" noProof="1">
                <a:solidFill>
                  <a:srgbClr val="0000FF"/>
                </a:solidFill>
                <a:latin typeface="黑体" panose="02010609060101010101" pitchFamily="49" charset="-122"/>
                <a:ea typeface="黑体" panose="02010609060101010101" pitchFamily="49" charset="-122"/>
              </a:rPr>
            </a:br>
            <a:endParaRPr lang="zh-CN" altLang="en-US" sz="4000" noProof="1"/>
          </a:p>
        </p:txBody>
      </p:sp>
      <p:sp>
        <p:nvSpPr>
          <p:cNvPr id="3" name="矩形 2"/>
          <p:cNvSpPr/>
          <p:nvPr/>
        </p:nvSpPr>
        <p:spPr>
          <a:xfrm>
            <a:off x="3666143" y="3244333"/>
            <a:ext cx="1206108" cy="461665"/>
          </a:xfrm>
          <a:prstGeom prst="rect">
            <a:avLst/>
          </a:prstGeom>
        </p:spPr>
        <p:txBody>
          <a:bodyPr wrap="square">
            <a:spAutoFit/>
          </a:bodyPr>
          <a:lstStyle/>
          <a:p>
            <a:r>
              <a:rPr lang="zh-CN" altLang="en-US" sz="2400" b="1" noProof="1" smtClean="0">
                <a:solidFill>
                  <a:srgbClr val="0000FF"/>
                </a:solidFill>
                <a:latin typeface="黑体" panose="02010609060101010101" pitchFamily="49" charset="-122"/>
                <a:ea typeface="黑体" panose="02010609060101010101" pitchFamily="49" charset="-122"/>
              </a:rPr>
              <a:t>刘树勇</a:t>
            </a:r>
            <a:endParaRPr lang="zh-CN" altLang="en-US" sz="24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2520644" y="3940098"/>
            <a:ext cx="6509378" cy="2953707"/>
          </a:xfrm>
          <a:prstGeom prst="rect">
            <a:avLst/>
          </a:prstGeom>
        </p:spPr>
      </p:pic>
      <p:sp>
        <p:nvSpPr>
          <p:cNvPr id="2" name="标题 1"/>
          <p:cNvSpPr>
            <a:spLocks noGrp="1"/>
          </p:cNvSpPr>
          <p:nvPr>
            <p:ph type="title"/>
          </p:nvPr>
        </p:nvSpPr>
        <p:spPr>
          <a:xfrm>
            <a:off x="157480" y="13339"/>
            <a:ext cx="8829040" cy="1255395"/>
          </a:xfrm>
        </p:spPr>
        <p:txBody>
          <a:bodyPr>
            <a:normAutofit/>
          </a:bodyPr>
          <a:lstStyle/>
          <a:p>
            <a:pPr algn="ctr"/>
            <a:r>
              <a:rPr lang="zh-CN" altLang="en-US" sz="4000">
                <a:solidFill>
                  <a:srgbClr val="C00000"/>
                </a:solidFill>
                <a:latin typeface="华文新魏" panose="02010800040101010101" pitchFamily="2" charset="-122"/>
                <a:ea typeface="华文新魏" panose="02010800040101010101" pitchFamily="2" charset="-122"/>
                <a:sym typeface="+mn-ea"/>
              </a:rPr>
              <a:t>深圳-香港科技创新实力较强</a:t>
            </a:r>
            <a:endParaRPr lang="zh-CN" altLang="en-US" noProof="0">
              <a:ln>
                <a:noFill/>
              </a:ln>
              <a:solidFill>
                <a:srgbClr val="C00000"/>
              </a:solidFill>
              <a:effectLst/>
              <a:uLnTx/>
              <a:uFillTx/>
              <a:latin typeface="华文新魏" panose="02010800040101010101" pitchFamily="2" charset="-122"/>
              <a:ea typeface="华文新魏" panose="02010800040101010101" pitchFamily="2" charset="-122"/>
            </a:endParaRPr>
          </a:p>
        </p:txBody>
      </p:sp>
      <p:pic>
        <p:nvPicPr>
          <p:cNvPr id="4" name="内容占位符 3" descr="微信图片_20180821203455"/>
          <p:cNvPicPr>
            <a:picLocks noGrp="1" noChangeAspect="1"/>
          </p:cNvPicPr>
          <p:nvPr>
            <p:ph idx="1"/>
          </p:nvPr>
        </p:nvPicPr>
        <p:blipFill>
          <a:blip r:embed="rId3" cstate="print">
            <a:clrChange>
              <a:clrFrom>
                <a:srgbClr val="F5F7F4">
                  <a:alpha val="100000"/>
                </a:srgbClr>
              </a:clrFrom>
              <a:clrTo>
                <a:srgbClr val="F5F7F4">
                  <a:alpha val="100000"/>
                  <a:alpha val="0"/>
                </a:srgbClr>
              </a:clrTo>
            </a:clrChange>
          </a:blip>
          <a:stretch>
            <a:fillRect/>
          </a:stretch>
        </p:blipFill>
        <p:spPr>
          <a:xfrm>
            <a:off x="29845" y="816610"/>
            <a:ext cx="4879340" cy="3185160"/>
          </a:xfrm>
          <a:prstGeom prst="rect">
            <a:avLst/>
          </a:prstGeom>
        </p:spPr>
      </p:pic>
      <p:sp>
        <p:nvSpPr>
          <p:cNvPr id="6" name="文本框 5"/>
          <p:cNvSpPr txBox="1"/>
          <p:nvPr/>
        </p:nvSpPr>
        <p:spPr>
          <a:xfrm>
            <a:off x="6131560" y="1936115"/>
            <a:ext cx="2113280" cy="368300"/>
          </a:xfrm>
          <a:prstGeom prst="rect">
            <a:avLst/>
          </a:prstGeom>
          <a:solidFill>
            <a:schemeClr val="bg1"/>
          </a:solidFill>
        </p:spPr>
        <p:txBody>
          <a:bodyPr wrap="square" rtlCol="0">
            <a:spAutoFit/>
          </a:bodyPr>
          <a:lstStyle/>
          <a:p>
            <a:pPr defTabSz="914400">
              <a:defRPr/>
            </a:pPr>
            <a:endParaRPr lang="zh-CN" altLang="en-US">
              <a:solidFill>
                <a:srgbClr val="000000"/>
              </a:solidFill>
              <a:latin typeface="Arial" panose="020B0604020202020204"/>
              <a:ea typeface="微软雅黑" panose="020B0503020204020204" charset="-122"/>
            </a:endParaRPr>
          </a:p>
        </p:txBody>
      </p:sp>
      <p:sp>
        <p:nvSpPr>
          <p:cNvPr id="7" name="文本框 6"/>
          <p:cNvSpPr txBox="1"/>
          <p:nvPr/>
        </p:nvSpPr>
        <p:spPr>
          <a:xfrm>
            <a:off x="6033774" y="2132330"/>
            <a:ext cx="1340485" cy="368300"/>
          </a:xfrm>
          <a:prstGeom prst="rect">
            <a:avLst/>
          </a:prstGeom>
          <a:solidFill>
            <a:schemeClr val="bg1"/>
          </a:solidFill>
        </p:spPr>
        <p:txBody>
          <a:bodyPr wrap="square" rtlCol="0">
            <a:spAutoFit/>
          </a:bodyPr>
          <a:lstStyle/>
          <a:p>
            <a:pPr defTabSz="914400">
              <a:defRPr/>
            </a:pPr>
            <a:endParaRPr lang="zh-CN" altLang="en-US">
              <a:solidFill>
                <a:srgbClr val="000000"/>
              </a:solidFill>
              <a:latin typeface="Arial" panose="020B0604020202020204"/>
              <a:ea typeface="微软雅黑" panose="020B0503020204020204" charset="-122"/>
            </a:endParaRPr>
          </a:p>
        </p:txBody>
      </p:sp>
      <p:sp>
        <p:nvSpPr>
          <p:cNvPr id="42018" name="文本框 6"/>
          <p:cNvSpPr txBox="1">
            <a:spLocks noChangeArrowheads="1"/>
          </p:cNvSpPr>
          <p:nvPr/>
        </p:nvSpPr>
        <p:spPr bwMode="auto">
          <a:xfrm>
            <a:off x="4750094" y="1575976"/>
            <a:ext cx="4304383" cy="1138773"/>
          </a:xfrm>
          <a:prstGeom prst="rect">
            <a:avLst/>
          </a:prstGeom>
          <a:noFill/>
          <a:ln w="9525">
            <a:noFill/>
            <a:miter lim="800000"/>
          </a:ln>
        </p:spPr>
        <p:txBody>
          <a:bodyPr wrap="none">
            <a:spAutoFit/>
          </a:bodyPr>
          <a:lstStyle/>
          <a:p>
            <a:pPr algn="ctr" defTabSz="914400">
              <a:defRPr/>
            </a:pPr>
            <a:r>
              <a:rPr lang="zh-CN" altLang="en-US" dirty="0">
                <a:solidFill>
                  <a:srgbClr val="000000"/>
                </a:solidFill>
                <a:latin typeface="Calibri" panose="020F0502020204030204" pitchFamily="34" charset="0"/>
                <a:ea typeface="宋体" panose="02010600030101010101" pitchFamily="2" charset="-122"/>
              </a:rPr>
              <a:t>《2018年全球创新指数报告》：</a:t>
            </a:r>
            <a:endParaRPr lang="en-US" altLang="zh-CN" dirty="0">
              <a:solidFill>
                <a:srgbClr val="000000"/>
              </a:solidFill>
              <a:latin typeface="Calibri" panose="020F0502020204030204" pitchFamily="34" charset="0"/>
              <a:ea typeface="宋体" panose="02010600030101010101" pitchFamily="2" charset="-122"/>
            </a:endParaRPr>
          </a:p>
          <a:p>
            <a:pPr algn="ctr" defTabSz="914400">
              <a:defRPr/>
            </a:pPr>
            <a:r>
              <a:rPr lang="zh-CN" altLang="en-US" dirty="0">
                <a:solidFill>
                  <a:srgbClr val="000000"/>
                </a:solidFill>
                <a:latin typeface="Calibri" panose="020F0502020204030204" pitchFamily="34" charset="0"/>
                <a:ea typeface="宋体" panose="02010600030101010101" pitchFamily="2" charset="-122"/>
              </a:rPr>
              <a:t>深圳-香港闯入全球</a:t>
            </a:r>
            <a:endParaRPr lang="en-US" altLang="zh-CN" dirty="0">
              <a:solidFill>
                <a:srgbClr val="000000"/>
              </a:solidFill>
              <a:latin typeface="Calibri" panose="020F0502020204030204" pitchFamily="34" charset="0"/>
              <a:ea typeface="宋体" panose="02010600030101010101" pitchFamily="2" charset="-122"/>
            </a:endParaRPr>
          </a:p>
          <a:p>
            <a:pPr algn="ctr" defTabSz="914400">
              <a:defRPr/>
            </a:pPr>
            <a:r>
              <a:rPr lang="zh-CN" altLang="en-US" sz="3200" b="1" dirty="0">
                <a:solidFill>
                  <a:srgbClr val="0000FF"/>
                </a:solidFill>
                <a:latin typeface="黑体" panose="02010609060101010101" pitchFamily="49" charset="-122"/>
                <a:ea typeface="黑体" panose="02010609060101010101" pitchFamily="49" charset="-122"/>
              </a:rPr>
              <a:t>“最佳科技集群”第二</a:t>
            </a:r>
          </a:p>
        </p:txBody>
      </p:sp>
      <p:sp>
        <p:nvSpPr>
          <p:cNvPr id="9" name="文本框 8"/>
          <p:cNvSpPr txBox="1"/>
          <p:nvPr/>
        </p:nvSpPr>
        <p:spPr>
          <a:xfrm>
            <a:off x="4909193" y="3679113"/>
            <a:ext cx="4145280" cy="460375"/>
          </a:xfrm>
          <a:prstGeom prst="rect">
            <a:avLst/>
          </a:prstGeom>
          <a:noFill/>
        </p:spPr>
        <p:txBody>
          <a:bodyPr wrap="none" rtlCol="0" anchor="t">
            <a:spAutoFit/>
          </a:bodyPr>
          <a:lstStyle/>
          <a:p>
            <a:pPr defTabSz="914400">
              <a:defRPr/>
            </a:pPr>
            <a:r>
              <a:rPr lang="zh-CN" altLang="en-US" sz="2400" dirty="0">
                <a:solidFill>
                  <a:srgbClr val="000000"/>
                </a:solidFill>
                <a:latin typeface="黑体" panose="02010609060101010101" pitchFamily="49" charset="-122"/>
                <a:ea typeface="黑体" panose="02010609060101010101" pitchFamily="49" charset="-122"/>
                <a:sym typeface="Arial" panose="020B0604020202020204" pitchFamily="34" charset="0"/>
              </a:rPr>
              <a:t>港深拥有丰富的科技创新资源</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2"/>
            </p:custDataLst>
          </p:nvPr>
        </p:nvSpPr>
        <p:spPr>
          <a:xfrm>
            <a:off x="-81915" y="6354"/>
            <a:ext cx="9163050" cy="1365885"/>
          </a:xfrm>
          <a:custGeom>
            <a:avLst/>
            <a:gdLst>
              <a:gd name="connsiteX0" fmla="*/ 0 w 3525716"/>
              <a:gd name="connsiteY0" fmla="*/ 0 h 756138"/>
              <a:gd name="connsiteX1" fmla="*/ 3525716 w 3525716"/>
              <a:gd name="connsiteY1" fmla="*/ 0 h 756138"/>
              <a:gd name="connsiteX2" fmla="*/ 3525716 w 3525716"/>
              <a:gd name="connsiteY2" fmla="*/ 756138 h 756138"/>
              <a:gd name="connsiteX3" fmla="*/ 0 w 3525716"/>
              <a:gd name="connsiteY3" fmla="*/ 756138 h 756138"/>
              <a:gd name="connsiteX4" fmla="*/ 0 w 3525716"/>
              <a:gd name="connsiteY4" fmla="*/ 755176 h 756138"/>
              <a:gd name="connsiteX5" fmla="*/ 67318 w 3525716"/>
              <a:gd name="connsiteY5" fmla="*/ 748389 h 756138"/>
              <a:gd name="connsiteX6" fmla="*/ 369138 w 3525716"/>
              <a:gd name="connsiteY6" fmla="*/ 378069 h 756138"/>
              <a:gd name="connsiteX7" fmla="*/ 67318 w 3525716"/>
              <a:gd name="connsiteY7" fmla="*/ 7749 h 756138"/>
              <a:gd name="connsiteX8" fmla="*/ 0 w 3525716"/>
              <a:gd name="connsiteY8" fmla="*/ 962 h 75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5716" h="756138">
                <a:moveTo>
                  <a:pt x="0" y="0"/>
                </a:moveTo>
                <a:lnTo>
                  <a:pt x="3525716" y="0"/>
                </a:lnTo>
                <a:lnTo>
                  <a:pt x="3525716" y="756138"/>
                </a:lnTo>
                <a:lnTo>
                  <a:pt x="0" y="756138"/>
                </a:lnTo>
                <a:lnTo>
                  <a:pt x="0" y="755176"/>
                </a:lnTo>
                <a:lnTo>
                  <a:pt x="67318" y="748389"/>
                </a:lnTo>
                <a:cubicBezTo>
                  <a:pt x="239567" y="713142"/>
                  <a:pt x="369138" y="560738"/>
                  <a:pt x="369138" y="378069"/>
                </a:cubicBezTo>
                <a:cubicBezTo>
                  <a:pt x="369138" y="195401"/>
                  <a:pt x="239567" y="42996"/>
                  <a:pt x="67318" y="7749"/>
                </a:cubicBezTo>
                <a:lnTo>
                  <a:pt x="0" y="962"/>
                </a:lnTo>
                <a:close/>
              </a:path>
            </a:pathLst>
          </a:custGeom>
          <a:noFill/>
          <a:extLst>
            <a:ext uri="{909E8E84-426E-40DD-AFC4-6F175D3DCCD1}">
              <a14:hiddenFill xmlns:a14="http://schemas.microsoft.com/office/drawing/2010/main">
                <a:solidFill>
                  <a:schemeClr val="accent1"/>
                </a:solidFill>
              </a14:hiddenFill>
            </a:ext>
          </a:extLst>
        </p:spPr>
        <p:txBody>
          <a:bodyPr rot="0" spcFirstLastPara="0" vertOverflow="overflow" horzOverflow="overflow" vert="horz" wrap="square" lIns="432000" tIns="45720" rIns="91440" bIns="45720" numCol="1" spcCol="0" rtlCol="0" fromWordArt="0" anchor="ctr" anchorCtr="0" forceAA="0" compatLnSpc="1">
            <a:norm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mn-ea"/>
              </a:rPr>
              <a:t>张五常：十年深圳会超越硅谷</a:t>
            </a:r>
            <a:endParaRPr kumimoji="0" lang="da-DK" altLang="zh-CN" sz="40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2" name="任意多边形 1"/>
          <p:cNvSpPr/>
          <p:nvPr>
            <p:custDataLst>
              <p:tags r:id="rId3"/>
            </p:custDataLst>
          </p:nvPr>
        </p:nvSpPr>
        <p:spPr>
          <a:xfrm>
            <a:off x="278769" y="1332869"/>
            <a:ext cx="756285" cy="756285"/>
          </a:xfrm>
          <a:custGeom>
            <a:avLst/>
            <a:gdLst>
              <a:gd name="connsiteX0" fmla="*/ 212947 w 756000"/>
              <a:gd name="connsiteY0" fmla="*/ 442010 h 756000"/>
              <a:gd name="connsiteX1" fmla="*/ 212947 w 756000"/>
              <a:gd name="connsiteY1" fmla="*/ 475131 h 756000"/>
              <a:gd name="connsiteX2" fmla="*/ 473087 w 756000"/>
              <a:gd name="connsiteY2" fmla="*/ 475131 h 756000"/>
              <a:gd name="connsiteX3" fmla="*/ 473087 w 756000"/>
              <a:gd name="connsiteY3" fmla="*/ 442010 h 756000"/>
              <a:gd name="connsiteX4" fmla="*/ 209225 w 756000"/>
              <a:gd name="connsiteY4" fmla="*/ 375767 h 756000"/>
              <a:gd name="connsiteX5" fmla="*/ 209225 w 756000"/>
              <a:gd name="connsiteY5" fmla="*/ 408888 h 756000"/>
              <a:gd name="connsiteX6" fmla="*/ 468993 w 756000"/>
              <a:gd name="connsiteY6" fmla="*/ 408888 h 756000"/>
              <a:gd name="connsiteX7" fmla="*/ 468993 w 756000"/>
              <a:gd name="connsiteY7" fmla="*/ 375767 h 756000"/>
              <a:gd name="connsiteX8" fmla="*/ 209225 w 756000"/>
              <a:gd name="connsiteY8" fmla="*/ 309897 h 756000"/>
              <a:gd name="connsiteX9" fmla="*/ 209225 w 756000"/>
              <a:gd name="connsiteY9" fmla="*/ 342646 h 756000"/>
              <a:gd name="connsiteX10" fmla="*/ 468993 w 756000"/>
              <a:gd name="connsiteY10" fmla="*/ 342646 h 756000"/>
              <a:gd name="connsiteX11" fmla="*/ 468993 w 756000"/>
              <a:gd name="connsiteY11" fmla="*/ 309897 h 756000"/>
              <a:gd name="connsiteX12" fmla="*/ 343575 w 756000"/>
              <a:gd name="connsiteY12" fmla="*/ 243654 h 756000"/>
              <a:gd name="connsiteX13" fmla="*/ 343575 w 756000"/>
              <a:gd name="connsiteY13" fmla="*/ 276776 h 756000"/>
              <a:gd name="connsiteX14" fmla="*/ 469738 w 756000"/>
              <a:gd name="connsiteY14" fmla="*/ 276776 h 756000"/>
              <a:gd name="connsiteX15" fmla="*/ 469738 w 756000"/>
              <a:gd name="connsiteY15" fmla="*/ 243654 h 756000"/>
              <a:gd name="connsiteX16" fmla="*/ 577888 w 756000"/>
              <a:gd name="connsiteY16" fmla="*/ 175923 h 756000"/>
              <a:gd name="connsiteX17" fmla="*/ 577888 w 756000"/>
              <a:gd name="connsiteY17" fmla="*/ 208970 h 756000"/>
              <a:gd name="connsiteX18" fmla="*/ 578483 w 756000"/>
              <a:gd name="connsiteY18" fmla="*/ 208970 h 756000"/>
              <a:gd name="connsiteX19" fmla="*/ 579004 w 756000"/>
              <a:gd name="connsiteY19" fmla="*/ 209044 h 756000"/>
              <a:gd name="connsiteX20" fmla="*/ 579451 w 756000"/>
              <a:gd name="connsiteY20" fmla="*/ 209193 h 756000"/>
              <a:gd name="connsiteX21" fmla="*/ 579972 w 756000"/>
              <a:gd name="connsiteY21" fmla="*/ 209416 h 756000"/>
              <a:gd name="connsiteX22" fmla="*/ 580493 w 756000"/>
              <a:gd name="connsiteY22" fmla="*/ 209640 h 756000"/>
              <a:gd name="connsiteX23" fmla="*/ 580939 w 756000"/>
              <a:gd name="connsiteY23" fmla="*/ 209938 h 756000"/>
              <a:gd name="connsiteX24" fmla="*/ 581758 w 756000"/>
              <a:gd name="connsiteY24" fmla="*/ 210607 h 756000"/>
              <a:gd name="connsiteX25" fmla="*/ 582354 w 756000"/>
              <a:gd name="connsiteY25" fmla="*/ 211352 h 756000"/>
              <a:gd name="connsiteX26" fmla="*/ 582726 w 756000"/>
              <a:gd name="connsiteY26" fmla="*/ 211873 h 756000"/>
              <a:gd name="connsiteX27" fmla="*/ 582875 w 756000"/>
              <a:gd name="connsiteY27" fmla="*/ 212319 h 756000"/>
              <a:gd name="connsiteX28" fmla="*/ 583172 w 756000"/>
              <a:gd name="connsiteY28" fmla="*/ 212840 h 756000"/>
              <a:gd name="connsiteX29" fmla="*/ 583247 w 756000"/>
              <a:gd name="connsiteY29" fmla="*/ 213361 h 756000"/>
              <a:gd name="connsiteX30" fmla="*/ 583321 w 756000"/>
              <a:gd name="connsiteY30" fmla="*/ 213957 h 756000"/>
              <a:gd name="connsiteX31" fmla="*/ 583321 w 756000"/>
              <a:gd name="connsiteY31" fmla="*/ 214403 h 756000"/>
              <a:gd name="connsiteX32" fmla="*/ 583321 w 756000"/>
              <a:gd name="connsiteY32" fmla="*/ 606351 h 756000"/>
              <a:gd name="connsiteX33" fmla="*/ 583321 w 756000"/>
              <a:gd name="connsiteY33" fmla="*/ 606946 h 756000"/>
              <a:gd name="connsiteX34" fmla="*/ 583247 w 756000"/>
              <a:gd name="connsiteY34" fmla="*/ 607393 h 756000"/>
              <a:gd name="connsiteX35" fmla="*/ 583172 w 756000"/>
              <a:gd name="connsiteY35" fmla="*/ 607914 h 756000"/>
              <a:gd name="connsiteX36" fmla="*/ 582875 w 756000"/>
              <a:gd name="connsiteY36" fmla="*/ 608435 h 756000"/>
              <a:gd name="connsiteX37" fmla="*/ 582726 w 756000"/>
              <a:gd name="connsiteY37" fmla="*/ 608956 h 756000"/>
              <a:gd name="connsiteX38" fmla="*/ 582354 w 756000"/>
              <a:gd name="connsiteY38" fmla="*/ 609402 h 756000"/>
              <a:gd name="connsiteX39" fmla="*/ 581758 w 756000"/>
              <a:gd name="connsiteY39" fmla="*/ 610221 h 756000"/>
              <a:gd name="connsiteX40" fmla="*/ 580939 w 756000"/>
              <a:gd name="connsiteY40" fmla="*/ 610966 h 756000"/>
              <a:gd name="connsiteX41" fmla="*/ 580493 w 756000"/>
              <a:gd name="connsiteY41" fmla="*/ 611189 h 756000"/>
              <a:gd name="connsiteX42" fmla="*/ 579972 w 756000"/>
              <a:gd name="connsiteY42" fmla="*/ 611412 h 756000"/>
              <a:gd name="connsiteX43" fmla="*/ 579451 w 756000"/>
              <a:gd name="connsiteY43" fmla="*/ 611635 h 756000"/>
              <a:gd name="connsiteX44" fmla="*/ 579004 w 756000"/>
              <a:gd name="connsiteY44" fmla="*/ 611710 h 756000"/>
              <a:gd name="connsiteX45" fmla="*/ 578483 w 756000"/>
              <a:gd name="connsiteY45" fmla="*/ 611784 h 756000"/>
              <a:gd name="connsiteX46" fmla="*/ 577888 w 756000"/>
              <a:gd name="connsiteY46" fmla="*/ 611859 h 756000"/>
              <a:gd name="connsiteX47" fmla="*/ 252247 w 756000"/>
              <a:gd name="connsiteY47" fmla="*/ 611859 h 756000"/>
              <a:gd name="connsiteX48" fmla="*/ 251651 w 756000"/>
              <a:gd name="connsiteY48" fmla="*/ 611784 h 756000"/>
              <a:gd name="connsiteX49" fmla="*/ 251130 w 756000"/>
              <a:gd name="connsiteY49" fmla="*/ 611710 h 756000"/>
              <a:gd name="connsiteX50" fmla="*/ 250609 w 756000"/>
              <a:gd name="connsiteY50" fmla="*/ 611635 h 756000"/>
              <a:gd name="connsiteX51" fmla="*/ 250088 w 756000"/>
              <a:gd name="connsiteY51" fmla="*/ 611412 h 756000"/>
              <a:gd name="connsiteX52" fmla="*/ 249567 w 756000"/>
              <a:gd name="connsiteY52" fmla="*/ 611189 h 756000"/>
              <a:gd name="connsiteX53" fmla="*/ 249121 w 756000"/>
              <a:gd name="connsiteY53" fmla="*/ 610966 h 756000"/>
              <a:gd name="connsiteX54" fmla="*/ 248302 w 756000"/>
              <a:gd name="connsiteY54" fmla="*/ 610221 h 756000"/>
              <a:gd name="connsiteX55" fmla="*/ 247632 w 756000"/>
              <a:gd name="connsiteY55" fmla="*/ 609402 h 756000"/>
              <a:gd name="connsiteX56" fmla="*/ 247334 w 756000"/>
              <a:gd name="connsiteY56" fmla="*/ 608956 h 756000"/>
              <a:gd name="connsiteX57" fmla="*/ 247111 w 756000"/>
              <a:gd name="connsiteY57" fmla="*/ 608435 h 756000"/>
              <a:gd name="connsiteX58" fmla="*/ 246962 w 756000"/>
              <a:gd name="connsiteY58" fmla="*/ 607914 h 756000"/>
              <a:gd name="connsiteX59" fmla="*/ 246813 w 756000"/>
              <a:gd name="connsiteY59" fmla="*/ 607393 h 756000"/>
              <a:gd name="connsiteX60" fmla="*/ 246739 w 756000"/>
              <a:gd name="connsiteY60" fmla="*/ 606946 h 756000"/>
              <a:gd name="connsiteX61" fmla="*/ 246665 w 756000"/>
              <a:gd name="connsiteY61" fmla="*/ 606351 h 756000"/>
              <a:gd name="connsiteX62" fmla="*/ 213691 w 756000"/>
              <a:gd name="connsiteY62" fmla="*/ 606351 h 756000"/>
              <a:gd name="connsiteX63" fmla="*/ 213691 w 756000"/>
              <a:gd name="connsiteY63" fmla="*/ 608286 h 756000"/>
              <a:gd name="connsiteX64" fmla="*/ 213840 w 756000"/>
              <a:gd name="connsiteY64" fmla="*/ 610221 h 756000"/>
              <a:gd name="connsiteX65" fmla="*/ 214138 w 756000"/>
              <a:gd name="connsiteY65" fmla="*/ 612231 h 756000"/>
              <a:gd name="connsiteX66" fmla="*/ 214435 w 756000"/>
              <a:gd name="connsiteY66" fmla="*/ 614092 h 756000"/>
              <a:gd name="connsiteX67" fmla="*/ 214882 w 756000"/>
              <a:gd name="connsiteY67" fmla="*/ 615952 h 756000"/>
              <a:gd name="connsiteX68" fmla="*/ 215403 w 756000"/>
              <a:gd name="connsiteY68" fmla="*/ 617739 h 756000"/>
              <a:gd name="connsiteX69" fmla="*/ 215998 w 756000"/>
              <a:gd name="connsiteY69" fmla="*/ 619525 h 756000"/>
              <a:gd name="connsiteX70" fmla="*/ 216668 w 756000"/>
              <a:gd name="connsiteY70" fmla="*/ 621237 h 756000"/>
              <a:gd name="connsiteX71" fmla="*/ 217487 w 756000"/>
              <a:gd name="connsiteY71" fmla="*/ 622949 h 756000"/>
              <a:gd name="connsiteX72" fmla="*/ 218306 w 756000"/>
              <a:gd name="connsiteY72" fmla="*/ 624661 h 756000"/>
              <a:gd name="connsiteX73" fmla="*/ 219273 w 756000"/>
              <a:gd name="connsiteY73" fmla="*/ 626298 h 756000"/>
              <a:gd name="connsiteX74" fmla="*/ 220241 w 756000"/>
              <a:gd name="connsiteY74" fmla="*/ 627861 h 756000"/>
              <a:gd name="connsiteX75" fmla="*/ 221283 w 756000"/>
              <a:gd name="connsiteY75" fmla="*/ 629350 h 756000"/>
              <a:gd name="connsiteX76" fmla="*/ 222474 w 756000"/>
              <a:gd name="connsiteY76" fmla="*/ 630838 h 756000"/>
              <a:gd name="connsiteX77" fmla="*/ 223665 w 756000"/>
              <a:gd name="connsiteY77" fmla="*/ 632178 h 756000"/>
              <a:gd name="connsiteX78" fmla="*/ 225005 w 756000"/>
              <a:gd name="connsiteY78" fmla="*/ 633592 h 756000"/>
              <a:gd name="connsiteX79" fmla="*/ 226344 w 756000"/>
              <a:gd name="connsiteY79" fmla="*/ 634857 h 756000"/>
              <a:gd name="connsiteX80" fmla="*/ 227684 w 756000"/>
              <a:gd name="connsiteY80" fmla="*/ 636048 h 756000"/>
              <a:gd name="connsiteX81" fmla="*/ 229173 w 756000"/>
              <a:gd name="connsiteY81" fmla="*/ 637165 h 756000"/>
              <a:gd name="connsiteX82" fmla="*/ 230736 w 756000"/>
              <a:gd name="connsiteY82" fmla="*/ 638281 h 756000"/>
              <a:gd name="connsiteX83" fmla="*/ 232225 w 756000"/>
              <a:gd name="connsiteY83" fmla="*/ 639323 h 756000"/>
              <a:gd name="connsiteX84" fmla="*/ 233862 w 756000"/>
              <a:gd name="connsiteY84" fmla="*/ 640216 h 756000"/>
              <a:gd name="connsiteX85" fmla="*/ 235500 w 756000"/>
              <a:gd name="connsiteY85" fmla="*/ 641110 h 756000"/>
              <a:gd name="connsiteX86" fmla="*/ 237212 w 756000"/>
              <a:gd name="connsiteY86" fmla="*/ 641854 h 756000"/>
              <a:gd name="connsiteX87" fmla="*/ 238998 w 756000"/>
              <a:gd name="connsiteY87" fmla="*/ 642524 h 756000"/>
              <a:gd name="connsiteX88" fmla="*/ 240784 w 756000"/>
              <a:gd name="connsiteY88" fmla="*/ 643119 h 756000"/>
              <a:gd name="connsiteX89" fmla="*/ 242571 w 756000"/>
              <a:gd name="connsiteY89" fmla="*/ 643640 h 756000"/>
              <a:gd name="connsiteX90" fmla="*/ 244432 w 756000"/>
              <a:gd name="connsiteY90" fmla="*/ 644087 h 756000"/>
              <a:gd name="connsiteX91" fmla="*/ 246367 w 756000"/>
              <a:gd name="connsiteY91" fmla="*/ 644459 h 756000"/>
              <a:gd name="connsiteX92" fmla="*/ 248302 w 756000"/>
              <a:gd name="connsiteY92" fmla="*/ 644682 h 756000"/>
              <a:gd name="connsiteX93" fmla="*/ 250237 w 756000"/>
              <a:gd name="connsiteY93" fmla="*/ 644831 h 756000"/>
              <a:gd name="connsiteX94" fmla="*/ 252247 w 756000"/>
              <a:gd name="connsiteY94" fmla="*/ 644831 h 756000"/>
              <a:gd name="connsiteX95" fmla="*/ 577888 w 756000"/>
              <a:gd name="connsiteY95" fmla="*/ 644831 h 756000"/>
              <a:gd name="connsiteX96" fmla="*/ 579823 w 756000"/>
              <a:gd name="connsiteY96" fmla="*/ 644831 h 756000"/>
              <a:gd name="connsiteX97" fmla="*/ 581758 w 756000"/>
              <a:gd name="connsiteY97" fmla="*/ 644682 h 756000"/>
              <a:gd name="connsiteX98" fmla="*/ 583768 w 756000"/>
              <a:gd name="connsiteY98" fmla="*/ 644459 h 756000"/>
              <a:gd name="connsiteX99" fmla="*/ 585629 w 756000"/>
              <a:gd name="connsiteY99" fmla="*/ 644087 h 756000"/>
              <a:gd name="connsiteX100" fmla="*/ 587415 w 756000"/>
              <a:gd name="connsiteY100" fmla="*/ 643640 h 756000"/>
              <a:gd name="connsiteX101" fmla="*/ 589276 w 756000"/>
              <a:gd name="connsiteY101" fmla="*/ 643119 h 756000"/>
              <a:gd name="connsiteX102" fmla="*/ 591137 w 756000"/>
              <a:gd name="connsiteY102" fmla="*/ 642524 h 756000"/>
              <a:gd name="connsiteX103" fmla="*/ 592849 w 756000"/>
              <a:gd name="connsiteY103" fmla="*/ 641854 h 756000"/>
              <a:gd name="connsiteX104" fmla="*/ 594486 w 756000"/>
              <a:gd name="connsiteY104" fmla="*/ 641110 h 756000"/>
              <a:gd name="connsiteX105" fmla="*/ 596198 w 756000"/>
              <a:gd name="connsiteY105" fmla="*/ 640216 h 756000"/>
              <a:gd name="connsiteX106" fmla="*/ 597836 w 756000"/>
              <a:gd name="connsiteY106" fmla="*/ 639323 h 756000"/>
              <a:gd name="connsiteX107" fmla="*/ 599399 w 756000"/>
              <a:gd name="connsiteY107" fmla="*/ 638281 h 756000"/>
              <a:gd name="connsiteX108" fmla="*/ 600962 w 756000"/>
              <a:gd name="connsiteY108" fmla="*/ 637165 h 756000"/>
              <a:gd name="connsiteX109" fmla="*/ 602376 w 756000"/>
              <a:gd name="connsiteY109" fmla="*/ 636048 h 756000"/>
              <a:gd name="connsiteX110" fmla="*/ 603716 w 756000"/>
              <a:gd name="connsiteY110" fmla="*/ 634857 h 756000"/>
              <a:gd name="connsiteX111" fmla="*/ 605130 w 756000"/>
              <a:gd name="connsiteY111" fmla="*/ 633592 h 756000"/>
              <a:gd name="connsiteX112" fmla="*/ 606395 w 756000"/>
              <a:gd name="connsiteY112" fmla="*/ 632178 h 756000"/>
              <a:gd name="connsiteX113" fmla="*/ 607586 w 756000"/>
              <a:gd name="connsiteY113" fmla="*/ 630838 h 756000"/>
              <a:gd name="connsiteX114" fmla="*/ 608703 w 756000"/>
              <a:gd name="connsiteY114" fmla="*/ 629350 h 756000"/>
              <a:gd name="connsiteX115" fmla="*/ 609819 w 756000"/>
              <a:gd name="connsiteY115" fmla="*/ 627861 h 756000"/>
              <a:gd name="connsiteX116" fmla="*/ 610861 w 756000"/>
              <a:gd name="connsiteY116" fmla="*/ 626298 h 756000"/>
              <a:gd name="connsiteX117" fmla="*/ 611680 w 756000"/>
              <a:gd name="connsiteY117" fmla="*/ 624661 h 756000"/>
              <a:gd name="connsiteX118" fmla="*/ 612573 w 756000"/>
              <a:gd name="connsiteY118" fmla="*/ 622949 h 756000"/>
              <a:gd name="connsiteX119" fmla="*/ 613317 w 756000"/>
              <a:gd name="connsiteY119" fmla="*/ 621237 h 756000"/>
              <a:gd name="connsiteX120" fmla="*/ 614062 w 756000"/>
              <a:gd name="connsiteY120" fmla="*/ 619525 h 756000"/>
              <a:gd name="connsiteX121" fmla="*/ 614657 w 756000"/>
              <a:gd name="connsiteY121" fmla="*/ 617739 h 756000"/>
              <a:gd name="connsiteX122" fmla="*/ 615178 w 756000"/>
              <a:gd name="connsiteY122" fmla="*/ 615952 h 756000"/>
              <a:gd name="connsiteX123" fmla="*/ 615625 w 756000"/>
              <a:gd name="connsiteY123" fmla="*/ 614092 h 756000"/>
              <a:gd name="connsiteX124" fmla="*/ 615997 w 756000"/>
              <a:gd name="connsiteY124" fmla="*/ 612231 h 756000"/>
              <a:gd name="connsiteX125" fmla="*/ 616220 w 756000"/>
              <a:gd name="connsiteY125" fmla="*/ 610221 h 756000"/>
              <a:gd name="connsiteX126" fmla="*/ 616295 w 756000"/>
              <a:gd name="connsiteY126" fmla="*/ 608286 h 756000"/>
              <a:gd name="connsiteX127" fmla="*/ 616369 w 756000"/>
              <a:gd name="connsiteY127" fmla="*/ 606351 h 756000"/>
              <a:gd name="connsiteX128" fmla="*/ 616369 w 756000"/>
              <a:gd name="connsiteY128" fmla="*/ 214403 h 756000"/>
              <a:gd name="connsiteX129" fmla="*/ 616295 w 756000"/>
              <a:gd name="connsiteY129" fmla="*/ 212468 h 756000"/>
              <a:gd name="connsiteX130" fmla="*/ 616220 w 756000"/>
              <a:gd name="connsiteY130" fmla="*/ 210533 h 756000"/>
              <a:gd name="connsiteX131" fmla="*/ 615997 w 756000"/>
              <a:gd name="connsiteY131" fmla="*/ 208598 h 756000"/>
              <a:gd name="connsiteX132" fmla="*/ 615625 w 756000"/>
              <a:gd name="connsiteY132" fmla="*/ 206737 h 756000"/>
              <a:gd name="connsiteX133" fmla="*/ 615178 w 756000"/>
              <a:gd name="connsiteY133" fmla="*/ 204876 h 756000"/>
              <a:gd name="connsiteX134" fmla="*/ 614657 w 756000"/>
              <a:gd name="connsiteY134" fmla="*/ 203015 h 756000"/>
              <a:gd name="connsiteX135" fmla="*/ 614062 w 756000"/>
              <a:gd name="connsiteY135" fmla="*/ 201229 h 756000"/>
              <a:gd name="connsiteX136" fmla="*/ 613317 w 756000"/>
              <a:gd name="connsiteY136" fmla="*/ 199517 h 756000"/>
              <a:gd name="connsiteX137" fmla="*/ 612573 w 756000"/>
              <a:gd name="connsiteY137" fmla="*/ 197805 h 756000"/>
              <a:gd name="connsiteX138" fmla="*/ 611680 w 756000"/>
              <a:gd name="connsiteY138" fmla="*/ 196094 h 756000"/>
              <a:gd name="connsiteX139" fmla="*/ 610861 w 756000"/>
              <a:gd name="connsiteY139" fmla="*/ 194456 h 756000"/>
              <a:gd name="connsiteX140" fmla="*/ 609819 w 756000"/>
              <a:gd name="connsiteY140" fmla="*/ 192893 h 756000"/>
              <a:gd name="connsiteX141" fmla="*/ 608703 w 756000"/>
              <a:gd name="connsiteY141" fmla="*/ 191404 h 756000"/>
              <a:gd name="connsiteX142" fmla="*/ 607586 w 756000"/>
              <a:gd name="connsiteY142" fmla="*/ 189916 h 756000"/>
              <a:gd name="connsiteX143" fmla="*/ 606395 w 756000"/>
              <a:gd name="connsiteY143" fmla="*/ 188576 h 756000"/>
              <a:gd name="connsiteX144" fmla="*/ 605130 w 756000"/>
              <a:gd name="connsiteY144" fmla="*/ 187162 h 756000"/>
              <a:gd name="connsiteX145" fmla="*/ 603716 w 756000"/>
              <a:gd name="connsiteY145" fmla="*/ 185897 h 756000"/>
              <a:gd name="connsiteX146" fmla="*/ 602376 w 756000"/>
              <a:gd name="connsiteY146" fmla="*/ 184706 h 756000"/>
              <a:gd name="connsiteX147" fmla="*/ 600962 w 756000"/>
              <a:gd name="connsiteY147" fmla="*/ 183589 h 756000"/>
              <a:gd name="connsiteX148" fmla="*/ 599399 w 756000"/>
              <a:gd name="connsiteY148" fmla="*/ 182473 h 756000"/>
              <a:gd name="connsiteX149" fmla="*/ 597836 w 756000"/>
              <a:gd name="connsiteY149" fmla="*/ 181431 h 756000"/>
              <a:gd name="connsiteX150" fmla="*/ 596198 w 756000"/>
              <a:gd name="connsiteY150" fmla="*/ 180612 h 756000"/>
              <a:gd name="connsiteX151" fmla="*/ 594486 w 756000"/>
              <a:gd name="connsiteY151" fmla="*/ 179719 h 756000"/>
              <a:gd name="connsiteX152" fmla="*/ 592849 w 756000"/>
              <a:gd name="connsiteY152" fmla="*/ 178900 h 756000"/>
              <a:gd name="connsiteX153" fmla="*/ 591137 w 756000"/>
              <a:gd name="connsiteY153" fmla="*/ 178230 h 756000"/>
              <a:gd name="connsiteX154" fmla="*/ 589276 w 756000"/>
              <a:gd name="connsiteY154" fmla="*/ 177635 h 756000"/>
              <a:gd name="connsiteX155" fmla="*/ 587415 w 756000"/>
              <a:gd name="connsiteY155" fmla="*/ 177114 h 756000"/>
              <a:gd name="connsiteX156" fmla="*/ 585629 w 756000"/>
              <a:gd name="connsiteY156" fmla="*/ 176667 h 756000"/>
              <a:gd name="connsiteX157" fmla="*/ 583768 w 756000"/>
              <a:gd name="connsiteY157" fmla="*/ 176370 h 756000"/>
              <a:gd name="connsiteX158" fmla="*/ 581758 w 756000"/>
              <a:gd name="connsiteY158" fmla="*/ 176072 h 756000"/>
              <a:gd name="connsiteX159" fmla="*/ 579823 w 756000"/>
              <a:gd name="connsiteY159" fmla="*/ 175998 h 756000"/>
              <a:gd name="connsiteX160" fmla="*/ 277728 w 756000"/>
              <a:gd name="connsiteY160" fmla="*/ 144216 h 756000"/>
              <a:gd name="connsiteX161" fmla="*/ 503746 w 756000"/>
              <a:gd name="connsiteY161" fmla="*/ 144216 h 756000"/>
              <a:gd name="connsiteX162" fmla="*/ 504416 w 756000"/>
              <a:gd name="connsiteY162" fmla="*/ 144216 h 756000"/>
              <a:gd name="connsiteX163" fmla="*/ 504863 w 756000"/>
              <a:gd name="connsiteY163" fmla="*/ 144290 h 756000"/>
              <a:gd name="connsiteX164" fmla="*/ 505459 w 756000"/>
              <a:gd name="connsiteY164" fmla="*/ 144439 h 756000"/>
              <a:gd name="connsiteX165" fmla="*/ 505905 w 756000"/>
              <a:gd name="connsiteY165" fmla="*/ 144662 h 756000"/>
              <a:gd name="connsiteX166" fmla="*/ 506426 w 756000"/>
              <a:gd name="connsiteY166" fmla="*/ 144886 h 756000"/>
              <a:gd name="connsiteX167" fmla="*/ 506873 w 756000"/>
              <a:gd name="connsiteY167" fmla="*/ 145183 h 756000"/>
              <a:gd name="connsiteX168" fmla="*/ 507692 w 756000"/>
              <a:gd name="connsiteY168" fmla="*/ 145853 h 756000"/>
              <a:gd name="connsiteX169" fmla="*/ 508362 w 756000"/>
              <a:gd name="connsiteY169" fmla="*/ 146672 h 756000"/>
              <a:gd name="connsiteX170" fmla="*/ 508660 w 756000"/>
              <a:gd name="connsiteY170" fmla="*/ 147119 h 756000"/>
              <a:gd name="connsiteX171" fmla="*/ 508883 w 756000"/>
              <a:gd name="connsiteY171" fmla="*/ 147565 h 756000"/>
              <a:gd name="connsiteX172" fmla="*/ 509106 w 756000"/>
              <a:gd name="connsiteY172" fmla="*/ 148086 h 756000"/>
              <a:gd name="connsiteX173" fmla="*/ 509255 w 756000"/>
              <a:gd name="connsiteY173" fmla="*/ 148682 h 756000"/>
              <a:gd name="connsiteX174" fmla="*/ 509330 w 756000"/>
              <a:gd name="connsiteY174" fmla="*/ 149128 h 756000"/>
              <a:gd name="connsiteX175" fmla="*/ 509330 w 756000"/>
              <a:gd name="connsiteY175" fmla="*/ 149798 h 756000"/>
              <a:gd name="connsiteX176" fmla="*/ 509330 w 756000"/>
              <a:gd name="connsiteY176" fmla="*/ 541597 h 756000"/>
              <a:gd name="connsiteX177" fmla="*/ 509330 w 756000"/>
              <a:gd name="connsiteY177" fmla="*/ 542192 h 756000"/>
              <a:gd name="connsiteX178" fmla="*/ 509255 w 756000"/>
              <a:gd name="connsiteY178" fmla="*/ 542639 h 756000"/>
              <a:gd name="connsiteX179" fmla="*/ 509106 w 756000"/>
              <a:gd name="connsiteY179" fmla="*/ 543160 h 756000"/>
              <a:gd name="connsiteX180" fmla="*/ 508883 w 756000"/>
              <a:gd name="connsiteY180" fmla="*/ 543681 h 756000"/>
              <a:gd name="connsiteX181" fmla="*/ 508660 w 756000"/>
              <a:gd name="connsiteY181" fmla="*/ 544202 h 756000"/>
              <a:gd name="connsiteX182" fmla="*/ 508362 w 756000"/>
              <a:gd name="connsiteY182" fmla="*/ 544649 h 756000"/>
              <a:gd name="connsiteX183" fmla="*/ 507692 w 756000"/>
              <a:gd name="connsiteY183" fmla="*/ 545467 h 756000"/>
              <a:gd name="connsiteX184" fmla="*/ 506873 w 756000"/>
              <a:gd name="connsiteY184" fmla="*/ 546137 h 756000"/>
              <a:gd name="connsiteX185" fmla="*/ 506426 w 756000"/>
              <a:gd name="connsiteY185" fmla="*/ 546435 h 756000"/>
              <a:gd name="connsiteX186" fmla="*/ 505905 w 756000"/>
              <a:gd name="connsiteY186" fmla="*/ 546658 h 756000"/>
              <a:gd name="connsiteX187" fmla="*/ 505459 w 756000"/>
              <a:gd name="connsiteY187" fmla="*/ 546881 h 756000"/>
              <a:gd name="connsiteX188" fmla="*/ 504863 w 756000"/>
              <a:gd name="connsiteY188" fmla="*/ 546956 h 756000"/>
              <a:gd name="connsiteX189" fmla="*/ 504416 w 756000"/>
              <a:gd name="connsiteY189" fmla="*/ 547030 h 756000"/>
              <a:gd name="connsiteX190" fmla="*/ 503746 w 756000"/>
              <a:gd name="connsiteY190" fmla="*/ 547105 h 756000"/>
              <a:gd name="connsiteX191" fmla="*/ 178194 w 756000"/>
              <a:gd name="connsiteY191" fmla="*/ 547105 h 756000"/>
              <a:gd name="connsiteX192" fmla="*/ 177599 w 756000"/>
              <a:gd name="connsiteY192" fmla="*/ 547030 h 756000"/>
              <a:gd name="connsiteX193" fmla="*/ 177077 w 756000"/>
              <a:gd name="connsiteY193" fmla="*/ 546956 h 756000"/>
              <a:gd name="connsiteX194" fmla="*/ 176482 w 756000"/>
              <a:gd name="connsiteY194" fmla="*/ 546881 h 756000"/>
              <a:gd name="connsiteX195" fmla="*/ 176035 w 756000"/>
              <a:gd name="connsiteY195" fmla="*/ 546658 h 756000"/>
              <a:gd name="connsiteX196" fmla="*/ 175514 w 756000"/>
              <a:gd name="connsiteY196" fmla="*/ 546435 h 756000"/>
              <a:gd name="connsiteX197" fmla="*/ 175142 w 756000"/>
              <a:gd name="connsiteY197" fmla="*/ 546137 h 756000"/>
              <a:gd name="connsiteX198" fmla="*/ 174248 w 756000"/>
              <a:gd name="connsiteY198" fmla="*/ 545467 h 756000"/>
              <a:gd name="connsiteX199" fmla="*/ 173578 w 756000"/>
              <a:gd name="connsiteY199" fmla="*/ 544649 h 756000"/>
              <a:gd name="connsiteX200" fmla="*/ 173281 w 756000"/>
              <a:gd name="connsiteY200" fmla="*/ 544202 h 756000"/>
              <a:gd name="connsiteX201" fmla="*/ 173057 w 756000"/>
              <a:gd name="connsiteY201" fmla="*/ 543681 h 756000"/>
              <a:gd name="connsiteX202" fmla="*/ 172908 w 756000"/>
              <a:gd name="connsiteY202" fmla="*/ 543160 h 756000"/>
              <a:gd name="connsiteX203" fmla="*/ 172685 w 756000"/>
              <a:gd name="connsiteY203" fmla="*/ 542639 h 756000"/>
              <a:gd name="connsiteX204" fmla="*/ 172610 w 756000"/>
              <a:gd name="connsiteY204" fmla="*/ 542192 h 756000"/>
              <a:gd name="connsiteX205" fmla="*/ 172610 w 756000"/>
              <a:gd name="connsiteY205" fmla="*/ 541597 h 756000"/>
              <a:gd name="connsiteX206" fmla="*/ 172610 w 756000"/>
              <a:gd name="connsiteY206" fmla="*/ 249311 h 756000"/>
              <a:gd name="connsiteX207" fmla="*/ 239165 w 756000"/>
              <a:gd name="connsiteY207" fmla="*/ 249311 h 756000"/>
              <a:gd name="connsiteX208" fmla="*/ 241175 w 756000"/>
              <a:gd name="connsiteY208" fmla="*/ 249237 h 756000"/>
              <a:gd name="connsiteX209" fmla="*/ 243111 w 756000"/>
              <a:gd name="connsiteY209" fmla="*/ 249088 h 756000"/>
              <a:gd name="connsiteX210" fmla="*/ 245046 w 756000"/>
              <a:gd name="connsiteY210" fmla="*/ 248864 h 756000"/>
              <a:gd name="connsiteX211" fmla="*/ 246908 w 756000"/>
              <a:gd name="connsiteY211" fmla="*/ 248492 h 756000"/>
              <a:gd name="connsiteX212" fmla="*/ 248769 w 756000"/>
              <a:gd name="connsiteY212" fmla="*/ 248120 h 756000"/>
              <a:gd name="connsiteX213" fmla="*/ 250630 w 756000"/>
              <a:gd name="connsiteY213" fmla="*/ 247599 h 756000"/>
              <a:gd name="connsiteX214" fmla="*/ 252417 w 756000"/>
              <a:gd name="connsiteY214" fmla="*/ 246929 h 756000"/>
              <a:gd name="connsiteX215" fmla="*/ 254129 w 756000"/>
              <a:gd name="connsiteY215" fmla="*/ 246185 h 756000"/>
              <a:gd name="connsiteX216" fmla="*/ 255841 w 756000"/>
              <a:gd name="connsiteY216" fmla="*/ 245441 h 756000"/>
              <a:gd name="connsiteX217" fmla="*/ 257553 w 756000"/>
              <a:gd name="connsiteY217" fmla="*/ 244622 h 756000"/>
              <a:gd name="connsiteX218" fmla="*/ 259117 w 756000"/>
              <a:gd name="connsiteY218" fmla="*/ 243654 h 756000"/>
              <a:gd name="connsiteX219" fmla="*/ 260755 w 756000"/>
              <a:gd name="connsiteY219" fmla="*/ 242687 h 756000"/>
              <a:gd name="connsiteX220" fmla="*/ 262169 w 756000"/>
              <a:gd name="connsiteY220" fmla="*/ 241570 h 756000"/>
              <a:gd name="connsiteX221" fmla="*/ 263733 w 756000"/>
              <a:gd name="connsiteY221" fmla="*/ 240528 h 756000"/>
              <a:gd name="connsiteX222" fmla="*/ 265073 w 756000"/>
              <a:gd name="connsiteY222" fmla="*/ 239188 h 756000"/>
              <a:gd name="connsiteX223" fmla="*/ 266487 w 756000"/>
              <a:gd name="connsiteY223" fmla="*/ 237998 h 756000"/>
              <a:gd name="connsiteX224" fmla="*/ 267753 w 756000"/>
              <a:gd name="connsiteY224" fmla="*/ 236658 h 756000"/>
              <a:gd name="connsiteX225" fmla="*/ 268944 w 756000"/>
              <a:gd name="connsiteY225" fmla="*/ 235169 h 756000"/>
              <a:gd name="connsiteX226" fmla="*/ 270060 w 756000"/>
              <a:gd name="connsiteY226" fmla="*/ 233755 h 756000"/>
              <a:gd name="connsiteX227" fmla="*/ 271177 w 756000"/>
              <a:gd name="connsiteY227" fmla="*/ 232267 h 756000"/>
              <a:gd name="connsiteX228" fmla="*/ 272219 w 756000"/>
              <a:gd name="connsiteY228" fmla="*/ 230703 h 756000"/>
              <a:gd name="connsiteX229" fmla="*/ 273038 w 756000"/>
              <a:gd name="connsiteY229" fmla="*/ 229140 h 756000"/>
              <a:gd name="connsiteX230" fmla="*/ 273932 w 756000"/>
              <a:gd name="connsiteY230" fmla="*/ 227428 h 756000"/>
              <a:gd name="connsiteX231" fmla="*/ 274676 w 756000"/>
              <a:gd name="connsiteY231" fmla="*/ 225717 h 756000"/>
              <a:gd name="connsiteX232" fmla="*/ 275420 w 756000"/>
              <a:gd name="connsiteY232" fmla="*/ 224005 h 756000"/>
              <a:gd name="connsiteX233" fmla="*/ 276016 w 756000"/>
              <a:gd name="connsiteY233" fmla="*/ 222218 h 756000"/>
              <a:gd name="connsiteX234" fmla="*/ 276537 w 756000"/>
              <a:gd name="connsiteY234" fmla="*/ 220358 h 756000"/>
              <a:gd name="connsiteX235" fmla="*/ 276984 w 756000"/>
              <a:gd name="connsiteY235" fmla="*/ 218571 h 756000"/>
              <a:gd name="connsiteX236" fmla="*/ 277282 w 756000"/>
              <a:gd name="connsiteY236" fmla="*/ 216562 h 756000"/>
              <a:gd name="connsiteX237" fmla="*/ 277579 w 756000"/>
              <a:gd name="connsiteY237" fmla="*/ 214701 h 756000"/>
              <a:gd name="connsiteX238" fmla="*/ 277654 w 756000"/>
              <a:gd name="connsiteY238" fmla="*/ 212691 h 756000"/>
              <a:gd name="connsiteX239" fmla="*/ 277728 w 756000"/>
              <a:gd name="connsiteY239" fmla="*/ 210756 h 756000"/>
              <a:gd name="connsiteX240" fmla="*/ 254352 w 756000"/>
              <a:gd name="connsiteY240" fmla="*/ 111169 h 756000"/>
              <a:gd name="connsiteX241" fmla="*/ 139631 w 756000"/>
              <a:gd name="connsiteY241" fmla="*/ 225940 h 756000"/>
              <a:gd name="connsiteX242" fmla="*/ 139631 w 756000"/>
              <a:gd name="connsiteY242" fmla="*/ 541597 h 756000"/>
              <a:gd name="connsiteX243" fmla="*/ 139631 w 756000"/>
              <a:gd name="connsiteY243" fmla="*/ 543532 h 756000"/>
              <a:gd name="connsiteX244" fmla="*/ 139780 w 756000"/>
              <a:gd name="connsiteY244" fmla="*/ 545467 h 756000"/>
              <a:gd name="connsiteX245" fmla="*/ 140078 w 756000"/>
              <a:gd name="connsiteY245" fmla="*/ 547477 h 756000"/>
              <a:gd name="connsiteX246" fmla="*/ 140375 w 756000"/>
              <a:gd name="connsiteY246" fmla="*/ 549338 h 756000"/>
              <a:gd name="connsiteX247" fmla="*/ 140822 w 756000"/>
              <a:gd name="connsiteY247" fmla="*/ 551198 h 756000"/>
              <a:gd name="connsiteX248" fmla="*/ 141343 w 756000"/>
              <a:gd name="connsiteY248" fmla="*/ 552985 h 756000"/>
              <a:gd name="connsiteX249" fmla="*/ 141939 w 756000"/>
              <a:gd name="connsiteY249" fmla="*/ 554771 h 756000"/>
              <a:gd name="connsiteX250" fmla="*/ 142609 w 756000"/>
              <a:gd name="connsiteY250" fmla="*/ 556632 h 756000"/>
              <a:gd name="connsiteX251" fmla="*/ 143428 w 756000"/>
              <a:gd name="connsiteY251" fmla="*/ 558269 h 756000"/>
              <a:gd name="connsiteX252" fmla="*/ 144247 w 756000"/>
              <a:gd name="connsiteY252" fmla="*/ 559907 h 756000"/>
              <a:gd name="connsiteX253" fmla="*/ 145215 w 756000"/>
              <a:gd name="connsiteY253" fmla="*/ 561544 h 756000"/>
              <a:gd name="connsiteX254" fmla="*/ 146182 w 756000"/>
              <a:gd name="connsiteY254" fmla="*/ 563107 h 756000"/>
              <a:gd name="connsiteX255" fmla="*/ 147225 w 756000"/>
              <a:gd name="connsiteY255" fmla="*/ 564596 h 756000"/>
              <a:gd name="connsiteX256" fmla="*/ 148416 w 756000"/>
              <a:gd name="connsiteY256" fmla="*/ 566084 h 756000"/>
              <a:gd name="connsiteX257" fmla="*/ 149607 w 756000"/>
              <a:gd name="connsiteY257" fmla="*/ 567424 h 756000"/>
              <a:gd name="connsiteX258" fmla="*/ 150947 w 756000"/>
              <a:gd name="connsiteY258" fmla="*/ 568838 h 756000"/>
              <a:gd name="connsiteX259" fmla="*/ 152212 w 756000"/>
              <a:gd name="connsiteY259" fmla="*/ 570104 h 756000"/>
              <a:gd name="connsiteX260" fmla="*/ 153627 w 756000"/>
              <a:gd name="connsiteY260" fmla="*/ 571294 h 756000"/>
              <a:gd name="connsiteX261" fmla="*/ 155116 w 756000"/>
              <a:gd name="connsiteY261" fmla="*/ 572485 h 756000"/>
              <a:gd name="connsiteX262" fmla="*/ 156679 w 756000"/>
              <a:gd name="connsiteY262" fmla="*/ 573527 h 756000"/>
              <a:gd name="connsiteX263" fmla="*/ 158168 w 756000"/>
              <a:gd name="connsiteY263" fmla="*/ 574569 h 756000"/>
              <a:gd name="connsiteX264" fmla="*/ 159806 w 756000"/>
              <a:gd name="connsiteY264" fmla="*/ 575462 h 756000"/>
              <a:gd name="connsiteX265" fmla="*/ 161444 w 756000"/>
              <a:gd name="connsiteY265" fmla="*/ 576356 h 756000"/>
              <a:gd name="connsiteX266" fmla="*/ 163156 w 756000"/>
              <a:gd name="connsiteY266" fmla="*/ 577100 h 756000"/>
              <a:gd name="connsiteX267" fmla="*/ 164943 w 756000"/>
              <a:gd name="connsiteY267" fmla="*/ 577770 h 756000"/>
              <a:gd name="connsiteX268" fmla="*/ 166729 w 756000"/>
              <a:gd name="connsiteY268" fmla="*/ 578365 h 756000"/>
              <a:gd name="connsiteX269" fmla="*/ 168516 w 756000"/>
              <a:gd name="connsiteY269" fmla="*/ 578886 h 756000"/>
              <a:gd name="connsiteX270" fmla="*/ 170377 w 756000"/>
              <a:gd name="connsiteY270" fmla="*/ 579333 h 756000"/>
              <a:gd name="connsiteX271" fmla="*/ 172313 w 756000"/>
              <a:gd name="connsiteY271" fmla="*/ 579631 h 756000"/>
              <a:gd name="connsiteX272" fmla="*/ 174248 w 756000"/>
              <a:gd name="connsiteY272" fmla="*/ 579928 h 756000"/>
              <a:gd name="connsiteX273" fmla="*/ 176110 w 756000"/>
              <a:gd name="connsiteY273" fmla="*/ 580077 h 756000"/>
              <a:gd name="connsiteX274" fmla="*/ 178194 w 756000"/>
              <a:gd name="connsiteY274" fmla="*/ 580077 h 756000"/>
              <a:gd name="connsiteX275" fmla="*/ 503746 w 756000"/>
              <a:gd name="connsiteY275" fmla="*/ 580077 h 756000"/>
              <a:gd name="connsiteX276" fmla="*/ 505831 w 756000"/>
              <a:gd name="connsiteY276" fmla="*/ 580077 h 756000"/>
              <a:gd name="connsiteX277" fmla="*/ 507692 w 756000"/>
              <a:gd name="connsiteY277" fmla="*/ 579928 h 756000"/>
              <a:gd name="connsiteX278" fmla="*/ 509702 w 756000"/>
              <a:gd name="connsiteY278" fmla="*/ 579631 h 756000"/>
              <a:gd name="connsiteX279" fmla="*/ 511563 w 756000"/>
              <a:gd name="connsiteY279" fmla="*/ 579333 h 756000"/>
              <a:gd name="connsiteX280" fmla="*/ 513424 w 756000"/>
              <a:gd name="connsiteY280" fmla="*/ 578886 h 756000"/>
              <a:gd name="connsiteX281" fmla="*/ 515211 w 756000"/>
              <a:gd name="connsiteY281" fmla="*/ 578365 h 756000"/>
              <a:gd name="connsiteX282" fmla="*/ 516998 w 756000"/>
              <a:gd name="connsiteY282" fmla="*/ 577770 h 756000"/>
              <a:gd name="connsiteX283" fmla="*/ 518859 w 756000"/>
              <a:gd name="connsiteY283" fmla="*/ 577100 h 756000"/>
              <a:gd name="connsiteX284" fmla="*/ 520496 w 756000"/>
              <a:gd name="connsiteY284" fmla="*/ 576356 h 756000"/>
              <a:gd name="connsiteX285" fmla="*/ 522134 w 756000"/>
              <a:gd name="connsiteY285" fmla="*/ 575462 h 756000"/>
              <a:gd name="connsiteX286" fmla="*/ 523772 w 756000"/>
              <a:gd name="connsiteY286" fmla="*/ 574569 h 756000"/>
              <a:gd name="connsiteX287" fmla="*/ 525410 w 756000"/>
              <a:gd name="connsiteY287" fmla="*/ 573527 h 756000"/>
              <a:gd name="connsiteX288" fmla="*/ 526824 w 756000"/>
              <a:gd name="connsiteY288" fmla="*/ 572485 h 756000"/>
              <a:gd name="connsiteX289" fmla="*/ 528313 w 756000"/>
              <a:gd name="connsiteY289" fmla="*/ 571294 h 756000"/>
              <a:gd name="connsiteX290" fmla="*/ 529728 w 756000"/>
              <a:gd name="connsiteY290" fmla="*/ 570104 h 756000"/>
              <a:gd name="connsiteX291" fmla="*/ 531068 w 756000"/>
              <a:gd name="connsiteY291" fmla="*/ 568838 h 756000"/>
              <a:gd name="connsiteX292" fmla="*/ 532333 w 756000"/>
              <a:gd name="connsiteY292" fmla="*/ 567424 h 756000"/>
              <a:gd name="connsiteX293" fmla="*/ 533525 w 756000"/>
              <a:gd name="connsiteY293" fmla="*/ 566084 h 756000"/>
              <a:gd name="connsiteX294" fmla="*/ 534716 w 756000"/>
              <a:gd name="connsiteY294" fmla="*/ 564596 h 756000"/>
              <a:gd name="connsiteX295" fmla="*/ 535758 w 756000"/>
              <a:gd name="connsiteY295" fmla="*/ 563107 h 756000"/>
              <a:gd name="connsiteX296" fmla="*/ 536800 w 756000"/>
              <a:gd name="connsiteY296" fmla="*/ 561544 h 756000"/>
              <a:gd name="connsiteX297" fmla="*/ 537694 w 756000"/>
              <a:gd name="connsiteY297" fmla="*/ 559907 h 756000"/>
              <a:gd name="connsiteX298" fmla="*/ 538587 w 756000"/>
              <a:gd name="connsiteY298" fmla="*/ 558269 h 756000"/>
              <a:gd name="connsiteX299" fmla="*/ 539331 w 756000"/>
              <a:gd name="connsiteY299" fmla="*/ 556632 h 756000"/>
              <a:gd name="connsiteX300" fmla="*/ 540001 w 756000"/>
              <a:gd name="connsiteY300" fmla="*/ 554771 h 756000"/>
              <a:gd name="connsiteX301" fmla="*/ 540597 w 756000"/>
              <a:gd name="connsiteY301" fmla="*/ 552985 h 756000"/>
              <a:gd name="connsiteX302" fmla="*/ 541118 w 756000"/>
              <a:gd name="connsiteY302" fmla="*/ 551198 h 756000"/>
              <a:gd name="connsiteX303" fmla="*/ 541565 w 756000"/>
              <a:gd name="connsiteY303" fmla="*/ 549338 h 756000"/>
              <a:gd name="connsiteX304" fmla="*/ 541863 w 756000"/>
              <a:gd name="connsiteY304" fmla="*/ 547477 h 756000"/>
              <a:gd name="connsiteX305" fmla="*/ 542160 w 756000"/>
              <a:gd name="connsiteY305" fmla="*/ 545467 h 756000"/>
              <a:gd name="connsiteX306" fmla="*/ 542309 w 756000"/>
              <a:gd name="connsiteY306" fmla="*/ 543532 h 756000"/>
              <a:gd name="connsiteX307" fmla="*/ 542309 w 756000"/>
              <a:gd name="connsiteY307" fmla="*/ 541597 h 756000"/>
              <a:gd name="connsiteX308" fmla="*/ 542309 w 756000"/>
              <a:gd name="connsiteY308" fmla="*/ 149798 h 756000"/>
              <a:gd name="connsiteX309" fmla="*/ 542309 w 756000"/>
              <a:gd name="connsiteY309" fmla="*/ 147714 h 756000"/>
              <a:gd name="connsiteX310" fmla="*/ 542160 w 756000"/>
              <a:gd name="connsiteY310" fmla="*/ 145779 h 756000"/>
              <a:gd name="connsiteX311" fmla="*/ 541863 w 756000"/>
              <a:gd name="connsiteY311" fmla="*/ 143844 h 756000"/>
              <a:gd name="connsiteX312" fmla="*/ 541565 w 756000"/>
              <a:gd name="connsiteY312" fmla="*/ 141983 h 756000"/>
              <a:gd name="connsiteX313" fmla="*/ 541118 w 756000"/>
              <a:gd name="connsiteY313" fmla="*/ 140122 h 756000"/>
              <a:gd name="connsiteX314" fmla="*/ 540597 w 756000"/>
              <a:gd name="connsiteY314" fmla="*/ 138262 h 756000"/>
              <a:gd name="connsiteX315" fmla="*/ 540001 w 756000"/>
              <a:gd name="connsiteY315" fmla="*/ 136550 h 756000"/>
              <a:gd name="connsiteX316" fmla="*/ 539331 w 756000"/>
              <a:gd name="connsiteY316" fmla="*/ 134763 h 756000"/>
              <a:gd name="connsiteX317" fmla="*/ 538587 w 756000"/>
              <a:gd name="connsiteY317" fmla="*/ 133051 h 756000"/>
              <a:gd name="connsiteX318" fmla="*/ 537694 w 756000"/>
              <a:gd name="connsiteY318" fmla="*/ 131414 h 756000"/>
              <a:gd name="connsiteX319" fmla="*/ 536800 w 756000"/>
              <a:gd name="connsiteY319" fmla="*/ 129777 h 756000"/>
              <a:gd name="connsiteX320" fmla="*/ 535758 w 756000"/>
              <a:gd name="connsiteY320" fmla="*/ 128139 h 756000"/>
              <a:gd name="connsiteX321" fmla="*/ 534716 w 756000"/>
              <a:gd name="connsiteY321" fmla="*/ 126725 h 756000"/>
              <a:gd name="connsiteX322" fmla="*/ 533525 w 756000"/>
              <a:gd name="connsiteY322" fmla="*/ 125236 h 756000"/>
              <a:gd name="connsiteX323" fmla="*/ 532333 w 756000"/>
              <a:gd name="connsiteY323" fmla="*/ 123822 h 756000"/>
              <a:gd name="connsiteX324" fmla="*/ 531068 w 756000"/>
              <a:gd name="connsiteY324" fmla="*/ 122482 h 756000"/>
              <a:gd name="connsiteX325" fmla="*/ 529728 w 756000"/>
              <a:gd name="connsiteY325" fmla="*/ 121217 h 756000"/>
              <a:gd name="connsiteX326" fmla="*/ 528313 w 756000"/>
              <a:gd name="connsiteY326" fmla="*/ 120026 h 756000"/>
              <a:gd name="connsiteX327" fmla="*/ 526824 w 756000"/>
              <a:gd name="connsiteY327" fmla="*/ 118835 h 756000"/>
              <a:gd name="connsiteX328" fmla="*/ 525410 w 756000"/>
              <a:gd name="connsiteY328" fmla="*/ 117793 h 756000"/>
              <a:gd name="connsiteX329" fmla="*/ 523772 w 756000"/>
              <a:gd name="connsiteY329" fmla="*/ 116751 h 756000"/>
              <a:gd name="connsiteX330" fmla="*/ 522134 w 756000"/>
              <a:gd name="connsiteY330" fmla="*/ 115858 h 756000"/>
              <a:gd name="connsiteX331" fmla="*/ 520496 w 756000"/>
              <a:gd name="connsiteY331" fmla="*/ 114965 h 756000"/>
              <a:gd name="connsiteX332" fmla="*/ 518859 w 756000"/>
              <a:gd name="connsiteY332" fmla="*/ 114221 h 756000"/>
              <a:gd name="connsiteX333" fmla="*/ 516998 w 756000"/>
              <a:gd name="connsiteY333" fmla="*/ 113551 h 756000"/>
              <a:gd name="connsiteX334" fmla="*/ 515211 w 756000"/>
              <a:gd name="connsiteY334" fmla="*/ 112955 h 756000"/>
              <a:gd name="connsiteX335" fmla="*/ 513424 w 756000"/>
              <a:gd name="connsiteY335" fmla="*/ 112434 h 756000"/>
              <a:gd name="connsiteX336" fmla="*/ 511563 w 756000"/>
              <a:gd name="connsiteY336" fmla="*/ 111988 h 756000"/>
              <a:gd name="connsiteX337" fmla="*/ 509702 w 756000"/>
              <a:gd name="connsiteY337" fmla="*/ 111690 h 756000"/>
              <a:gd name="connsiteX338" fmla="*/ 507692 w 756000"/>
              <a:gd name="connsiteY338" fmla="*/ 111392 h 756000"/>
              <a:gd name="connsiteX339" fmla="*/ 505831 w 756000"/>
              <a:gd name="connsiteY339" fmla="*/ 111243 h 756000"/>
              <a:gd name="connsiteX340" fmla="*/ 503746 w 756000"/>
              <a:gd name="connsiteY340" fmla="*/ 111169 h 756000"/>
              <a:gd name="connsiteX341" fmla="*/ 378000 w 756000"/>
              <a:gd name="connsiteY341" fmla="*/ 0 h 756000"/>
              <a:gd name="connsiteX342" fmla="*/ 756000 w 756000"/>
              <a:gd name="connsiteY342" fmla="*/ 378000 h 756000"/>
              <a:gd name="connsiteX343" fmla="*/ 378000 w 756000"/>
              <a:gd name="connsiteY343" fmla="*/ 756000 h 756000"/>
              <a:gd name="connsiteX344" fmla="*/ 0 w 756000"/>
              <a:gd name="connsiteY344" fmla="*/ 378000 h 756000"/>
              <a:gd name="connsiteX345" fmla="*/ 378000 w 756000"/>
              <a:gd name="connsiteY345" fmla="*/ 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Lst>
            <a:rect l="l" t="t" r="r" b="b"/>
            <a:pathLst>
              <a:path w="756000" h="756000">
                <a:moveTo>
                  <a:pt x="212947" y="442010"/>
                </a:moveTo>
                <a:lnTo>
                  <a:pt x="212947" y="475131"/>
                </a:lnTo>
                <a:lnTo>
                  <a:pt x="473087" y="475131"/>
                </a:lnTo>
                <a:lnTo>
                  <a:pt x="473087" y="442010"/>
                </a:lnTo>
                <a:close/>
                <a:moveTo>
                  <a:pt x="209225" y="375767"/>
                </a:moveTo>
                <a:lnTo>
                  <a:pt x="209225" y="408888"/>
                </a:lnTo>
                <a:lnTo>
                  <a:pt x="468993" y="408888"/>
                </a:lnTo>
                <a:lnTo>
                  <a:pt x="468993" y="375767"/>
                </a:lnTo>
                <a:close/>
                <a:moveTo>
                  <a:pt x="209225" y="309897"/>
                </a:moveTo>
                <a:lnTo>
                  <a:pt x="209225" y="342646"/>
                </a:lnTo>
                <a:lnTo>
                  <a:pt x="468993" y="342646"/>
                </a:lnTo>
                <a:lnTo>
                  <a:pt x="468993" y="309897"/>
                </a:lnTo>
                <a:close/>
                <a:moveTo>
                  <a:pt x="343575" y="243654"/>
                </a:moveTo>
                <a:lnTo>
                  <a:pt x="343575" y="276776"/>
                </a:lnTo>
                <a:lnTo>
                  <a:pt x="469738" y="276776"/>
                </a:lnTo>
                <a:lnTo>
                  <a:pt x="469738" y="243654"/>
                </a:lnTo>
                <a:close/>
                <a:moveTo>
                  <a:pt x="577888" y="175923"/>
                </a:moveTo>
                <a:lnTo>
                  <a:pt x="577888" y="208970"/>
                </a:lnTo>
                <a:lnTo>
                  <a:pt x="578483" y="208970"/>
                </a:lnTo>
                <a:lnTo>
                  <a:pt x="579004" y="209044"/>
                </a:lnTo>
                <a:lnTo>
                  <a:pt x="579451" y="209193"/>
                </a:lnTo>
                <a:lnTo>
                  <a:pt x="579972" y="209416"/>
                </a:lnTo>
                <a:lnTo>
                  <a:pt x="580493" y="209640"/>
                </a:lnTo>
                <a:lnTo>
                  <a:pt x="580939" y="209938"/>
                </a:lnTo>
                <a:lnTo>
                  <a:pt x="581758" y="210607"/>
                </a:lnTo>
                <a:lnTo>
                  <a:pt x="582354" y="211352"/>
                </a:lnTo>
                <a:lnTo>
                  <a:pt x="582726" y="211873"/>
                </a:lnTo>
                <a:lnTo>
                  <a:pt x="582875" y="212319"/>
                </a:lnTo>
                <a:lnTo>
                  <a:pt x="583172" y="212840"/>
                </a:lnTo>
                <a:lnTo>
                  <a:pt x="583247" y="213361"/>
                </a:lnTo>
                <a:lnTo>
                  <a:pt x="583321" y="213957"/>
                </a:lnTo>
                <a:lnTo>
                  <a:pt x="583321" y="214403"/>
                </a:lnTo>
                <a:lnTo>
                  <a:pt x="583321" y="606351"/>
                </a:lnTo>
                <a:lnTo>
                  <a:pt x="583321" y="606946"/>
                </a:lnTo>
                <a:lnTo>
                  <a:pt x="583247" y="607393"/>
                </a:lnTo>
                <a:lnTo>
                  <a:pt x="583172" y="607914"/>
                </a:lnTo>
                <a:lnTo>
                  <a:pt x="582875" y="608435"/>
                </a:lnTo>
                <a:lnTo>
                  <a:pt x="582726" y="608956"/>
                </a:lnTo>
                <a:lnTo>
                  <a:pt x="582354" y="609402"/>
                </a:lnTo>
                <a:lnTo>
                  <a:pt x="581758" y="610221"/>
                </a:lnTo>
                <a:lnTo>
                  <a:pt x="580939" y="610966"/>
                </a:lnTo>
                <a:lnTo>
                  <a:pt x="580493" y="611189"/>
                </a:lnTo>
                <a:lnTo>
                  <a:pt x="579972" y="611412"/>
                </a:lnTo>
                <a:lnTo>
                  <a:pt x="579451" y="611635"/>
                </a:lnTo>
                <a:lnTo>
                  <a:pt x="579004" y="611710"/>
                </a:lnTo>
                <a:lnTo>
                  <a:pt x="578483" y="611784"/>
                </a:lnTo>
                <a:lnTo>
                  <a:pt x="577888" y="611859"/>
                </a:lnTo>
                <a:lnTo>
                  <a:pt x="252247" y="611859"/>
                </a:lnTo>
                <a:lnTo>
                  <a:pt x="251651" y="611784"/>
                </a:lnTo>
                <a:lnTo>
                  <a:pt x="251130" y="611710"/>
                </a:lnTo>
                <a:lnTo>
                  <a:pt x="250609" y="611635"/>
                </a:lnTo>
                <a:lnTo>
                  <a:pt x="250088" y="611412"/>
                </a:lnTo>
                <a:lnTo>
                  <a:pt x="249567" y="611189"/>
                </a:lnTo>
                <a:lnTo>
                  <a:pt x="249121" y="610966"/>
                </a:lnTo>
                <a:lnTo>
                  <a:pt x="248302" y="610221"/>
                </a:lnTo>
                <a:lnTo>
                  <a:pt x="247632" y="609402"/>
                </a:lnTo>
                <a:lnTo>
                  <a:pt x="247334" y="608956"/>
                </a:lnTo>
                <a:lnTo>
                  <a:pt x="247111" y="608435"/>
                </a:lnTo>
                <a:lnTo>
                  <a:pt x="246962" y="607914"/>
                </a:lnTo>
                <a:lnTo>
                  <a:pt x="246813" y="607393"/>
                </a:lnTo>
                <a:lnTo>
                  <a:pt x="246739" y="606946"/>
                </a:lnTo>
                <a:lnTo>
                  <a:pt x="246665" y="606351"/>
                </a:lnTo>
                <a:lnTo>
                  <a:pt x="213691" y="606351"/>
                </a:lnTo>
                <a:lnTo>
                  <a:pt x="213691" y="608286"/>
                </a:lnTo>
                <a:lnTo>
                  <a:pt x="213840" y="610221"/>
                </a:lnTo>
                <a:lnTo>
                  <a:pt x="214138" y="612231"/>
                </a:lnTo>
                <a:lnTo>
                  <a:pt x="214435" y="614092"/>
                </a:lnTo>
                <a:lnTo>
                  <a:pt x="214882" y="615952"/>
                </a:lnTo>
                <a:lnTo>
                  <a:pt x="215403" y="617739"/>
                </a:lnTo>
                <a:lnTo>
                  <a:pt x="215998" y="619525"/>
                </a:lnTo>
                <a:lnTo>
                  <a:pt x="216668" y="621237"/>
                </a:lnTo>
                <a:lnTo>
                  <a:pt x="217487" y="622949"/>
                </a:lnTo>
                <a:lnTo>
                  <a:pt x="218306" y="624661"/>
                </a:lnTo>
                <a:lnTo>
                  <a:pt x="219273" y="626298"/>
                </a:lnTo>
                <a:lnTo>
                  <a:pt x="220241" y="627861"/>
                </a:lnTo>
                <a:lnTo>
                  <a:pt x="221283" y="629350"/>
                </a:lnTo>
                <a:lnTo>
                  <a:pt x="222474" y="630838"/>
                </a:lnTo>
                <a:lnTo>
                  <a:pt x="223665" y="632178"/>
                </a:lnTo>
                <a:lnTo>
                  <a:pt x="225005" y="633592"/>
                </a:lnTo>
                <a:lnTo>
                  <a:pt x="226344" y="634857"/>
                </a:lnTo>
                <a:lnTo>
                  <a:pt x="227684" y="636048"/>
                </a:lnTo>
                <a:lnTo>
                  <a:pt x="229173" y="637165"/>
                </a:lnTo>
                <a:lnTo>
                  <a:pt x="230736" y="638281"/>
                </a:lnTo>
                <a:lnTo>
                  <a:pt x="232225" y="639323"/>
                </a:lnTo>
                <a:lnTo>
                  <a:pt x="233862" y="640216"/>
                </a:lnTo>
                <a:lnTo>
                  <a:pt x="235500" y="641110"/>
                </a:lnTo>
                <a:lnTo>
                  <a:pt x="237212" y="641854"/>
                </a:lnTo>
                <a:lnTo>
                  <a:pt x="238998" y="642524"/>
                </a:lnTo>
                <a:lnTo>
                  <a:pt x="240784" y="643119"/>
                </a:lnTo>
                <a:lnTo>
                  <a:pt x="242571" y="643640"/>
                </a:lnTo>
                <a:lnTo>
                  <a:pt x="244432" y="644087"/>
                </a:lnTo>
                <a:lnTo>
                  <a:pt x="246367" y="644459"/>
                </a:lnTo>
                <a:lnTo>
                  <a:pt x="248302" y="644682"/>
                </a:lnTo>
                <a:lnTo>
                  <a:pt x="250237" y="644831"/>
                </a:lnTo>
                <a:lnTo>
                  <a:pt x="252247" y="644831"/>
                </a:lnTo>
                <a:lnTo>
                  <a:pt x="577888" y="644831"/>
                </a:lnTo>
                <a:lnTo>
                  <a:pt x="579823" y="644831"/>
                </a:lnTo>
                <a:lnTo>
                  <a:pt x="581758" y="644682"/>
                </a:lnTo>
                <a:lnTo>
                  <a:pt x="583768" y="644459"/>
                </a:lnTo>
                <a:lnTo>
                  <a:pt x="585629" y="644087"/>
                </a:lnTo>
                <a:lnTo>
                  <a:pt x="587415" y="643640"/>
                </a:lnTo>
                <a:lnTo>
                  <a:pt x="589276" y="643119"/>
                </a:lnTo>
                <a:lnTo>
                  <a:pt x="591137" y="642524"/>
                </a:lnTo>
                <a:lnTo>
                  <a:pt x="592849" y="641854"/>
                </a:lnTo>
                <a:lnTo>
                  <a:pt x="594486" y="641110"/>
                </a:lnTo>
                <a:lnTo>
                  <a:pt x="596198" y="640216"/>
                </a:lnTo>
                <a:lnTo>
                  <a:pt x="597836" y="639323"/>
                </a:lnTo>
                <a:lnTo>
                  <a:pt x="599399" y="638281"/>
                </a:lnTo>
                <a:lnTo>
                  <a:pt x="600962" y="637165"/>
                </a:lnTo>
                <a:lnTo>
                  <a:pt x="602376" y="636048"/>
                </a:lnTo>
                <a:lnTo>
                  <a:pt x="603716" y="634857"/>
                </a:lnTo>
                <a:lnTo>
                  <a:pt x="605130" y="633592"/>
                </a:lnTo>
                <a:lnTo>
                  <a:pt x="606395" y="632178"/>
                </a:lnTo>
                <a:lnTo>
                  <a:pt x="607586" y="630838"/>
                </a:lnTo>
                <a:lnTo>
                  <a:pt x="608703" y="629350"/>
                </a:lnTo>
                <a:lnTo>
                  <a:pt x="609819" y="627861"/>
                </a:lnTo>
                <a:lnTo>
                  <a:pt x="610861" y="626298"/>
                </a:lnTo>
                <a:lnTo>
                  <a:pt x="611680" y="624661"/>
                </a:lnTo>
                <a:lnTo>
                  <a:pt x="612573" y="622949"/>
                </a:lnTo>
                <a:lnTo>
                  <a:pt x="613317" y="621237"/>
                </a:lnTo>
                <a:lnTo>
                  <a:pt x="614062" y="619525"/>
                </a:lnTo>
                <a:lnTo>
                  <a:pt x="614657" y="617739"/>
                </a:lnTo>
                <a:lnTo>
                  <a:pt x="615178" y="615952"/>
                </a:lnTo>
                <a:lnTo>
                  <a:pt x="615625" y="614092"/>
                </a:lnTo>
                <a:lnTo>
                  <a:pt x="615997" y="612231"/>
                </a:lnTo>
                <a:lnTo>
                  <a:pt x="616220" y="610221"/>
                </a:lnTo>
                <a:lnTo>
                  <a:pt x="616295" y="608286"/>
                </a:lnTo>
                <a:lnTo>
                  <a:pt x="616369" y="606351"/>
                </a:lnTo>
                <a:lnTo>
                  <a:pt x="616369" y="214403"/>
                </a:lnTo>
                <a:lnTo>
                  <a:pt x="616295" y="212468"/>
                </a:lnTo>
                <a:lnTo>
                  <a:pt x="616220" y="210533"/>
                </a:lnTo>
                <a:lnTo>
                  <a:pt x="615997" y="208598"/>
                </a:lnTo>
                <a:lnTo>
                  <a:pt x="615625" y="206737"/>
                </a:lnTo>
                <a:lnTo>
                  <a:pt x="615178" y="204876"/>
                </a:lnTo>
                <a:lnTo>
                  <a:pt x="614657" y="203015"/>
                </a:lnTo>
                <a:lnTo>
                  <a:pt x="614062" y="201229"/>
                </a:lnTo>
                <a:lnTo>
                  <a:pt x="613317" y="199517"/>
                </a:lnTo>
                <a:lnTo>
                  <a:pt x="612573" y="197805"/>
                </a:lnTo>
                <a:lnTo>
                  <a:pt x="611680" y="196094"/>
                </a:lnTo>
                <a:lnTo>
                  <a:pt x="610861" y="194456"/>
                </a:lnTo>
                <a:lnTo>
                  <a:pt x="609819" y="192893"/>
                </a:lnTo>
                <a:lnTo>
                  <a:pt x="608703" y="191404"/>
                </a:lnTo>
                <a:lnTo>
                  <a:pt x="607586" y="189916"/>
                </a:lnTo>
                <a:lnTo>
                  <a:pt x="606395" y="188576"/>
                </a:lnTo>
                <a:lnTo>
                  <a:pt x="605130" y="187162"/>
                </a:lnTo>
                <a:lnTo>
                  <a:pt x="603716" y="185897"/>
                </a:lnTo>
                <a:lnTo>
                  <a:pt x="602376" y="184706"/>
                </a:lnTo>
                <a:lnTo>
                  <a:pt x="600962" y="183589"/>
                </a:lnTo>
                <a:lnTo>
                  <a:pt x="599399" y="182473"/>
                </a:lnTo>
                <a:lnTo>
                  <a:pt x="597836" y="181431"/>
                </a:lnTo>
                <a:lnTo>
                  <a:pt x="596198" y="180612"/>
                </a:lnTo>
                <a:lnTo>
                  <a:pt x="594486" y="179719"/>
                </a:lnTo>
                <a:lnTo>
                  <a:pt x="592849" y="178900"/>
                </a:lnTo>
                <a:lnTo>
                  <a:pt x="591137" y="178230"/>
                </a:lnTo>
                <a:lnTo>
                  <a:pt x="589276" y="177635"/>
                </a:lnTo>
                <a:lnTo>
                  <a:pt x="587415" y="177114"/>
                </a:lnTo>
                <a:lnTo>
                  <a:pt x="585629" y="176667"/>
                </a:lnTo>
                <a:lnTo>
                  <a:pt x="583768" y="176370"/>
                </a:lnTo>
                <a:lnTo>
                  <a:pt x="581758" y="176072"/>
                </a:lnTo>
                <a:lnTo>
                  <a:pt x="579823" y="175998"/>
                </a:lnTo>
                <a:close/>
                <a:moveTo>
                  <a:pt x="277728" y="144216"/>
                </a:moveTo>
                <a:lnTo>
                  <a:pt x="503746" y="144216"/>
                </a:lnTo>
                <a:lnTo>
                  <a:pt x="504416" y="144216"/>
                </a:lnTo>
                <a:lnTo>
                  <a:pt x="504863" y="144290"/>
                </a:lnTo>
                <a:lnTo>
                  <a:pt x="505459" y="144439"/>
                </a:lnTo>
                <a:lnTo>
                  <a:pt x="505905" y="144662"/>
                </a:lnTo>
                <a:lnTo>
                  <a:pt x="506426" y="144886"/>
                </a:lnTo>
                <a:lnTo>
                  <a:pt x="506873" y="145183"/>
                </a:lnTo>
                <a:lnTo>
                  <a:pt x="507692" y="145853"/>
                </a:lnTo>
                <a:lnTo>
                  <a:pt x="508362" y="146672"/>
                </a:lnTo>
                <a:lnTo>
                  <a:pt x="508660" y="147119"/>
                </a:lnTo>
                <a:lnTo>
                  <a:pt x="508883" y="147565"/>
                </a:lnTo>
                <a:lnTo>
                  <a:pt x="509106" y="148086"/>
                </a:lnTo>
                <a:lnTo>
                  <a:pt x="509255" y="148682"/>
                </a:lnTo>
                <a:lnTo>
                  <a:pt x="509330" y="149128"/>
                </a:lnTo>
                <a:lnTo>
                  <a:pt x="509330" y="149798"/>
                </a:lnTo>
                <a:lnTo>
                  <a:pt x="509330" y="541597"/>
                </a:lnTo>
                <a:lnTo>
                  <a:pt x="509330" y="542192"/>
                </a:lnTo>
                <a:lnTo>
                  <a:pt x="509255" y="542639"/>
                </a:lnTo>
                <a:lnTo>
                  <a:pt x="509106" y="543160"/>
                </a:lnTo>
                <a:lnTo>
                  <a:pt x="508883" y="543681"/>
                </a:lnTo>
                <a:lnTo>
                  <a:pt x="508660" y="544202"/>
                </a:lnTo>
                <a:lnTo>
                  <a:pt x="508362" y="544649"/>
                </a:lnTo>
                <a:lnTo>
                  <a:pt x="507692" y="545467"/>
                </a:lnTo>
                <a:lnTo>
                  <a:pt x="506873" y="546137"/>
                </a:lnTo>
                <a:lnTo>
                  <a:pt x="506426" y="546435"/>
                </a:lnTo>
                <a:lnTo>
                  <a:pt x="505905" y="546658"/>
                </a:lnTo>
                <a:lnTo>
                  <a:pt x="505459" y="546881"/>
                </a:lnTo>
                <a:lnTo>
                  <a:pt x="504863" y="546956"/>
                </a:lnTo>
                <a:lnTo>
                  <a:pt x="504416" y="547030"/>
                </a:lnTo>
                <a:lnTo>
                  <a:pt x="503746" y="547105"/>
                </a:lnTo>
                <a:lnTo>
                  <a:pt x="178194" y="547105"/>
                </a:lnTo>
                <a:lnTo>
                  <a:pt x="177599" y="547030"/>
                </a:lnTo>
                <a:lnTo>
                  <a:pt x="177077" y="546956"/>
                </a:lnTo>
                <a:lnTo>
                  <a:pt x="176482" y="546881"/>
                </a:lnTo>
                <a:lnTo>
                  <a:pt x="176035" y="546658"/>
                </a:lnTo>
                <a:lnTo>
                  <a:pt x="175514" y="546435"/>
                </a:lnTo>
                <a:lnTo>
                  <a:pt x="175142" y="546137"/>
                </a:lnTo>
                <a:lnTo>
                  <a:pt x="174248" y="545467"/>
                </a:lnTo>
                <a:lnTo>
                  <a:pt x="173578" y="544649"/>
                </a:lnTo>
                <a:lnTo>
                  <a:pt x="173281" y="544202"/>
                </a:lnTo>
                <a:lnTo>
                  <a:pt x="173057" y="543681"/>
                </a:lnTo>
                <a:lnTo>
                  <a:pt x="172908" y="543160"/>
                </a:lnTo>
                <a:lnTo>
                  <a:pt x="172685" y="542639"/>
                </a:lnTo>
                <a:lnTo>
                  <a:pt x="172610" y="542192"/>
                </a:lnTo>
                <a:lnTo>
                  <a:pt x="172610" y="541597"/>
                </a:lnTo>
                <a:lnTo>
                  <a:pt x="172610" y="249311"/>
                </a:lnTo>
                <a:lnTo>
                  <a:pt x="239165" y="249311"/>
                </a:lnTo>
                <a:lnTo>
                  <a:pt x="241175" y="249237"/>
                </a:lnTo>
                <a:lnTo>
                  <a:pt x="243111" y="249088"/>
                </a:lnTo>
                <a:lnTo>
                  <a:pt x="245046" y="248864"/>
                </a:lnTo>
                <a:lnTo>
                  <a:pt x="246908" y="248492"/>
                </a:lnTo>
                <a:lnTo>
                  <a:pt x="248769" y="248120"/>
                </a:lnTo>
                <a:lnTo>
                  <a:pt x="250630" y="247599"/>
                </a:lnTo>
                <a:lnTo>
                  <a:pt x="252417" y="246929"/>
                </a:lnTo>
                <a:lnTo>
                  <a:pt x="254129" y="246185"/>
                </a:lnTo>
                <a:lnTo>
                  <a:pt x="255841" y="245441"/>
                </a:lnTo>
                <a:lnTo>
                  <a:pt x="257553" y="244622"/>
                </a:lnTo>
                <a:lnTo>
                  <a:pt x="259117" y="243654"/>
                </a:lnTo>
                <a:lnTo>
                  <a:pt x="260755" y="242687"/>
                </a:lnTo>
                <a:lnTo>
                  <a:pt x="262169" y="241570"/>
                </a:lnTo>
                <a:lnTo>
                  <a:pt x="263733" y="240528"/>
                </a:lnTo>
                <a:lnTo>
                  <a:pt x="265073" y="239188"/>
                </a:lnTo>
                <a:lnTo>
                  <a:pt x="266487" y="237998"/>
                </a:lnTo>
                <a:lnTo>
                  <a:pt x="267753" y="236658"/>
                </a:lnTo>
                <a:lnTo>
                  <a:pt x="268944" y="235169"/>
                </a:lnTo>
                <a:lnTo>
                  <a:pt x="270060" y="233755"/>
                </a:lnTo>
                <a:lnTo>
                  <a:pt x="271177" y="232267"/>
                </a:lnTo>
                <a:lnTo>
                  <a:pt x="272219" y="230703"/>
                </a:lnTo>
                <a:lnTo>
                  <a:pt x="273038" y="229140"/>
                </a:lnTo>
                <a:lnTo>
                  <a:pt x="273932" y="227428"/>
                </a:lnTo>
                <a:lnTo>
                  <a:pt x="274676" y="225717"/>
                </a:lnTo>
                <a:lnTo>
                  <a:pt x="275420" y="224005"/>
                </a:lnTo>
                <a:lnTo>
                  <a:pt x="276016" y="222218"/>
                </a:lnTo>
                <a:lnTo>
                  <a:pt x="276537" y="220358"/>
                </a:lnTo>
                <a:lnTo>
                  <a:pt x="276984" y="218571"/>
                </a:lnTo>
                <a:lnTo>
                  <a:pt x="277282" y="216562"/>
                </a:lnTo>
                <a:lnTo>
                  <a:pt x="277579" y="214701"/>
                </a:lnTo>
                <a:lnTo>
                  <a:pt x="277654" y="212691"/>
                </a:lnTo>
                <a:lnTo>
                  <a:pt x="277728" y="210756"/>
                </a:lnTo>
                <a:close/>
                <a:moveTo>
                  <a:pt x="254352" y="111169"/>
                </a:moveTo>
                <a:lnTo>
                  <a:pt x="139631" y="225940"/>
                </a:lnTo>
                <a:lnTo>
                  <a:pt x="139631" y="541597"/>
                </a:lnTo>
                <a:lnTo>
                  <a:pt x="139631" y="543532"/>
                </a:lnTo>
                <a:lnTo>
                  <a:pt x="139780" y="545467"/>
                </a:lnTo>
                <a:lnTo>
                  <a:pt x="140078" y="547477"/>
                </a:lnTo>
                <a:lnTo>
                  <a:pt x="140375" y="549338"/>
                </a:lnTo>
                <a:lnTo>
                  <a:pt x="140822" y="551198"/>
                </a:lnTo>
                <a:lnTo>
                  <a:pt x="141343" y="552985"/>
                </a:lnTo>
                <a:lnTo>
                  <a:pt x="141939" y="554771"/>
                </a:lnTo>
                <a:lnTo>
                  <a:pt x="142609" y="556632"/>
                </a:lnTo>
                <a:lnTo>
                  <a:pt x="143428" y="558269"/>
                </a:lnTo>
                <a:lnTo>
                  <a:pt x="144247" y="559907"/>
                </a:lnTo>
                <a:lnTo>
                  <a:pt x="145215" y="561544"/>
                </a:lnTo>
                <a:lnTo>
                  <a:pt x="146182" y="563107"/>
                </a:lnTo>
                <a:lnTo>
                  <a:pt x="147225" y="564596"/>
                </a:lnTo>
                <a:lnTo>
                  <a:pt x="148416" y="566084"/>
                </a:lnTo>
                <a:lnTo>
                  <a:pt x="149607" y="567424"/>
                </a:lnTo>
                <a:lnTo>
                  <a:pt x="150947" y="568838"/>
                </a:lnTo>
                <a:lnTo>
                  <a:pt x="152212" y="570104"/>
                </a:lnTo>
                <a:lnTo>
                  <a:pt x="153627" y="571294"/>
                </a:lnTo>
                <a:lnTo>
                  <a:pt x="155116" y="572485"/>
                </a:lnTo>
                <a:lnTo>
                  <a:pt x="156679" y="573527"/>
                </a:lnTo>
                <a:lnTo>
                  <a:pt x="158168" y="574569"/>
                </a:lnTo>
                <a:lnTo>
                  <a:pt x="159806" y="575462"/>
                </a:lnTo>
                <a:lnTo>
                  <a:pt x="161444" y="576356"/>
                </a:lnTo>
                <a:lnTo>
                  <a:pt x="163156" y="577100"/>
                </a:lnTo>
                <a:lnTo>
                  <a:pt x="164943" y="577770"/>
                </a:lnTo>
                <a:lnTo>
                  <a:pt x="166729" y="578365"/>
                </a:lnTo>
                <a:lnTo>
                  <a:pt x="168516" y="578886"/>
                </a:lnTo>
                <a:lnTo>
                  <a:pt x="170377" y="579333"/>
                </a:lnTo>
                <a:lnTo>
                  <a:pt x="172313" y="579631"/>
                </a:lnTo>
                <a:lnTo>
                  <a:pt x="174248" y="579928"/>
                </a:lnTo>
                <a:lnTo>
                  <a:pt x="176110" y="580077"/>
                </a:lnTo>
                <a:lnTo>
                  <a:pt x="178194" y="580077"/>
                </a:lnTo>
                <a:lnTo>
                  <a:pt x="503746" y="580077"/>
                </a:lnTo>
                <a:lnTo>
                  <a:pt x="505831" y="580077"/>
                </a:lnTo>
                <a:lnTo>
                  <a:pt x="507692" y="579928"/>
                </a:lnTo>
                <a:lnTo>
                  <a:pt x="509702" y="579631"/>
                </a:lnTo>
                <a:lnTo>
                  <a:pt x="511563" y="579333"/>
                </a:lnTo>
                <a:lnTo>
                  <a:pt x="513424" y="578886"/>
                </a:lnTo>
                <a:lnTo>
                  <a:pt x="515211" y="578365"/>
                </a:lnTo>
                <a:lnTo>
                  <a:pt x="516998" y="577770"/>
                </a:lnTo>
                <a:lnTo>
                  <a:pt x="518859" y="577100"/>
                </a:lnTo>
                <a:lnTo>
                  <a:pt x="520496" y="576356"/>
                </a:lnTo>
                <a:lnTo>
                  <a:pt x="522134" y="575462"/>
                </a:lnTo>
                <a:lnTo>
                  <a:pt x="523772" y="574569"/>
                </a:lnTo>
                <a:lnTo>
                  <a:pt x="525410" y="573527"/>
                </a:lnTo>
                <a:lnTo>
                  <a:pt x="526824" y="572485"/>
                </a:lnTo>
                <a:lnTo>
                  <a:pt x="528313" y="571294"/>
                </a:lnTo>
                <a:lnTo>
                  <a:pt x="529728" y="570104"/>
                </a:lnTo>
                <a:lnTo>
                  <a:pt x="531068" y="568838"/>
                </a:lnTo>
                <a:lnTo>
                  <a:pt x="532333" y="567424"/>
                </a:lnTo>
                <a:lnTo>
                  <a:pt x="533525" y="566084"/>
                </a:lnTo>
                <a:lnTo>
                  <a:pt x="534716" y="564596"/>
                </a:lnTo>
                <a:lnTo>
                  <a:pt x="535758" y="563107"/>
                </a:lnTo>
                <a:lnTo>
                  <a:pt x="536800" y="561544"/>
                </a:lnTo>
                <a:lnTo>
                  <a:pt x="537694" y="559907"/>
                </a:lnTo>
                <a:lnTo>
                  <a:pt x="538587" y="558269"/>
                </a:lnTo>
                <a:lnTo>
                  <a:pt x="539331" y="556632"/>
                </a:lnTo>
                <a:lnTo>
                  <a:pt x="540001" y="554771"/>
                </a:lnTo>
                <a:lnTo>
                  <a:pt x="540597" y="552985"/>
                </a:lnTo>
                <a:lnTo>
                  <a:pt x="541118" y="551198"/>
                </a:lnTo>
                <a:lnTo>
                  <a:pt x="541565" y="549338"/>
                </a:lnTo>
                <a:lnTo>
                  <a:pt x="541863" y="547477"/>
                </a:lnTo>
                <a:lnTo>
                  <a:pt x="542160" y="545467"/>
                </a:lnTo>
                <a:lnTo>
                  <a:pt x="542309" y="543532"/>
                </a:lnTo>
                <a:lnTo>
                  <a:pt x="542309" y="541597"/>
                </a:lnTo>
                <a:lnTo>
                  <a:pt x="542309" y="149798"/>
                </a:lnTo>
                <a:lnTo>
                  <a:pt x="542309" y="147714"/>
                </a:lnTo>
                <a:lnTo>
                  <a:pt x="542160" y="145779"/>
                </a:lnTo>
                <a:lnTo>
                  <a:pt x="541863" y="143844"/>
                </a:lnTo>
                <a:lnTo>
                  <a:pt x="541565" y="141983"/>
                </a:lnTo>
                <a:lnTo>
                  <a:pt x="541118" y="140122"/>
                </a:lnTo>
                <a:lnTo>
                  <a:pt x="540597" y="138262"/>
                </a:lnTo>
                <a:lnTo>
                  <a:pt x="540001" y="136550"/>
                </a:lnTo>
                <a:lnTo>
                  <a:pt x="539331" y="134763"/>
                </a:lnTo>
                <a:lnTo>
                  <a:pt x="538587" y="133051"/>
                </a:lnTo>
                <a:lnTo>
                  <a:pt x="537694" y="131414"/>
                </a:lnTo>
                <a:lnTo>
                  <a:pt x="536800" y="129777"/>
                </a:lnTo>
                <a:lnTo>
                  <a:pt x="535758" y="128139"/>
                </a:lnTo>
                <a:lnTo>
                  <a:pt x="534716" y="126725"/>
                </a:lnTo>
                <a:lnTo>
                  <a:pt x="533525" y="125236"/>
                </a:lnTo>
                <a:lnTo>
                  <a:pt x="532333" y="123822"/>
                </a:lnTo>
                <a:lnTo>
                  <a:pt x="531068" y="122482"/>
                </a:lnTo>
                <a:lnTo>
                  <a:pt x="529728" y="121217"/>
                </a:lnTo>
                <a:lnTo>
                  <a:pt x="528313" y="120026"/>
                </a:lnTo>
                <a:lnTo>
                  <a:pt x="526824" y="118835"/>
                </a:lnTo>
                <a:lnTo>
                  <a:pt x="525410" y="117793"/>
                </a:lnTo>
                <a:lnTo>
                  <a:pt x="523772" y="116751"/>
                </a:lnTo>
                <a:lnTo>
                  <a:pt x="522134" y="115858"/>
                </a:lnTo>
                <a:lnTo>
                  <a:pt x="520496" y="114965"/>
                </a:lnTo>
                <a:lnTo>
                  <a:pt x="518859" y="114221"/>
                </a:lnTo>
                <a:lnTo>
                  <a:pt x="516998" y="113551"/>
                </a:lnTo>
                <a:lnTo>
                  <a:pt x="515211" y="112955"/>
                </a:lnTo>
                <a:lnTo>
                  <a:pt x="513424" y="112434"/>
                </a:lnTo>
                <a:lnTo>
                  <a:pt x="511563" y="111988"/>
                </a:lnTo>
                <a:lnTo>
                  <a:pt x="509702" y="111690"/>
                </a:lnTo>
                <a:lnTo>
                  <a:pt x="507692" y="111392"/>
                </a:lnTo>
                <a:lnTo>
                  <a:pt x="505831" y="111243"/>
                </a:lnTo>
                <a:lnTo>
                  <a:pt x="503746" y="111169"/>
                </a:lnTo>
                <a:close/>
                <a:moveTo>
                  <a:pt x="378000" y="0"/>
                </a:moveTo>
                <a:cubicBezTo>
                  <a:pt x="586764" y="0"/>
                  <a:pt x="756000" y="169236"/>
                  <a:pt x="756000" y="378000"/>
                </a:cubicBezTo>
                <a:cubicBezTo>
                  <a:pt x="756000" y="586764"/>
                  <a:pt x="586764" y="756000"/>
                  <a:pt x="378000" y="756000"/>
                </a:cubicBezTo>
                <a:cubicBezTo>
                  <a:pt x="169236" y="756000"/>
                  <a:pt x="0" y="586764"/>
                  <a:pt x="0" y="378000"/>
                </a:cubicBezTo>
                <a:cubicBezTo>
                  <a:pt x="0" y="169236"/>
                  <a:pt x="169236" y="0"/>
                  <a:pt x="378000" y="0"/>
                </a:cubicBezTo>
                <a:close/>
              </a:path>
            </a:pathLst>
          </a:cu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just"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err="1">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3" name="椭圆 2"/>
          <p:cNvSpPr/>
          <p:nvPr>
            <p:custDataLst>
              <p:tags r:id="rId4"/>
            </p:custDataLst>
          </p:nvPr>
        </p:nvSpPr>
        <p:spPr>
          <a:xfrm>
            <a:off x="4098929" y="3963039"/>
            <a:ext cx="184785" cy="184785"/>
          </a:xfrm>
          <a:prstGeom prst="ellipse">
            <a:avLst/>
          </a:prstGeom>
          <a:solidFill>
            <a:schemeClr val="bg1"/>
          </a:solidFill>
          <a:ln w="25400">
            <a:solidFill>
              <a:schemeClr val="accent2"/>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marL="0" marR="0" lvl="0" indent="0" algn="just"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err="1">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4" name="矩形 3"/>
          <p:cNvSpPr/>
          <p:nvPr>
            <p:custDataLst>
              <p:tags r:id="rId5"/>
            </p:custDataLst>
          </p:nvPr>
        </p:nvSpPr>
        <p:spPr>
          <a:xfrm>
            <a:off x="4450715" y="1442724"/>
            <a:ext cx="4417060" cy="2140585"/>
          </a:xfrm>
          <a:prstGeom prst="rect">
            <a:avLst/>
          </a:prstGeom>
        </p:spPr>
        <p:txBody>
          <a:bodyPr wrap="square" anchor="ctr" anchorCtr="0">
            <a:no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去年我说两年后深圳会超越香港，但今天看是已经超越了。再两年会超越很多！去年我也说再</a:t>
            </a:r>
            <a:r>
              <a:rPr kumimoji="0" lang="zh-CN" altLang="en-US" sz="24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cs typeface="+mn-cs"/>
                <a:sym typeface="+mn-ea"/>
              </a:rPr>
              <a:t>十年深圳会超越硅谷</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，但今天看不需要十年。</a:t>
            </a:r>
          </a:p>
        </p:txBody>
      </p:sp>
      <p:sp>
        <p:nvSpPr>
          <p:cNvPr id="5" name="椭圆 4"/>
          <p:cNvSpPr/>
          <p:nvPr>
            <p:custDataLst>
              <p:tags r:id="rId6"/>
            </p:custDataLst>
          </p:nvPr>
        </p:nvSpPr>
        <p:spPr>
          <a:xfrm>
            <a:off x="4098929" y="6308094"/>
            <a:ext cx="184785" cy="184785"/>
          </a:xfrm>
          <a:prstGeom prst="ellipse">
            <a:avLst/>
          </a:prstGeom>
          <a:solidFill>
            <a:schemeClr val="bg1"/>
          </a:solidFill>
          <a:ln w="25400">
            <a:solidFill>
              <a:schemeClr val="accent2"/>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marL="0" marR="0" lvl="0" indent="0" algn="just"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err="1">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7" name="矩形 6"/>
          <p:cNvSpPr/>
          <p:nvPr>
            <p:custDataLst>
              <p:tags r:id="rId7"/>
            </p:custDataLst>
          </p:nvPr>
        </p:nvSpPr>
        <p:spPr>
          <a:xfrm>
            <a:off x="4283714" y="4088769"/>
            <a:ext cx="4584065" cy="2279015"/>
          </a:xfrm>
          <a:prstGeom prst="rect">
            <a:avLst/>
          </a:prstGeom>
        </p:spPr>
        <p:txBody>
          <a:bodyPr wrap="square" anchor="ctr" anchorCtr="0">
            <a:norm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华为、腾讯、大疆等有大成的可以不论，但据说</a:t>
            </a:r>
            <a:r>
              <a:rPr kumimoji="0" lang="zh-CN" altLang="en-US" sz="24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cs typeface="+mn-cs"/>
                <a:sym typeface="+mn-ea"/>
              </a:rPr>
              <a:t>搞科技产品的企业深圳有八千家</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endPar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Arial" panose="020B0604020202020204" pitchFamily="34" charset="0"/>
            </a:endParaRPr>
          </a:p>
        </p:txBody>
      </p:sp>
      <p:cxnSp>
        <p:nvCxnSpPr>
          <p:cNvPr id="11" name="直接连接符 10"/>
          <p:cNvCxnSpPr>
            <a:endCxn id="3" idx="0"/>
          </p:cNvCxnSpPr>
          <p:nvPr>
            <p:custDataLst>
              <p:tags r:id="rId8"/>
            </p:custDataLst>
          </p:nvPr>
        </p:nvCxnSpPr>
        <p:spPr>
          <a:xfrm>
            <a:off x="4191635" y="2088515"/>
            <a:ext cx="0" cy="18745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3" idx="4"/>
            <a:endCxn id="5" idx="0"/>
          </p:cNvCxnSpPr>
          <p:nvPr>
            <p:custDataLst>
              <p:tags r:id="rId9"/>
            </p:custDataLst>
          </p:nvPr>
        </p:nvCxnSpPr>
        <p:spPr>
          <a:xfrm>
            <a:off x="4191635" y="4147820"/>
            <a:ext cx="0" cy="216027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L 形 16"/>
          <p:cNvSpPr/>
          <p:nvPr>
            <p:custDataLst>
              <p:tags r:id="rId10"/>
            </p:custDataLst>
          </p:nvPr>
        </p:nvSpPr>
        <p:spPr>
          <a:xfrm rot="5400000">
            <a:off x="100965" y="2983865"/>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17" name="L 形 16"/>
          <p:cNvSpPr/>
          <p:nvPr>
            <p:custDataLst>
              <p:tags r:id="rId11"/>
            </p:custDataLst>
          </p:nvPr>
        </p:nvSpPr>
        <p:spPr>
          <a:xfrm rot="16200000" flipH="1">
            <a:off x="3693795" y="2983865"/>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18" name="L 形 16"/>
          <p:cNvSpPr/>
          <p:nvPr>
            <p:custDataLst>
              <p:tags r:id="rId12"/>
            </p:custDataLst>
          </p:nvPr>
        </p:nvSpPr>
        <p:spPr>
          <a:xfrm rot="16200000" flipV="1">
            <a:off x="100965" y="5913120"/>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sp>
        <p:nvSpPr>
          <p:cNvPr id="19" name="L 形 16"/>
          <p:cNvSpPr/>
          <p:nvPr>
            <p:custDataLst>
              <p:tags r:id="rId13"/>
            </p:custDataLst>
          </p:nvPr>
        </p:nvSpPr>
        <p:spPr>
          <a:xfrm rot="5400000" flipH="1" flipV="1">
            <a:off x="3693795" y="5913120"/>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sym typeface="Arial" panose="020B0604020202020204" pitchFamily="34" charset="0"/>
            </a:endParaRPr>
          </a:p>
        </p:txBody>
      </p:sp>
      <p:pic>
        <p:nvPicPr>
          <p:cNvPr id="20" name="图片 19" descr="u=3526174451,922548809&amp;fm=214&amp;gp=0[1]"/>
          <p:cNvPicPr>
            <a:picLocks noChangeAspect="1"/>
          </p:cNvPicPr>
          <p:nvPr/>
        </p:nvPicPr>
        <p:blipFill>
          <a:blip r:embed="rId16" cstate="print"/>
          <a:stretch>
            <a:fillRect/>
          </a:stretch>
        </p:blipFill>
        <p:spPr>
          <a:xfrm>
            <a:off x="100969" y="3161665"/>
            <a:ext cx="3980815" cy="2654300"/>
          </a:xfrm>
          <a:prstGeom prst="rect">
            <a:avLst/>
          </a:prstGeom>
        </p:spPr>
      </p:pic>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2150" y="390529"/>
            <a:ext cx="8407400" cy="1325563"/>
          </a:xfrm>
        </p:spPr>
        <p:txBody>
          <a:bodyPr>
            <a:normAutofit/>
          </a:bodyPr>
          <a:lstStyle/>
          <a:p>
            <a:pPr algn="ctr">
              <a:defRPr/>
            </a:pPr>
            <a:r>
              <a:rPr lang="zh-CN" altLang="en-US" sz="4000" dirty="0">
                <a:solidFill>
                  <a:srgbClr val="C00000"/>
                </a:solidFill>
                <a:latin typeface="华文新魏" panose="02010800040101010101" pitchFamily="2" charset="-122"/>
                <a:ea typeface="华文新魏" panose="02010800040101010101" pitchFamily="2" charset="-122"/>
              </a:rPr>
              <a:t>截至</a:t>
            </a:r>
            <a:r>
              <a:rPr lang="en-US" altLang="zh-CN" sz="4000" dirty="0">
                <a:solidFill>
                  <a:srgbClr val="C00000"/>
                </a:solidFill>
                <a:latin typeface="华文新魏" panose="02010800040101010101" pitchFamily="2" charset="-122"/>
                <a:ea typeface="华文新魏" panose="02010800040101010101" pitchFamily="2" charset="-122"/>
              </a:rPr>
              <a:t>2017</a:t>
            </a:r>
            <a:r>
              <a:rPr lang="zh-CN" altLang="en-US" sz="4000" dirty="0">
                <a:solidFill>
                  <a:srgbClr val="C00000"/>
                </a:solidFill>
                <a:latin typeface="华文新魏" panose="02010800040101010101" pitchFamily="2" charset="-122"/>
                <a:ea typeface="华文新魏" panose="02010800040101010101" pitchFamily="2" charset="-122"/>
              </a:rPr>
              <a:t>年，已有</a:t>
            </a:r>
            <a:r>
              <a:rPr lang="en-US" altLang="zh-CN" sz="4000" dirty="0">
                <a:solidFill>
                  <a:srgbClr val="C00000"/>
                </a:solidFill>
                <a:latin typeface="华文新魏" panose="02010800040101010101" pitchFamily="2" charset="-122"/>
                <a:ea typeface="华文新魏" panose="02010800040101010101" pitchFamily="2" charset="-122"/>
              </a:rPr>
              <a:t>1051</a:t>
            </a:r>
            <a:r>
              <a:rPr lang="zh-CN" altLang="en-US" sz="4000" dirty="0">
                <a:solidFill>
                  <a:srgbClr val="C00000"/>
                </a:solidFill>
                <a:latin typeface="华文新魏" panose="02010800040101010101" pitchFamily="2" charset="-122"/>
                <a:ea typeface="华文新魏" panose="02010800040101010101" pitchFamily="2" charset="-122"/>
              </a:rPr>
              <a:t>家内地</a:t>
            </a:r>
            <a:r>
              <a:rPr lang="zh-CN" altLang="en-US" sz="4000" dirty="0" smtClean="0">
                <a:solidFill>
                  <a:srgbClr val="C00000"/>
                </a:solidFill>
                <a:latin typeface="华文新魏" panose="02010800040101010101" pitchFamily="2" charset="-122"/>
                <a:ea typeface="华文新魏" panose="02010800040101010101" pitchFamily="2" charset="-122"/>
              </a:rPr>
              <a:t>企业赴港</a:t>
            </a:r>
            <a:r>
              <a:rPr lang="zh-CN" altLang="en-US" sz="4000" dirty="0">
                <a:solidFill>
                  <a:srgbClr val="C00000"/>
                </a:solidFill>
                <a:latin typeface="华文新魏" panose="02010800040101010101" pitchFamily="2" charset="-122"/>
                <a:ea typeface="华文新魏" panose="02010800040101010101" pitchFamily="2" charset="-122"/>
              </a:rPr>
              <a:t>上市，占港股市值的</a:t>
            </a:r>
            <a:r>
              <a:rPr lang="en-US" altLang="zh-CN" sz="4000" dirty="0">
                <a:solidFill>
                  <a:srgbClr val="C00000"/>
                </a:solidFill>
                <a:latin typeface="华文新魏" panose="02010800040101010101" pitchFamily="2" charset="-122"/>
                <a:ea typeface="华文新魏" panose="02010800040101010101" pitchFamily="2" charset="-122"/>
              </a:rPr>
              <a:t>66%</a:t>
            </a:r>
            <a:endParaRPr lang="zh-CN" altLang="en-US" sz="4000" dirty="0">
              <a:solidFill>
                <a:srgbClr val="C00000"/>
              </a:solidFill>
              <a:latin typeface="华文新魏" panose="02010800040101010101" pitchFamily="2" charset="-122"/>
              <a:ea typeface="华文新魏" panose="02010800040101010101" pitchFamily="2" charset="-122"/>
            </a:endParaRPr>
          </a:p>
        </p:txBody>
      </p:sp>
      <p:graphicFrame>
        <p:nvGraphicFramePr>
          <p:cNvPr id="9" name="图表 8"/>
          <p:cNvGraphicFramePr/>
          <p:nvPr/>
        </p:nvGraphicFramePr>
        <p:xfrm>
          <a:off x="61029" y="2028596"/>
          <a:ext cx="5555529" cy="39878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p:cNvGraphicFramePr/>
          <p:nvPr/>
        </p:nvGraphicFramePr>
        <p:xfrm>
          <a:off x="4345757" y="2028596"/>
          <a:ext cx="4977352" cy="3987898"/>
        </p:xfrm>
        <a:graphic>
          <a:graphicData uri="http://schemas.openxmlformats.org/drawingml/2006/chart">
            <c:chart xmlns:c="http://schemas.openxmlformats.org/drawingml/2006/chart" xmlns:r="http://schemas.openxmlformats.org/officeDocument/2006/relationships" r:id="rId3"/>
          </a:graphicData>
        </a:graphic>
      </p:graphicFrame>
      <p:sp>
        <p:nvSpPr>
          <p:cNvPr id="15" name="文本框 14"/>
          <p:cNvSpPr txBox="1"/>
          <p:nvPr/>
        </p:nvSpPr>
        <p:spPr>
          <a:xfrm>
            <a:off x="929640" y="6016629"/>
            <a:ext cx="2753360" cy="706755"/>
          </a:xfrm>
          <a:prstGeom prst="rect">
            <a:avLst/>
          </a:prstGeom>
          <a:noFill/>
        </p:spPr>
        <p:txBody>
          <a:bodyPr wrap="square" rtlCol="0">
            <a:spAutoFit/>
          </a:bodyPr>
          <a:lstStyle/>
          <a:p>
            <a:pPr>
              <a:defRPr/>
            </a:pPr>
            <a:r>
              <a:rPr lang="zh-CN" altLang="en-US" sz="2400" dirty="0">
                <a:solidFill>
                  <a:prstClr val="black"/>
                </a:solidFill>
                <a:latin typeface="华文楷体" panose="02010600040101010101" pitchFamily="2" charset="-122"/>
                <a:ea typeface="华文楷体" panose="02010600040101010101" pitchFamily="2" charset="-122"/>
              </a:rPr>
              <a:t>占港股市值</a:t>
            </a:r>
            <a:r>
              <a:rPr lang="en-US" altLang="zh-CN" sz="4000" dirty="0">
                <a:solidFill>
                  <a:srgbClr val="5B9BD5"/>
                </a:solidFill>
                <a:latin typeface="Impact" panose="020B0806030902050204" pitchFamily="34" charset="0"/>
                <a:ea typeface="华文楷体" panose="02010600040101010101" pitchFamily="2" charset="-122"/>
                <a:cs typeface="Impact" panose="020B0806030902050204" pitchFamily="34" charset="0"/>
              </a:rPr>
              <a:t>20%</a:t>
            </a:r>
          </a:p>
        </p:txBody>
      </p:sp>
      <p:sp>
        <p:nvSpPr>
          <p:cNvPr id="17" name="文本框 16"/>
          <p:cNvSpPr txBox="1"/>
          <p:nvPr/>
        </p:nvSpPr>
        <p:spPr>
          <a:xfrm>
            <a:off x="5316220" y="6016629"/>
            <a:ext cx="3036570" cy="706755"/>
          </a:xfrm>
          <a:prstGeom prst="rect">
            <a:avLst/>
          </a:prstGeom>
          <a:noFill/>
        </p:spPr>
        <p:txBody>
          <a:bodyPr wrap="square" rtlCol="0">
            <a:spAutoFit/>
          </a:bodyPr>
          <a:lstStyle/>
          <a:p>
            <a:pPr>
              <a:defRPr/>
            </a:pPr>
            <a:r>
              <a:rPr lang="zh-CN" altLang="en-US" sz="2400" dirty="0">
                <a:solidFill>
                  <a:prstClr val="black"/>
                </a:solidFill>
                <a:latin typeface="华文楷体" panose="02010600040101010101" pitchFamily="2" charset="-122"/>
                <a:ea typeface="华文楷体" panose="02010600040101010101" pitchFamily="2" charset="-122"/>
              </a:rPr>
              <a:t>占港股市值</a:t>
            </a:r>
            <a:r>
              <a:rPr lang="en-US" altLang="zh-CN" sz="4000" dirty="0">
                <a:solidFill>
                  <a:srgbClr val="5B9BD5"/>
                </a:solidFill>
                <a:latin typeface="Impact" panose="020B0806030902050204" pitchFamily="34" charset="0"/>
                <a:ea typeface="华文楷体" panose="02010600040101010101" pitchFamily="2" charset="-122"/>
                <a:cs typeface="Impact" panose="020B0806030902050204" pitchFamily="34" charset="0"/>
              </a:rPr>
              <a:t>66%</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stretch>
            <a:fillRect/>
          </a:stretch>
        </p:blipFill>
        <p:spPr>
          <a:xfrm>
            <a:off x="3355979" y="2418084"/>
            <a:ext cx="5788025" cy="2964193"/>
          </a:xfrm>
          <a:prstGeom prst="rect">
            <a:avLst/>
          </a:prstGeom>
        </p:spPr>
      </p:pic>
      <p:pic>
        <p:nvPicPr>
          <p:cNvPr id="6" name="图片 5" descr="118A835CF664B85D62A947ACFC7DDC78[1]"/>
          <p:cNvPicPr>
            <a:picLocks noChangeAspect="1"/>
          </p:cNvPicPr>
          <p:nvPr/>
        </p:nvPicPr>
        <p:blipFill>
          <a:blip r:embed="rId3" cstate="print"/>
          <a:stretch>
            <a:fillRect/>
          </a:stretch>
        </p:blipFill>
        <p:spPr>
          <a:xfrm>
            <a:off x="-20320" y="1604648"/>
            <a:ext cx="4592320" cy="5304055"/>
          </a:xfrm>
          <a:prstGeom prst="rect">
            <a:avLst/>
          </a:prstGeom>
        </p:spPr>
      </p:pic>
      <p:sp>
        <p:nvSpPr>
          <p:cNvPr id="2" name="标题 1"/>
          <p:cNvSpPr>
            <a:spLocks noGrp="1"/>
          </p:cNvSpPr>
          <p:nvPr>
            <p:ph type="title"/>
          </p:nvPr>
        </p:nvSpPr>
        <p:spPr>
          <a:xfrm>
            <a:off x="655811" y="222583"/>
            <a:ext cx="7886700" cy="1325563"/>
          </a:xfrm>
        </p:spPr>
        <p:txBody>
          <a:bodyPr>
            <a:normAutofit/>
          </a:bodyPr>
          <a:lstStyle/>
          <a:p>
            <a:pPr algn="ctr"/>
            <a:r>
              <a:rPr lang="zh-CN" altLang="zh-CN" sz="4000" dirty="0">
                <a:solidFill>
                  <a:srgbClr val="C00000"/>
                </a:solidFill>
                <a:latin typeface="华文新魏" panose="02010800040101010101" pitchFamily="2" charset="-122"/>
                <a:ea typeface="华文新魏" panose="02010800040101010101" pitchFamily="2" charset="-122"/>
              </a:rPr>
              <a:t>中关村对区域协同创新的辐射带动作用进一步凸显</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文本框 4"/>
          <p:cNvSpPr txBox="1"/>
          <p:nvPr/>
        </p:nvSpPr>
        <p:spPr>
          <a:xfrm>
            <a:off x="3355975" y="5438775"/>
            <a:ext cx="5736590" cy="1696720"/>
          </a:xfrm>
          <a:prstGeom prst="rect">
            <a:avLst/>
          </a:prstGeom>
          <a:noFill/>
        </p:spPr>
        <p:txBody>
          <a:bodyPr wrap="square" rtlCol="0">
            <a:spAutoFit/>
          </a:bodyPr>
          <a:lstStyle/>
          <a:p>
            <a:pPr marL="342900" indent="-342900" defTabSz="914400">
              <a:lnSpc>
                <a:spcPct val="130000"/>
              </a:lnSpc>
              <a:buFont typeface="Wingdings" panose="05000000000000000000" charset="0"/>
              <a:buChar char="Ø"/>
              <a:defRPr/>
            </a:pPr>
            <a:r>
              <a:rPr lang="zh-CN" altLang="zh-CN" sz="2400" dirty="0">
                <a:solidFill>
                  <a:prstClr val="black"/>
                </a:solidFill>
                <a:latin typeface="Calibri" panose="020F0502020204030204"/>
                <a:ea typeface="宋体" panose="02010600030101010101" pitchFamily="2" charset="-122"/>
              </a:rPr>
              <a:t>截至</a:t>
            </a:r>
            <a:r>
              <a:rPr lang="en-US" altLang="zh-CN" sz="2400" dirty="0">
                <a:solidFill>
                  <a:prstClr val="black"/>
                </a:solidFill>
                <a:latin typeface="Calibri" panose="020F0502020204030204"/>
                <a:ea typeface="宋体" panose="02010600030101010101" pitchFamily="2" charset="-122"/>
              </a:rPr>
              <a:t>2017</a:t>
            </a:r>
            <a:r>
              <a:rPr lang="zh-CN" altLang="zh-CN" sz="2400" dirty="0">
                <a:solidFill>
                  <a:prstClr val="black"/>
                </a:solidFill>
                <a:latin typeface="Calibri" panose="020F0502020204030204"/>
                <a:ea typeface="宋体" panose="02010600030101010101" pitchFamily="2" charset="-122"/>
              </a:rPr>
              <a:t>年底，中关村企业在津冀设立分支机构超过</a:t>
            </a:r>
            <a:r>
              <a:rPr lang="en-US" altLang="zh-CN" sz="2400" b="1" dirty="0">
                <a:solidFill>
                  <a:srgbClr val="0000FF"/>
                </a:solidFill>
                <a:latin typeface="Calibri" panose="020F0502020204030204"/>
                <a:ea typeface="宋体" panose="02010600030101010101" pitchFamily="2" charset="-122"/>
              </a:rPr>
              <a:t>6100</a:t>
            </a:r>
            <a:r>
              <a:rPr lang="zh-CN" altLang="zh-CN" sz="2400" dirty="0">
                <a:solidFill>
                  <a:prstClr val="black"/>
                </a:solidFill>
                <a:latin typeface="Calibri" panose="020F0502020204030204"/>
                <a:ea typeface="宋体" panose="02010600030101010101" pitchFamily="2" charset="-122"/>
              </a:rPr>
              <a:t>家</a:t>
            </a:r>
            <a:endParaRPr lang="en-US" altLang="zh-CN" sz="2800" dirty="0">
              <a:solidFill>
                <a:prstClr val="black"/>
              </a:solidFill>
              <a:latin typeface="Calibri" panose="020F0502020204030204"/>
              <a:ea typeface="宋体" panose="02010600030101010101" pitchFamily="2" charset="-122"/>
            </a:endParaRPr>
          </a:p>
          <a:p>
            <a:pPr defTabSz="914400">
              <a:lnSpc>
                <a:spcPct val="150000"/>
              </a:lnSpc>
              <a:defRPr/>
            </a:pPr>
            <a:endParaRPr lang="zh-CN" altLang="en-US" sz="2800" dirty="0">
              <a:solidFill>
                <a:prstClr val="black"/>
              </a:solidFill>
              <a:latin typeface="Calibri" panose="020F0502020204030204"/>
              <a:ea typeface="宋体" panose="02010600030101010101" pitchFamily="2" charset="-122"/>
            </a:endParaRPr>
          </a:p>
        </p:txBody>
      </p:sp>
      <p:sp>
        <p:nvSpPr>
          <p:cNvPr id="7" name="文本框 6"/>
          <p:cNvSpPr txBox="1"/>
          <p:nvPr/>
        </p:nvSpPr>
        <p:spPr>
          <a:xfrm>
            <a:off x="1517015" y="3039114"/>
            <a:ext cx="1436370" cy="460375"/>
          </a:xfrm>
          <a:prstGeom prst="rect">
            <a:avLst/>
          </a:prstGeom>
          <a:noFill/>
        </p:spPr>
        <p:txBody>
          <a:bodyPr wrap="square" rtlCol="0">
            <a:spAutoFit/>
          </a:bodyPr>
          <a:lstStyle/>
          <a:p>
            <a:pPr defTabSz="914400">
              <a:defRPr/>
            </a:pPr>
            <a:r>
              <a:rPr lang="zh-CN" altLang="en-US" sz="2400" b="1">
                <a:solidFill>
                  <a:prstClr val="black"/>
                </a:solidFill>
                <a:latin typeface="黑体" panose="02010609060101010101" pitchFamily="49" charset="-122"/>
                <a:ea typeface="黑体" panose="02010609060101010101" pitchFamily="49" charset="-122"/>
              </a:rPr>
              <a:t>中关村</a:t>
            </a:r>
          </a:p>
        </p:txBody>
      </p:sp>
      <p:sp>
        <p:nvSpPr>
          <p:cNvPr id="9" name="文本框 8"/>
          <p:cNvSpPr txBox="1"/>
          <p:nvPr/>
        </p:nvSpPr>
        <p:spPr>
          <a:xfrm>
            <a:off x="4671699" y="1957709"/>
            <a:ext cx="4290695" cy="460375"/>
          </a:xfrm>
          <a:prstGeom prst="rect">
            <a:avLst/>
          </a:prstGeom>
          <a:noFill/>
        </p:spPr>
        <p:txBody>
          <a:bodyPr wrap="square" rtlCol="0">
            <a:spAutoFit/>
          </a:bodyPr>
          <a:lstStyle/>
          <a:p>
            <a:pPr defTabSz="914400">
              <a:defRPr/>
            </a:pPr>
            <a:r>
              <a:rPr lang="zh-CN" altLang="en-US" sz="2400" b="1">
                <a:solidFill>
                  <a:prstClr val="black"/>
                </a:solidFill>
                <a:latin typeface="Calibri" panose="020F0502020204030204"/>
                <a:ea typeface="宋体" panose="02010600030101010101" pitchFamily="2" charset="-122"/>
              </a:rPr>
              <a:t>中关村上市企业对外辐射情况</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446092" y="1628803"/>
            <a:ext cx="8251825" cy="4832325"/>
          </a:xfrm>
        </p:spPr>
        <p:txBody>
          <a:bodyPr rtlCol="0">
            <a:normAutofit/>
          </a:bodyPr>
          <a:lstStyle/>
          <a:p>
            <a:pPr marL="0" indent="0" algn="ctr">
              <a:lnSpc>
                <a:spcPct val="150000"/>
              </a:lnSpc>
              <a:buNone/>
              <a:defRPr/>
            </a:pPr>
            <a:r>
              <a:rPr lang="zh-CN" altLang="en-US" sz="9600" noProof="1" smtClean="0">
                <a:solidFill>
                  <a:srgbClr val="C00000"/>
                </a:solidFill>
                <a:latin typeface="华文琥珀" panose="02010800040101010101" pitchFamily="2" charset="-122"/>
                <a:ea typeface="华文琥珀" panose="02010800040101010101" pitchFamily="2" charset="-122"/>
              </a:rPr>
              <a:t>协  </a:t>
            </a:r>
            <a:r>
              <a:rPr lang="zh-CN" altLang="en-US" sz="9600" noProof="1">
                <a:solidFill>
                  <a:srgbClr val="C00000"/>
                </a:solidFill>
                <a:latin typeface="华文琥珀" panose="02010800040101010101" pitchFamily="2" charset="-122"/>
                <a:ea typeface="华文琥珀" panose="02010800040101010101" pitchFamily="2" charset="-122"/>
              </a:rPr>
              <a:t>调</a:t>
            </a:r>
            <a:endParaRPr lang="zh-CN" altLang="en-US" sz="9600" noProof="1">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矩形 1"/>
          <p:cNvSpPr>
            <a:spLocks noChangeArrowheads="1"/>
          </p:cNvSpPr>
          <p:nvPr/>
        </p:nvSpPr>
        <p:spPr bwMode="auto">
          <a:xfrm>
            <a:off x="239713" y="188917"/>
            <a:ext cx="87249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4000">
                <a:solidFill>
                  <a:srgbClr val="C00000"/>
                </a:solidFill>
                <a:latin typeface="华文新魏" panose="02010800040101010101" pitchFamily="2" charset="-122"/>
                <a:ea typeface="华文新魏" panose="02010800040101010101" pitchFamily="2" charset="-122"/>
              </a:rPr>
              <a:t>协调发展增强发展整体性</a:t>
            </a:r>
          </a:p>
        </p:txBody>
      </p:sp>
      <p:sp>
        <p:nvSpPr>
          <p:cNvPr id="2" name="矩形 1"/>
          <p:cNvSpPr/>
          <p:nvPr>
            <p:custDataLst>
              <p:tags r:id="rId1"/>
            </p:custDataLst>
          </p:nvPr>
        </p:nvSpPr>
        <p:spPr>
          <a:xfrm>
            <a:off x="1450975" y="1101090"/>
            <a:ext cx="7352030" cy="1447800"/>
          </a:xfrm>
          <a:prstGeom prst="rect">
            <a:avLst/>
          </a:prstGeom>
        </p:spPr>
        <p:txBody>
          <a:bodyPr wrap="square" anchor="ctr" anchorCtr="0">
            <a:normAutofit/>
          </a:bodyPr>
          <a:lstStyle/>
          <a:p>
            <a:pPr defTabSz="914400">
              <a:lnSpc>
                <a:spcPct val="120000"/>
              </a:lnSpc>
              <a:defRPr/>
            </a:pPr>
            <a:r>
              <a:rPr lang="zh-CN" altLang="en-US" sz="2800" b="1" dirty="0">
                <a:solidFill>
                  <a:srgbClr val="0000FF"/>
                </a:solidFill>
                <a:latin typeface="黑体" panose="02010609060101010101" pitchFamily="49" charset="-122"/>
                <a:ea typeface="黑体" panose="02010609060101010101" pitchFamily="49" charset="-122"/>
              </a:rPr>
              <a:t>统筹兼顾、注重平衡、保持均势，</a:t>
            </a:r>
            <a:r>
              <a:rPr lang="zh-CN" altLang="en-US" sz="2000" dirty="0">
                <a:solidFill>
                  <a:srgbClr val="000000"/>
                </a:solidFill>
                <a:latin typeface="黑体" panose="02010609060101010101" pitchFamily="49" charset="-122"/>
                <a:ea typeface="黑体" panose="02010609060101010101" pitchFamily="49" charset="-122"/>
              </a:rPr>
              <a:t>把分散的部分系统化，把发散的局部功能整体化，把薄弱区域、薄弱领域、薄弱环节补起来，形成平衡发展结构，增强发展后劲。</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8" name="圆角矩形 7"/>
          <p:cNvSpPr/>
          <p:nvPr>
            <p:custDataLst>
              <p:tags r:id="rId2"/>
            </p:custDataLst>
          </p:nvPr>
        </p:nvSpPr>
        <p:spPr>
          <a:xfrm>
            <a:off x="361315" y="1322705"/>
            <a:ext cx="867410" cy="8674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defRPr/>
            </a:pPr>
            <a:endParaRPr lang="zh-CN" altLang="en-US">
              <a:solidFill>
                <a:srgbClr val="5B9BD5"/>
              </a:solidFill>
              <a:latin typeface="Arial" panose="020B0604020202020204"/>
              <a:ea typeface="微软雅黑" panose="020B0503020204020204" charset="-122"/>
              <a:sym typeface="Arial" panose="020B0604020202020204" pitchFamily="34" charset="0"/>
            </a:endParaRPr>
          </a:p>
        </p:txBody>
      </p:sp>
      <p:sp>
        <p:nvSpPr>
          <p:cNvPr id="11" name="Freeform 9"/>
          <p:cNvSpPr>
            <a:spLocks noEditPoints="1"/>
          </p:cNvSpPr>
          <p:nvPr>
            <p:custDataLst>
              <p:tags r:id="rId3"/>
            </p:custDataLst>
          </p:nvPr>
        </p:nvSpPr>
        <p:spPr bwMode="auto">
          <a:xfrm>
            <a:off x="510544" y="2925449"/>
            <a:ext cx="568325" cy="470535"/>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91440" tIns="45720" rIns="91440" bIns="45720" numCol="1" anchor="t" anchorCtr="0" compatLnSpc="1">
            <a:normAutofit/>
          </a:bodyPr>
          <a:lstStyle/>
          <a:p>
            <a:pPr defTabSz="914400">
              <a:defRPr/>
            </a:pPr>
            <a:endParaRPr lang="en-US" dirty="0">
              <a:solidFill>
                <a:srgbClr val="FFFFFF"/>
              </a:solidFill>
              <a:latin typeface="Arial" panose="020B0604020202020204"/>
              <a:ea typeface="微软雅黑" panose="020B0503020204020204" charset="-122"/>
              <a:sym typeface="Arial" panose="020B0604020202020204" pitchFamily="34" charset="0"/>
            </a:endParaRPr>
          </a:p>
        </p:txBody>
      </p:sp>
      <p:sp>
        <p:nvSpPr>
          <p:cNvPr id="13" name="Freeform 8"/>
          <p:cNvSpPr>
            <a:spLocks noEditPoints="1"/>
          </p:cNvSpPr>
          <p:nvPr>
            <p:custDataLst>
              <p:tags r:id="rId4"/>
            </p:custDataLst>
          </p:nvPr>
        </p:nvSpPr>
        <p:spPr bwMode="auto">
          <a:xfrm>
            <a:off x="584204" y="1549400"/>
            <a:ext cx="422275" cy="414020"/>
          </a:xfrm>
          <a:custGeom>
            <a:avLst/>
            <a:gdLst>
              <a:gd name="T0" fmla="*/ 197 w 197"/>
              <a:gd name="T1" fmla="*/ 75 h 193"/>
              <a:gd name="T2" fmla="*/ 195 w 197"/>
              <a:gd name="T3" fmla="*/ 69 h 193"/>
              <a:gd name="T4" fmla="*/ 103 w 197"/>
              <a:gd name="T5" fmla="*/ 2 h 193"/>
              <a:gd name="T6" fmla="*/ 95 w 197"/>
              <a:gd name="T7" fmla="*/ 2 h 193"/>
              <a:gd name="T8" fmla="*/ 3 w 197"/>
              <a:gd name="T9" fmla="*/ 69 h 193"/>
              <a:gd name="T10" fmla="*/ 0 w 197"/>
              <a:gd name="T11" fmla="*/ 75 h 193"/>
              <a:gd name="T12" fmla="*/ 0 w 197"/>
              <a:gd name="T13" fmla="*/ 187 h 193"/>
              <a:gd name="T14" fmla="*/ 7 w 197"/>
              <a:gd name="T15" fmla="*/ 193 h 193"/>
              <a:gd name="T16" fmla="*/ 191 w 197"/>
              <a:gd name="T17" fmla="*/ 193 h 193"/>
              <a:gd name="T18" fmla="*/ 195 w 197"/>
              <a:gd name="T19" fmla="*/ 191 h 193"/>
              <a:gd name="T20" fmla="*/ 197 w 197"/>
              <a:gd name="T21" fmla="*/ 187 h 193"/>
              <a:gd name="T22" fmla="*/ 197 w 197"/>
              <a:gd name="T23" fmla="*/ 75 h 193"/>
              <a:gd name="T24" fmla="*/ 99 w 197"/>
              <a:gd name="T25" fmla="*/ 16 h 193"/>
              <a:gd name="T26" fmla="*/ 184 w 197"/>
              <a:gd name="T27" fmla="*/ 78 h 193"/>
              <a:gd name="T28" fmla="*/ 184 w 197"/>
              <a:gd name="T29" fmla="*/ 87 h 193"/>
              <a:gd name="T30" fmla="*/ 125 w 197"/>
              <a:gd name="T31" fmla="*/ 129 h 193"/>
              <a:gd name="T32" fmla="*/ 172 w 197"/>
              <a:gd name="T33" fmla="*/ 158 h 193"/>
              <a:gd name="T34" fmla="*/ 174 w 197"/>
              <a:gd name="T35" fmla="*/ 168 h 193"/>
              <a:gd name="T36" fmla="*/ 168 w 197"/>
              <a:gd name="T37" fmla="*/ 171 h 193"/>
              <a:gd name="T38" fmla="*/ 165 w 197"/>
              <a:gd name="T39" fmla="*/ 170 h 193"/>
              <a:gd name="T40" fmla="*/ 99 w 197"/>
              <a:gd name="T41" fmla="*/ 129 h 193"/>
              <a:gd name="T42" fmla="*/ 33 w 197"/>
              <a:gd name="T43" fmla="*/ 170 h 193"/>
              <a:gd name="T44" fmla="*/ 29 w 197"/>
              <a:gd name="T45" fmla="*/ 171 h 193"/>
              <a:gd name="T46" fmla="*/ 24 w 197"/>
              <a:gd name="T47" fmla="*/ 168 h 193"/>
              <a:gd name="T48" fmla="*/ 26 w 197"/>
              <a:gd name="T49" fmla="*/ 158 h 193"/>
              <a:gd name="T50" fmla="*/ 72 w 197"/>
              <a:gd name="T51" fmla="*/ 129 h 193"/>
              <a:gd name="T52" fmla="*/ 14 w 197"/>
              <a:gd name="T53" fmla="*/ 87 h 193"/>
              <a:gd name="T54" fmla="*/ 14 w 197"/>
              <a:gd name="T55" fmla="*/ 78 h 193"/>
              <a:gd name="T56" fmla="*/ 99 w 197"/>
              <a:gd name="T57" fmla="*/ 1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193">
                <a:moveTo>
                  <a:pt x="197" y="75"/>
                </a:moveTo>
                <a:cubicBezTo>
                  <a:pt x="197" y="73"/>
                  <a:pt x="196" y="71"/>
                  <a:pt x="195" y="69"/>
                </a:cubicBezTo>
                <a:cubicBezTo>
                  <a:pt x="103" y="2"/>
                  <a:pt x="103" y="2"/>
                  <a:pt x="103" y="2"/>
                </a:cubicBezTo>
                <a:cubicBezTo>
                  <a:pt x="100" y="0"/>
                  <a:pt x="97" y="0"/>
                  <a:pt x="95" y="2"/>
                </a:cubicBezTo>
                <a:cubicBezTo>
                  <a:pt x="3" y="69"/>
                  <a:pt x="3" y="69"/>
                  <a:pt x="3" y="69"/>
                </a:cubicBezTo>
                <a:cubicBezTo>
                  <a:pt x="1" y="71"/>
                  <a:pt x="0" y="73"/>
                  <a:pt x="0" y="75"/>
                </a:cubicBezTo>
                <a:cubicBezTo>
                  <a:pt x="0" y="187"/>
                  <a:pt x="0" y="187"/>
                  <a:pt x="0" y="187"/>
                </a:cubicBezTo>
                <a:cubicBezTo>
                  <a:pt x="0" y="190"/>
                  <a:pt x="3" y="193"/>
                  <a:pt x="7" y="193"/>
                </a:cubicBezTo>
                <a:cubicBezTo>
                  <a:pt x="191" y="193"/>
                  <a:pt x="191" y="193"/>
                  <a:pt x="191" y="193"/>
                </a:cubicBezTo>
                <a:cubicBezTo>
                  <a:pt x="192" y="193"/>
                  <a:pt x="194" y="193"/>
                  <a:pt x="195" y="191"/>
                </a:cubicBezTo>
                <a:cubicBezTo>
                  <a:pt x="197" y="190"/>
                  <a:pt x="197" y="188"/>
                  <a:pt x="197" y="187"/>
                </a:cubicBezTo>
                <a:lnTo>
                  <a:pt x="197" y="75"/>
                </a:lnTo>
                <a:close/>
                <a:moveTo>
                  <a:pt x="99" y="16"/>
                </a:moveTo>
                <a:cubicBezTo>
                  <a:pt x="184" y="78"/>
                  <a:pt x="184" y="78"/>
                  <a:pt x="184" y="78"/>
                </a:cubicBezTo>
                <a:cubicBezTo>
                  <a:pt x="184" y="87"/>
                  <a:pt x="184" y="87"/>
                  <a:pt x="184" y="87"/>
                </a:cubicBezTo>
                <a:cubicBezTo>
                  <a:pt x="125" y="129"/>
                  <a:pt x="125" y="129"/>
                  <a:pt x="125" y="129"/>
                </a:cubicBezTo>
                <a:cubicBezTo>
                  <a:pt x="172" y="158"/>
                  <a:pt x="172" y="158"/>
                  <a:pt x="172" y="158"/>
                </a:cubicBezTo>
                <a:cubicBezTo>
                  <a:pt x="175" y="160"/>
                  <a:pt x="176" y="165"/>
                  <a:pt x="174" y="168"/>
                </a:cubicBezTo>
                <a:cubicBezTo>
                  <a:pt x="173" y="170"/>
                  <a:pt x="171" y="171"/>
                  <a:pt x="168" y="171"/>
                </a:cubicBezTo>
                <a:cubicBezTo>
                  <a:pt x="167" y="171"/>
                  <a:pt x="166" y="171"/>
                  <a:pt x="165" y="170"/>
                </a:cubicBezTo>
                <a:cubicBezTo>
                  <a:pt x="99" y="129"/>
                  <a:pt x="99" y="129"/>
                  <a:pt x="99" y="129"/>
                </a:cubicBezTo>
                <a:cubicBezTo>
                  <a:pt x="33" y="170"/>
                  <a:pt x="33" y="170"/>
                  <a:pt x="33" y="170"/>
                </a:cubicBezTo>
                <a:cubicBezTo>
                  <a:pt x="32" y="171"/>
                  <a:pt x="31" y="171"/>
                  <a:pt x="29" y="171"/>
                </a:cubicBezTo>
                <a:cubicBezTo>
                  <a:pt x="27" y="171"/>
                  <a:pt x="25" y="170"/>
                  <a:pt x="24" y="168"/>
                </a:cubicBezTo>
                <a:cubicBezTo>
                  <a:pt x="22" y="165"/>
                  <a:pt x="22" y="160"/>
                  <a:pt x="26" y="158"/>
                </a:cubicBezTo>
                <a:cubicBezTo>
                  <a:pt x="72" y="129"/>
                  <a:pt x="72" y="129"/>
                  <a:pt x="72" y="129"/>
                </a:cubicBezTo>
                <a:cubicBezTo>
                  <a:pt x="14" y="87"/>
                  <a:pt x="14" y="87"/>
                  <a:pt x="14" y="87"/>
                </a:cubicBezTo>
                <a:cubicBezTo>
                  <a:pt x="14" y="78"/>
                  <a:pt x="14" y="78"/>
                  <a:pt x="14" y="78"/>
                </a:cubicBezTo>
                <a:lnTo>
                  <a:pt x="99" y="16"/>
                </a:lnTo>
                <a:close/>
              </a:path>
            </a:pathLst>
          </a:custGeom>
          <a:solidFill>
            <a:schemeClr val="bg1"/>
          </a:solidFill>
          <a:ln>
            <a:noFill/>
          </a:ln>
        </p:spPr>
        <p:txBody>
          <a:bodyPr vert="horz" wrap="square" lIns="91440" tIns="45720" rIns="91440" bIns="45720" numCol="1" anchor="t" anchorCtr="0" compatLnSpc="1">
            <a:normAutofit/>
          </a:bodyPr>
          <a:lstStyle/>
          <a:p>
            <a:pPr defTabSz="914400">
              <a:defRPr/>
            </a:pPr>
            <a:endParaRPr lang="zh-CN" altLang="en-US">
              <a:solidFill>
                <a:srgbClr val="FFFFFF"/>
              </a:solidFill>
              <a:latin typeface="Arial" panose="020B0604020202020204"/>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28650" y="13339"/>
            <a:ext cx="7886700" cy="1325563"/>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sym typeface="华文新魏" panose="02010800040101010101" pitchFamily="2" charset="-122"/>
              </a:rPr>
              <a:t>法兰克福的逆城市化</a:t>
            </a:r>
          </a:p>
        </p:txBody>
      </p:sp>
      <p:grpSp>
        <p:nvGrpSpPr>
          <p:cNvPr id="2" name="组合 1"/>
          <p:cNvGrpSpPr/>
          <p:nvPr>
            <p:custDataLst>
              <p:tags r:id="rId1"/>
            </p:custDataLst>
          </p:nvPr>
        </p:nvGrpSpPr>
        <p:grpSpPr>
          <a:xfrm>
            <a:off x="446405" y="1316990"/>
            <a:ext cx="481330" cy="481330"/>
            <a:chOff x="2659" y="2633"/>
            <a:chExt cx="1472" cy="1472"/>
          </a:xfrm>
        </p:grpSpPr>
        <p:sp>
          <p:nvSpPr>
            <p:cNvPr id="11" name="任意多边形 10"/>
            <p:cNvSpPr/>
            <p:nvPr>
              <p:custDataLst>
                <p:tags r:id="rId24"/>
              </p:custDataLst>
            </p:nvPr>
          </p:nvSpPr>
          <p:spPr>
            <a:xfrm>
              <a:off x="2659" y="2633"/>
              <a:ext cx="1472" cy="1472"/>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algn="ctr" defTabSz="914400">
                <a:defRPr/>
              </a:pPr>
              <a:r>
                <a:rPr lang="en-US" altLang="zh-CN" sz="2400" b="1" dirty="0">
                  <a:solidFill>
                    <a:srgbClr val="FFFFFF"/>
                  </a:solidFill>
                  <a:latin typeface="Arial" panose="020B0604020202020204"/>
                  <a:ea typeface="微软雅黑" panose="020B0503020204020204" charset="-122"/>
                </a:rPr>
                <a:t>1</a:t>
              </a:r>
            </a:p>
          </p:txBody>
        </p:sp>
        <p:cxnSp>
          <p:nvCxnSpPr>
            <p:cNvPr id="3" name="直接连接符 2"/>
            <p:cNvCxnSpPr/>
            <p:nvPr>
              <p:custDataLst>
                <p:tags r:id="rId25"/>
              </p:custDataLst>
            </p:nvPr>
          </p:nvCxnSpPr>
          <p:spPr>
            <a:xfrm flipV="1">
              <a:off x="3027" y="2633"/>
              <a:ext cx="348" cy="368"/>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26"/>
              </p:custDataLst>
            </p:nvPr>
          </p:nvCxnSpPr>
          <p:spPr>
            <a:xfrm flipV="1">
              <a:off x="3395" y="3737"/>
              <a:ext cx="348" cy="368"/>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27"/>
              </p:custDataLst>
            </p:nvPr>
          </p:nvCxnSpPr>
          <p:spPr>
            <a:xfrm rot="16200000" flipV="1">
              <a:off x="3773" y="2991"/>
              <a:ext cx="348" cy="368"/>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28"/>
              </p:custDataLst>
            </p:nvPr>
          </p:nvCxnSpPr>
          <p:spPr>
            <a:xfrm rot="16200000" flipV="1">
              <a:off x="2669" y="3379"/>
              <a:ext cx="348" cy="368"/>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custDataLst>
              <p:tags r:id="rId2"/>
            </p:custDataLst>
          </p:nvPr>
        </p:nvSpPr>
        <p:spPr>
          <a:xfrm>
            <a:off x="1055374" y="1137920"/>
            <a:ext cx="7643495" cy="660400"/>
          </a:xfrm>
          <a:prstGeom prst="rect">
            <a:avLst/>
          </a:prstGeom>
          <a:noFill/>
        </p:spPr>
        <p:txBody>
          <a:bodyPr wrap="square" rtlCol="0" anchor="ctr" anchorCtr="0">
            <a:noAutofit/>
          </a:bodyPr>
          <a:lstStyle/>
          <a:p>
            <a:pPr defTabSz="914400">
              <a:lnSpc>
                <a:spcPct val="120000"/>
              </a:lnSpc>
              <a:defRPr/>
            </a:pP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上世纪九十年代法兰克福人口超过百万，</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现在仅70万人</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；而周边20多个中小城市人口由一百万上升到</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五百万。</a:t>
            </a:r>
            <a:endPar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7" name="组合 6"/>
          <p:cNvGrpSpPr/>
          <p:nvPr>
            <p:custDataLst>
              <p:tags r:id="rId3"/>
            </p:custDataLst>
          </p:nvPr>
        </p:nvGrpSpPr>
        <p:grpSpPr>
          <a:xfrm>
            <a:off x="446405" y="2226825"/>
            <a:ext cx="481330" cy="481330"/>
            <a:chOff x="2659" y="4370"/>
            <a:chExt cx="1472" cy="1472"/>
          </a:xfrm>
        </p:grpSpPr>
        <p:sp>
          <p:nvSpPr>
            <p:cNvPr id="17" name="任意多边形 16"/>
            <p:cNvSpPr/>
            <p:nvPr>
              <p:custDataLst>
                <p:tags r:id="rId19"/>
              </p:custDataLst>
            </p:nvPr>
          </p:nvSpPr>
          <p:spPr>
            <a:xfrm>
              <a:off x="2659" y="4370"/>
              <a:ext cx="1472" cy="1472"/>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algn="ctr" defTabSz="914400">
                <a:defRPr/>
              </a:pPr>
              <a:r>
                <a:rPr lang="en-US" altLang="zh-CN" sz="2400" b="1" dirty="0">
                  <a:solidFill>
                    <a:srgbClr val="FFFFFF"/>
                  </a:solidFill>
                  <a:latin typeface="Arial" panose="020B0604020202020204"/>
                  <a:ea typeface="微软雅黑" panose="020B0503020204020204" charset="-122"/>
                </a:rPr>
                <a:t>2</a:t>
              </a:r>
            </a:p>
          </p:txBody>
        </p:sp>
        <p:cxnSp>
          <p:nvCxnSpPr>
            <p:cNvPr id="18" name="直接连接符 17"/>
            <p:cNvCxnSpPr/>
            <p:nvPr>
              <p:custDataLst>
                <p:tags r:id="rId20"/>
              </p:custDataLst>
            </p:nvPr>
          </p:nvCxnSpPr>
          <p:spPr>
            <a:xfrm flipV="1">
              <a:off x="3027" y="4370"/>
              <a:ext cx="348" cy="368"/>
            </a:xfrm>
            <a:prstGeom prst="line">
              <a:avLst/>
            </a:prstGeom>
            <a:ln w="285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21"/>
              </p:custDataLst>
            </p:nvPr>
          </p:nvCxnSpPr>
          <p:spPr>
            <a:xfrm flipV="1">
              <a:off x="3395" y="5474"/>
              <a:ext cx="348" cy="368"/>
            </a:xfrm>
            <a:prstGeom prst="line">
              <a:avLst/>
            </a:prstGeom>
            <a:ln w="285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22"/>
              </p:custDataLst>
            </p:nvPr>
          </p:nvCxnSpPr>
          <p:spPr>
            <a:xfrm rot="16200000" flipV="1">
              <a:off x="3773" y="4728"/>
              <a:ext cx="348" cy="368"/>
            </a:xfrm>
            <a:prstGeom prst="line">
              <a:avLst/>
            </a:prstGeom>
            <a:ln w="285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23"/>
              </p:custDataLst>
            </p:nvPr>
          </p:nvCxnSpPr>
          <p:spPr>
            <a:xfrm rot="16200000" flipV="1">
              <a:off x="2669" y="5116"/>
              <a:ext cx="348" cy="368"/>
            </a:xfrm>
            <a:prstGeom prst="line">
              <a:avLst/>
            </a:prstGeom>
            <a:ln w="285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custDataLst>
              <p:tags r:id="rId4"/>
            </p:custDataLst>
          </p:nvPr>
        </p:nvSpPr>
        <p:spPr>
          <a:xfrm>
            <a:off x="1055374" y="2099637"/>
            <a:ext cx="7578725" cy="660400"/>
          </a:xfrm>
          <a:prstGeom prst="rect">
            <a:avLst/>
          </a:prstGeom>
          <a:noFill/>
        </p:spPr>
        <p:txBody>
          <a:bodyPr wrap="square" rtlCol="0" anchor="ctr" anchorCtr="0">
            <a:normAutofit/>
          </a:bodyPr>
          <a:lstStyle/>
          <a:p>
            <a:pPr defTabSz="914400">
              <a:lnSpc>
                <a:spcPct val="120000"/>
              </a:lnSpc>
              <a:defRPr/>
            </a:pP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周边小城市</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房价相对较低</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且各家都有自己的花园，</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设施良好。</a:t>
            </a:r>
          </a:p>
        </p:txBody>
      </p:sp>
      <p:grpSp>
        <p:nvGrpSpPr>
          <p:cNvPr id="8" name="组合 7"/>
          <p:cNvGrpSpPr/>
          <p:nvPr>
            <p:custDataLst>
              <p:tags r:id="rId5"/>
            </p:custDataLst>
          </p:nvPr>
        </p:nvGrpSpPr>
        <p:grpSpPr>
          <a:xfrm>
            <a:off x="439866" y="3181185"/>
            <a:ext cx="481330" cy="481965"/>
            <a:chOff x="2659" y="6107"/>
            <a:chExt cx="1472" cy="1473"/>
          </a:xfrm>
        </p:grpSpPr>
        <p:sp>
          <p:nvSpPr>
            <p:cNvPr id="25" name="任意多边形 24"/>
            <p:cNvSpPr/>
            <p:nvPr>
              <p:custDataLst>
                <p:tags r:id="rId14"/>
              </p:custDataLst>
            </p:nvPr>
          </p:nvSpPr>
          <p:spPr>
            <a:xfrm>
              <a:off x="2659" y="6107"/>
              <a:ext cx="1472" cy="1472"/>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solidFill>
              <a:schemeClr val="accent3"/>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algn="ctr" defTabSz="914400">
                <a:defRPr/>
              </a:pPr>
              <a:r>
                <a:rPr lang="en-US" altLang="zh-CN" sz="2400" b="1" dirty="0">
                  <a:solidFill>
                    <a:srgbClr val="FFFFFF"/>
                  </a:solidFill>
                  <a:latin typeface="Arial" panose="020B0604020202020204"/>
                  <a:ea typeface="微软雅黑" panose="020B0503020204020204" charset="-122"/>
                </a:rPr>
                <a:t>3</a:t>
              </a:r>
            </a:p>
          </p:txBody>
        </p:sp>
        <p:cxnSp>
          <p:nvCxnSpPr>
            <p:cNvPr id="26" name="直接连接符 25"/>
            <p:cNvCxnSpPr/>
            <p:nvPr>
              <p:custDataLst>
                <p:tags r:id="rId15"/>
              </p:custDataLst>
            </p:nvPr>
          </p:nvCxnSpPr>
          <p:spPr>
            <a:xfrm flipV="1">
              <a:off x="3027" y="6107"/>
              <a:ext cx="348" cy="368"/>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6"/>
              </p:custDataLst>
            </p:nvPr>
          </p:nvCxnSpPr>
          <p:spPr>
            <a:xfrm flipV="1">
              <a:off x="3395" y="7212"/>
              <a:ext cx="348" cy="368"/>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7"/>
              </p:custDataLst>
            </p:nvPr>
          </p:nvCxnSpPr>
          <p:spPr>
            <a:xfrm rot="16200000" flipV="1">
              <a:off x="3773" y="6465"/>
              <a:ext cx="348" cy="368"/>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8"/>
              </p:custDataLst>
            </p:nvPr>
          </p:nvCxnSpPr>
          <p:spPr>
            <a:xfrm rot="16200000" flipV="1">
              <a:off x="2669" y="6854"/>
              <a:ext cx="348" cy="368"/>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custDataLst>
              <p:tags r:id="rId6"/>
            </p:custDataLst>
          </p:nvPr>
        </p:nvSpPr>
        <p:spPr>
          <a:xfrm>
            <a:off x="1054606" y="2904055"/>
            <a:ext cx="7782560" cy="956945"/>
          </a:xfrm>
          <a:prstGeom prst="rect">
            <a:avLst/>
          </a:prstGeom>
          <a:noFill/>
        </p:spPr>
        <p:txBody>
          <a:bodyPr wrap="square" rtlCol="0" anchor="ctr" anchorCtr="0">
            <a:normAutofit/>
          </a:bodyPr>
          <a:lstStyle/>
          <a:p>
            <a:pPr defTabSz="914400">
              <a:lnSpc>
                <a:spcPct val="120000"/>
              </a:lnSpc>
              <a:defRPr/>
            </a:pP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良好就业环境</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，每千居民拥有就业岗位数量</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超过900个</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40%的人</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来自其他国家，也是欧洲范围内最大的中国人聚居区之一。</a:t>
            </a:r>
          </a:p>
        </p:txBody>
      </p:sp>
      <p:grpSp>
        <p:nvGrpSpPr>
          <p:cNvPr id="9" name="组合 8"/>
          <p:cNvGrpSpPr/>
          <p:nvPr>
            <p:custDataLst>
              <p:tags r:id="rId7"/>
            </p:custDataLst>
          </p:nvPr>
        </p:nvGrpSpPr>
        <p:grpSpPr>
          <a:xfrm>
            <a:off x="479965" y="4084627"/>
            <a:ext cx="481330" cy="481330"/>
            <a:chOff x="2659" y="7845"/>
            <a:chExt cx="1472" cy="1472"/>
          </a:xfrm>
        </p:grpSpPr>
        <p:sp>
          <p:nvSpPr>
            <p:cNvPr id="33" name="任意多边形 32"/>
            <p:cNvSpPr/>
            <p:nvPr>
              <p:custDataLst>
                <p:tags r:id="rId9"/>
              </p:custDataLst>
            </p:nvPr>
          </p:nvSpPr>
          <p:spPr>
            <a:xfrm>
              <a:off x="2659" y="7845"/>
              <a:ext cx="1472" cy="1472"/>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algn="ctr" defTabSz="914400">
                <a:defRPr/>
              </a:pPr>
              <a:r>
                <a:rPr lang="en-US" altLang="zh-CN" sz="2400" b="1" dirty="0">
                  <a:solidFill>
                    <a:srgbClr val="FFFFFF"/>
                  </a:solidFill>
                  <a:latin typeface="Arial" panose="020B0604020202020204"/>
                  <a:ea typeface="微软雅黑" panose="020B0503020204020204" charset="-122"/>
                </a:rPr>
                <a:t>4</a:t>
              </a:r>
            </a:p>
          </p:txBody>
        </p:sp>
        <p:cxnSp>
          <p:nvCxnSpPr>
            <p:cNvPr id="34" name="直接连接符 33"/>
            <p:cNvCxnSpPr/>
            <p:nvPr>
              <p:custDataLst>
                <p:tags r:id="rId10"/>
              </p:custDataLst>
            </p:nvPr>
          </p:nvCxnSpPr>
          <p:spPr>
            <a:xfrm flipV="1">
              <a:off x="3027" y="7845"/>
              <a:ext cx="348" cy="368"/>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1"/>
              </p:custDataLst>
            </p:nvPr>
          </p:nvCxnSpPr>
          <p:spPr>
            <a:xfrm flipV="1">
              <a:off x="3395" y="8949"/>
              <a:ext cx="348" cy="368"/>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2"/>
              </p:custDataLst>
            </p:nvPr>
          </p:nvCxnSpPr>
          <p:spPr>
            <a:xfrm rot="16200000" flipV="1">
              <a:off x="3773" y="8203"/>
              <a:ext cx="348" cy="368"/>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3"/>
              </p:custDataLst>
            </p:nvPr>
          </p:nvCxnSpPr>
          <p:spPr>
            <a:xfrm rot="16200000" flipV="1">
              <a:off x="2669" y="8591"/>
              <a:ext cx="348" cy="368"/>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custDataLst>
              <p:tags r:id="rId8"/>
            </p:custDataLst>
          </p:nvPr>
        </p:nvSpPr>
        <p:spPr>
          <a:xfrm>
            <a:off x="990604" y="3983135"/>
            <a:ext cx="7643495" cy="660400"/>
          </a:xfrm>
          <a:prstGeom prst="rect">
            <a:avLst/>
          </a:prstGeom>
          <a:noFill/>
        </p:spPr>
        <p:txBody>
          <a:bodyPr wrap="square" rtlCol="0" anchor="ctr" anchorCtr="0">
            <a:normAutofit/>
          </a:bodyPr>
          <a:lstStyle/>
          <a:p>
            <a:pPr defTabSz="914400">
              <a:lnSpc>
                <a:spcPct val="120000"/>
              </a:lnSpc>
              <a:defRPr/>
            </a:pP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城市为外来人口创造</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“等值的生活条件”</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rPr>
              <a:t>。</a:t>
            </a:r>
          </a:p>
        </p:txBody>
      </p:sp>
      <p:pic>
        <p:nvPicPr>
          <p:cNvPr id="38" name="Picture 2" descr="C:\Users\gu\Desktop\xin_520105281127255813920.jpg"/>
          <p:cNvPicPr>
            <a:picLocks noGrp="1" noChangeAspect="1" noChangeArrowheads="1"/>
          </p:cNvPicPr>
          <p:nvPr>
            <p:ph idx="1"/>
          </p:nvPr>
        </p:nvPicPr>
        <p:blipFill>
          <a:blip r:embed="rId30" cstate="print"/>
          <a:srcRect/>
          <a:stretch>
            <a:fillRect/>
          </a:stretch>
        </p:blipFill>
        <p:spPr>
          <a:xfrm>
            <a:off x="600298" y="4633465"/>
            <a:ext cx="3856926" cy="2207030"/>
          </a:xfrm>
        </p:spPr>
      </p:pic>
      <p:pic>
        <p:nvPicPr>
          <p:cNvPr id="39" name="Picture 2" descr="C:\Users\gu\Desktop\20121129122859150.jpg"/>
          <p:cNvPicPr>
            <a:picLocks noChangeAspect="1" noChangeArrowheads="1"/>
          </p:cNvPicPr>
          <p:nvPr/>
        </p:nvPicPr>
        <p:blipFill>
          <a:blip r:embed="rId31" cstate="print"/>
          <a:srcRect/>
          <a:stretch>
            <a:fillRect/>
          </a:stretch>
        </p:blipFill>
        <p:spPr bwMode="auto">
          <a:xfrm>
            <a:off x="5161280" y="4602774"/>
            <a:ext cx="3982720" cy="2255226"/>
          </a:xfrm>
          <a:prstGeom prst="rect">
            <a:avLst/>
          </a:prstGeom>
          <a:noFill/>
          <a:ln w="9525">
            <a:noFill/>
            <a:miter lim="800000"/>
            <a:headEnd/>
            <a:tailEnd/>
          </a:ln>
        </p:spPr>
      </p:pic>
      <p:sp>
        <p:nvSpPr>
          <p:cNvPr id="40" name="矩形 5"/>
          <p:cNvSpPr>
            <a:spLocks noChangeArrowheads="1"/>
          </p:cNvSpPr>
          <p:nvPr/>
        </p:nvSpPr>
        <p:spPr bwMode="auto">
          <a:xfrm>
            <a:off x="7111369" y="4633469"/>
            <a:ext cx="2032635" cy="583565"/>
          </a:xfrm>
          <a:prstGeom prst="rect">
            <a:avLst/>
          </a:prstGeom>
          <a:noFill/>
          <a:ln w="9525">
            <a:noFill/>
            <a:miter lim="800000"/>
          </a:ln>
        </p:spPr>
        <p:txBody>
          <a:bodyPr wrap="square">
            <a:spAutoFit/>
          </a:bodyPr>
          <a:lstStyle/>
          <a:p>
            <a:pPr defTabSz="914400">
              <a:defRPr/>
            </a:pPr>
            <a:r>
              <a:rPr lang="zh-CN" altLang="en-US" sz="3200" b="1" dirty="0">
                <a:solidFill>
                  <a:srgbClr val="000000"/>
                </a:solidFill>
                <a:latin typeface="黑体" panose="02010609060101010101" pitchFamily="49" charset="-122"/>
                <a:ea typeface="黑体" panose="02010609060101010101" pitchFamily="49" charset="-122"/>
              </a:rPr>
              <a:t>郊区洋房</a:t>
            </a:r>
          </a:p>
        </p:txBody>
      </p:sp>
      <p:sp>
        <p:nvSpPr>
          <p:cNvPr id="41" name="矩形 5"/>
          <p:cNvSpPr>
            <a:spLocks noChangeArrowheads="1"/>
          </p:cNvSpPr>
          <p:nvPr/>
        </p:nvSpPr>
        <p:spPr bwMode="auto">
          <a:xfrm>
            <a:off x="623638" y="4653154"/>
            <a:ext cx="2032635" cy="583565"/>
          </a:xfrm>
          <a:prstGeom prst="rect">
            <a:avLst/>
          </a:prstGeom>
          <a:noFill/>
          <a:ln w="9525">
            <a:noFill/>
            <a:miter lim="800000"/>
          </a:ln>
        </p:spPr>
        <p:txBody>
          <a:bodyPr wrap="square">
            <a:spAutoFit/>
          </a:bodyPr>
          <a:lstStyle/>
          <a:p>
            <a:pPr defTabSz="914400">
              <a:defRPr/>
            </a:pPr>
            <a:r>
              <a:rPr lang="zh-CN" altLang="en-US" sz="3200">
                <a:solidFill>
                  <a:prstClr val="black"/>
                </a:solidFill>
                <a:latin typeface="黑体" panose="02010609060101010101" pitchFamily="49" charset="-122"/>
                <a:ea typeface="黑体" panose="02010609060101010101" pitchFamily="49" charset="-122"/>
              </a:rPr>
              <a:t>法兰克福</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446091" y="1824355"/>
            <a:ext cx="8251825" cy="5734050"/>
          </a:xfrm>
        </p:spPr>
        <p:txBody>
          <a:bodyPr rtlCol="0">
            <a:normAutofit/>
          </a:bodyPr>
          <a:lstStyle/>
          <a:p>
            <a:pPr marL="0" indent="0">
              <a:lnSpc>
                <a:spcPct val="150000"/>
              </a:lnSpc>
              <a:buNone/>
              <a:defRPr/>
            </a:pPr>
            <a:r>
              <a:rPr lang="zh-CN" altLang="en-US" sz="9600" noProof="1" smtClean="0">
                <a:solidFill>
                  <a:srgbClr val="C00000"/>
                </a:solidFill>
                <a:latin typeface="华文琥珀" panose="02010800040101010101" pitchFamily="2" charset="-122"/>
                <a:ea typeface="华文琥珀" panose="02010800040101010101" pitchFamily="2" charset="-122"/>
              </a:rPr>
              <a:t>绿  色</a:t>
            </a:r>
            <a:r>
              <a:rPr lang="zh-CN" altLang="en-US" sz="3000" noProof="1" smtClean="0">
                <a:solidFill>
                  <a:srgbClr val="C00000"/>
                </a:solidFill>
                <a:latin typeface="华文琥珀" panose="02010800040101010101" pitchFamily="2" charset="-122"/>
                <a:ea typeface="华文琥珀" panose="02010800040101010101" pitchFamily="2" charset="-122"/>
              </a:rPr>
              <a:t>（</a:t>
            </a:r>
            <a:r>
              <a:rPr lang="zh-CN" altLang="en-US" sz="3200" noProof="1">
                <a:solidFill>
                  <a:srgbClr val="C00000"/>
                </a:solidFill>
                <a:latin typeface="华文琥珀" panose="02010800040101010101" pitchFamily="2" charset="-122"/>
                <a:ea typeface="华文琥珀" panose="02010800040101010101" pitchFamily="2" charset="-122"/>
              </a:rPr>
              <a:t>略</a:t>
            </a:r>
            <a:r>
              <a:rPr lang="zh-CN" altLang="en-US" sz="3000" noProof="1" smtClean="0">
                <a:solidFill>
                  <a:srgbClr val="C00000"/>
                </a:solidFill>
                <a:latin typeface="华文琥珀" panose="02010800040101010101" pitchFamily="2" charset="-122"/>
                <a:ea typeface="华文琥珀" panose="02010800040101010101" pitchFamily="2" charset="-122"/>
              </a:rPr>
              <a:t>，与</a:t>
            </a:r>
            <a:r>
              <a:rPr lang="zh-CN" altLang="en-US" sz="3000" noProof="1">
                <a:solidFill>
                  <a:srgbClr val="C00000"/>
                </a:solidFill>
                <a:latin typeface="华文琥珀" panose="02010800040101010101" pitchFamily="2" charset="-122"/>
                <a:ea typeface="华文琥珀" panose="02010800040101010101" pitchFamily="2" charset="-122"/>
              </a:rPr>
              <a:t>生态文明</a:t>
            </a:r>
            <a:r>
              <a:rPr lang="zh-CN" altLang="en-US" sz="3000" noProof="1" smtClean="0">
                <a:solidFill>
                  <a:srgbClr val="C00000"/>
                </a:solidFill>
                <a:latin typeface="华文琥珀" panose="02010800040101010101" pitchFamily="2" charset="-122"/>
                <a:ea typeface="华文琥珀" panose="02010800040101010101" pitchFamily="2" charset="-122"/>
              </a:rPr>
              <a:t>重复</a:t>
            </a:r>
            <a:r>
              <a:rPr lang="zh-CN" altLang="en-US" sz="3000" noProof="1">
                <a:solidFill>
                  <a:srgbClr val="C00000"/>
                </a:solidFill>
                <a:latin typeface="华文琥珀" panose="02010800040101010101" pitchFamily="2" charset="-122"/>
                <a:ea typeface="华文琥珀" panose="02010800040101010101" pitchFamily="2" charset="-122"/>
              </a:rPr>
              <a:t>）</a:t>
            </a:r>
            <a:endParaRPr lang="zh-CN" altLang="en-US" sz="3000" noProof="1">
              <a:solidFill>
                <a:srgbClr val="C00000"/>
              </a:solidFill>
              <a:latin typeface="华文新魏" panose="02010800040101010101" pitchFamily="2" charset="-122"/>
              <a:ea typeface="华文新魏" panose="02010800040101010101" pitchFamily="2" charset="-122"/>
            </a:endParaRPr>
          </a:p>
          <a:p>
            <a:pPr marL="0" indent="0">
              <a:lnSpc>
                <a:spcPct val="150000"/>
              </a:lnSpc>
              <a:buNone/>
              <a:defRPr/>
            </a:pPr>
            <a:r>
              <a:rPr lang="zh-CN" altLang="en-US" sz="9600" noProof="1" smtClean="0">
                <a:solidFill>
                  <a:srgbClr val="C00000"/>
                </a:solidFill>
                <a:latin typeface="华文琥珀" panose="02010800040101010101" pitchFamily="2" charset="-122"/>
                <a:ea typeface="华文琥珀" panose="02010800040101010101" pitchFamily="2" charset="-122"/>
              </a:rPr>
              <a:t>开  放</a:t>
            </a:r>
            <a:endParaRPr lang="zh-CN" altLang="en-US" sz="9600" noProof="1">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p:cNvSpPr>
          <p:nvPr>
            <p:ph type="title"/>
          </p:nvPr>
        </p:nvSpPr>
        <p:spPr>
          <a:xfrm>
            <a:off x="628650" y="180979"/>
            <a:ext cx="7886700" cy="1325563"/>
          </a:xfrm>
        </p:spPr>
        <p:txBody>
          <a:bodyPr vert="horz" wrap="square" lIns="91440" tIns="45720" rIns="91440" bIns="45720" rtlCol="0" anchor="ctr" anchorCtr="0">
            <a:normAutofit/>
          </a:bodyPr>
          <a:lstStyle/>
          <a:p>
            <a:pPr algn="ctr" eaLnBrk="1" hangingPunct="1"/>
            <a:r>
              <a:rPr lang="zh-CN" altLang="en-US" sz="4000"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马克思主义的对外开放理念</a:t>
            </a:r>
          </a:p>
        </p:txBody>
      </p:sp>
      <p:sp>
        <p:nvSpPr>
          <p:cNvPr id="102402" name="内容占位符 2"/>
          <p:cNvSpPr>
            <a:spLocks noGrp="1"/>
          </p:cNvSpPr>
          <p:nvPr>
            <p:ph idx="1"/>
          </p:nvPr>
        </p:nvSpPr>
        <p:spPr>
          <a:xfrm>
            <a:off x="3225804" y="1506542"/>
            <a:ext cx="5591175" cy="5614987"/>
          </a:xfrm>
        </p:spPr>
        <p:txBody>
          <a:bodyPr vert="horz" wrap="square" lIns="91440" tIns="45720" rIns="91440" bIns="45720" rtlCol="0" anchor="t">
            <a:normAutofit/>
          </a:bodyPr>
          <a:lstStyle/>
          <a:p>
            <a:pPr eaLnBrk="1" hangingPunct="1">
              <a:lnSpc>
                <a:spcPct val="150000"/>
              </a:lnSpc>
            </a:pPr>
            <a:r>
              <a:rPr lang="zh-CN" altLang="en-US" dirty="0">
                <a:latin typeface="华文新魏" panose="02010800040101010101" pitchFamily="2" charset="-122"/>
                <a:ea typeface="华文新魏" panose="02010800040101010101" pitchFamily="2" charset="-122"/>
                <a:sym typeface="宋体" panose="02010600030101010101" pitchFamily="2" charset="-122"/>
              </a:rPr>
              <a:t>《资本论》</a:t>
            </a:r>
            <a:r>
              <a:rPr lang="zh-CN" altLang="en-US" dirty="0">
                <a:latin typeface="宋体" panose="02010600030101010101" pitchFamily="2" charset="-122"/>
                <a:sym typeface="宋体" panose="02010600030101010101" pitchFamily="2" charset="-122"/>
              </a:rPr>
              <a:t>：</a:t>
            </a:r>
            <a:r>
              <a:rPr lang="zh-CN" altLang="en-US" dirty="0">
                <a:solidFill>
                  <a:srgbClr val="0000FF"/>
                </a:solidFill>
                <a:latin typeface="宋体" panose="02010600030101010101" pitchFamily="2" charset="-122"/>
                <a:sym typeface="宋体" panose="02010600030101010101" pitchFamily="2" charset="-122"/>
              </a:rPr>
              <a:t>“</a:t>
            </a:r>
            <a:r>
              <a:rPr lang="zh-CN" altLang="en-US" b="1" dirty="0">
                <a:solidFill>
                  <a:srgbClr val="0000FF"/>
                </a:solidFill>
                <a:latin typeface="宋体" panose="02010600030101010101" pitchFamily="2" charset="-122"/>
                <a:sym typeface="宋体" panose="02010600030101010101" pitchFamily="2" charset="-122"/>
              </a:rPr>
              <a:t>各国人民日益被卷入世界市场网” </a:t>
            </a:r>
            <a:r>
              <a:rPr lang="zh-CN" altLang="en-US" dirty="0">
                <a:latin typeface="宋体" panose="02010600030101010101" pitchFamily="2" charset="-122"/>
                <a:sym typeface="宋体" panose="02010600030101010101" pitchFamily="2" charset="-122"/>
              </a:rPr>
              <a:t>。</a:t>
            </a:r>
            <a:endParaRPr lang="en-US" altLang="zh-CN" dirty="0">
              <a:latin typeface="宋体" panose="02010600030101010101" pitchFamily="2" charset="-122"/>
              <a:sym typeface="宋体" panose="02010600030101010101" pitchFamily="2" charset="-122"/>
            </a:endParaRPr>
          </a:p>
          <a:p>
            <a:pPr eaLnBrk="1" hangingPunct="1">
              <a:lnSpc>
                <a:spcPct val="150000"/>
              </a:lnSpc>
            </a:pPr>
            <a:r>
              <a:rPr lang="zh-CN" altLang="en-US" dirty="0">
                <a:latin typeface="华文新魏" panose="02010800040101010101" pitchFamily="2" charset="-122"/>
                <a:ea typeface="华文新魏" panose="02010800040101010101" pitchFamily="2" charset="-122"/>
              </a:rPr>
              <a:t>《 共产党宣言》</a:t>
            </a:r>
            <a:r>
              <a:rPr lang="zh-CN" altLang="en-US" dirty="0"/>
              <a:t>：</a:t>
            </a:r>
            <a:r>
              <a:rPr lang="en-US" altLang="zh-CN" dirty="0"/>
              <a:t>“</a:t>
            </a:r>
            <a:r>
              <a:rPr lang="zh-CN" altLang="en-US" b="1" dirty="0">
                <a:solidFill>
                  <a:srgbClr val="0000FF"/>
                </a:solidFill>
                <a:latin typeface="宋体" panose="02010600030101010101" pitchFamily="2" charset="-122"/>
              </a:rPr>
              <a:t>过去那种地方的和民族的自给自足和闭关自守的状态被各民族的各方面的互相往来和各方面的互相依赖所代替了</a:t>
            </a:r>
            <a:r>
              <a:rPr lang="zh-CN" altLang="en-US" dirty="0">
                <a:latin typeface="宋体" panose="02010600030101010101" pitchFamily="2" charset="-122"/>
                <a:ea typeface="宋体" panose="02010600030101010101" pitchFamily="2" charset="-122"/>
                <a:cs typeface="宋体" panose="02010600030101010101" pitchFamily="2" charset="-122"/>
              </a:rPr>
              <a:t>，物质的生产是如此，精神的生产也是如此。</a:t>
            </a:r>
            <a:r>
              <a:rPr lang="en-US" altLang="zh-CN" dirty="0">
                <a:latin typeface="宋体" panose="02010600030101010101" pitchFamily="2" charset="-122"/>
                <a:ea typeface="宋体" panose="02010600030101010101" pitchFamily="2" charset="-122"/>
                <a:cs typeface="宋体" panose="02010600030101010101" pitchFamily="2" charset="-122"/>
              </a:rPr>
              <a:t>”</a:t>
            </a:r>
          </a:p>
        </p:txBody>
      </p:sp>
      <p:pic>
        <p:nvPicPr>
          <p:cNvPr id="102403" name="图片 3"/>
          <p:cNvPicPr>
            <a:picLocks noChangeAspect="1"/>
          </p:cNvPicPr>
          <p:nvPr/>
        </p:nvPicPr>
        <p:blipFill>
          <a:blip r:embed="rId2" cstate="print"/>
          <a:srcRect b="8977"/>
          <a:stretch>
            <a:fillRect/>
          </a:stretch>
        </p:blipFill>
        <p:spPr>
          <a:xfrm>
            <a:off x="61913" y="2154242"/>
            <a:ext cx="3016250" cy="3900487"/>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标题 1"/>
          <p:cNvSpPr>
            <a:spLocks noGrp="1" noChangeArrowheads="1"/>
          </p:cNvSpPr>
          <p:nvPr>
            <p:ph type="title"/>
          </p:nvPr>
        </p:nvSpPr>
        <p:spPr>
          <a:xfrm>
            <a:off x="339725" y="161925"/>
            <a:ext cx="8675688" cy="1327150"/>
          </a:xfrm>
        </p:spPr>
        <p:txBody>
          <a:bodyPr/>
          <a:lstStyle/>
          <a:p>
            <a:pPr algn="ctr" eaLnBrk="1" hangingPunct="1"/>
            <a:r>
              <a:rPr lang="zh-CN" altLang="en-US" sz="4000"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对外开放的</a:t>
            </a:r>
            <a:r>
              <a:rPr lang="en-US" altLang="zh-CN" sz="4000"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中国经验</a:t>
            </a:r>
            <a:r>
              <a:rPr lang="en-US" altLang="zh-CN" sz="4000"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a:t>
            </a:r>
          </a:p>
        </p:txBody>
      </p:sp>
      <p:sp>
        <p:nvSpPr>
          <p:cNvPr id="370691" name="文本框 5"/>
          <p:cNvSpPr txBox="1">
            <a:spLocks noChangeArrowheads="1"/>
          </p:cNvSpPr>
          <p:nvPr/>
        </p:nvSpPr>
        <p:spPr bwMode="auto">
          <a:xfrm>
            <a:off x="20955" y="1682754"/>
            <a:ext cx="1976120" cy="706755"/>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en-US" altLang="zh-CN" sz="2000">
                <a:solidFill>
                  <a:prstClr val="black"/>
                </a:solidFill>
                <a:latin typeface="华文新魏" panose="02010800040101010101" pitchFamily="2" charset="-122"/>
                <a:ea typeface="华文新魏" panose="02010800040101010101" pitchFamily="2" charset="-122"/>
              </a:rPr>
              <a:t>20</a:t>
            </a:r>
            <a:r>
              <a:rPr lang="zh-CN" altLang="en-US" sz="2000">
                <a:solidFill>
                  <a:prstClr val="black"/>
                </a:solidFill>
                <a:latin typeface="华文新魏" panose="02010800040101010101" pitchFamily="2" charset="-122"/>
                <a:ea typeface="华文新魏" panose="02010800040101010101" pitchFamily="2" charset="-122"/>
              </a:rPr>
              <a:t>世纪</a:t>
            </a:r>
            <a:r>
              <a:rPr lang="en-US" altLang="zh-CN" sz="2000">
                <a:solidFill>
                  <a:prstClr val="black"/>
                </a:solidFill>
                <a:latin typeface="华文新魏" panose="02010800040101010101" pitchFamily="2" charset="-122"/>
                <a:ea typeface="华文新魏" panose="02010800040101010101" pitchFamily="2" charset="-122"/>
              </a:rPr>
              <a:t>70</a:t>
            </a:r>
            <a:r>
              <a:rPr lang="zh-CN" altLang="en-US" sz="2000">
                <a:solidFill>
                  <a:prstClr val="black"/>
                </a:solidFill>
                <a:latin typeface="华文新魏" panose="02010800040101010101" pitchFamily="2" charset="-122"/>
                <a:ea typeface="华文新魏" panose="02010800040101010101" pitchFamily="2" charset="-122"/>
              </a:rPr>
              <a:t>年代末和</a:t>
            </a:r>
            <a:r>
              <a:rPr lang="en-US" altLang="zh-CN" sz="2000">
                <a:solidFill>
                  <a:prstClr val="black"/>
                </a:solidFill>
                <a:latin typeface="华文新魏" panose="02010800040101010101" pitchFamily="2" charset="-122"/>
                <a:ea typeface="华文新魏" panose="02010800040101010101" pitchFamily="2" charset="-122"/>
              </a:rPr>
              <a:t>80</a:t>
            </a:r>
            <a:r>
              <a:rPr lang="zh-CN" altLang="en-US" sz="2000">
                <a:solidFill>
                  <a:prstClr val="black"/>
                </a:solidFill>
                <a:latin typeface="华文新魏" panose="02010800040101010101" pitchFamily="2" charset="-122"/>
                <a:ea typeface="华文新魏" panose="02010800040101010101" pitchFamily="2" charset="-122"/>
              </a:rPr>
              <a:t>年代</a:t>
            </a:r>
          </a:p>
        </p:txBody>
      </p:sp>
      <p:sp>
        <p:nvSpPr>
          <p:cNvPr id="7" name="文本框 6"/>
          <p:cNvSpPr txBox="1"/>
          <p:nvPr/>
        </p:nvSpPr>
        <p:spPr>
          <a:xfrm>
            <a:off x="22860" y="3511554"/>
            <a:ext cx="1973580" cy="460375"/>
          </a:xfrm>
          <a:prstGeom prst="rect">
            <a:avLst/>
          </a:prstGeom>
          <a:solidFill>
            <a:schemeClr val="accent4">
              <a:lumMod val="40000"/>
              <a:lumOff val="60000"/>
            </a:schemeClr>
          </a:solidFill>
        </p:spPr>
        <p:txBody>
          <a:bodyPr wrap="square">
            <a:spAutoFit/>
          </a:bodyPr>
          <a:lstStyle/>
          <a:p>
            <a:pPr algn="ctr" defTabSz="914400">
              <a:defRPr/>
            </a:pPr>
            <a:r>
              <a:rPr lang="zh-CN" altLang="en-US" sz="2400" noProof="1">
                <a:solidFill>
                  <a:prstClr val="black"/>
                </a:solidFill>
                <a:latin typeface="华文新魏" panose="02010800040101010101" pitchFamily="2" charset="-122"/>
                <a:ea typeface="华文新魏" panose="02010800040101010101" pitchFamily="2" charset="-122"/>
                <a:sym typeface="+mn-ea"/>
              </a:rPr>
              <a:t>2001年</a:t>
            </a:r>
          </a:p>
        </p:txBody>
      </p:sp>
      <p:sp>
        <p:nvSpPr>
          <p:cNvPr id="10" name="文本框 9"/>
          <p:cNvSpPr txBox="1"/>
          <p:nvPr/>
        </p:nvSpPr>
        <p:spPr>
          <a:xfrm>
            <a:off x="14609" y="5276854"/>
            <a:ext cx="1981835" cy="460375"/>
          </a:xfrm>
          <a:prstGeom prst="rect">
            <a:avLst/>
          </a:prstGeom>
          <a:solidFill>
            <a:schemeClr val="accent6">
              <a:lumMod val="40000"/>
              <a:lumOff val="60000"/>
            </a:schemeClr>
          </a:solidFill>
        </p:spPr>
        <p:txBody>
          <a:bodyPr wrap="square">
            <a:spAutoFit/>
          </a:bodyPr>
          <a:lstStyle/>
          <a:p>
            <a:pPr algn="ctr" defTabSz="914400">
              <a:defRPr/>
            </a:pPr>
            <a:r>
              <a:rPr lang="zh-CN" altLang="en-US" sz="2400">
                <a:solidFill>
                  <a:prstClr val="black"/>
                </a:solidFill>
                <a:latin typeface="华文新魏" panose="02010800040101010101" pitchFamily="2" charset="-122"/>
                <a:ea typeface="华文新魏" panose="02010800040101010101" pitchFamily="2" charset="-122"/>
                <a:sym typeface="宋体" panose="02010600030101010101" pitchFamily="2" charset="-122"/>
              </a:rPr>
              <a:t>2013年</a:t>
            </a:r>
            <a:r>
              <a:rPr lang="zh-CN" altLang="zh-CN" sz="2400">
                <a:solidFill>
                  <a:prstClr val="black"/>
                </a:solidFill>
                <a:latin typeface="华文琥珀" panose="02010800040101010101" pitchFamily="2" charset="-122"/>
                <a:ea typeface="华文琥珀" panose="02010800040101010101" pitchFamily="2" charset="-122"/>
              </a:rPr>
              <a:t>　</a:t>
            </a:r>
            <a:r>
              <a:rPr lang="zh-CN" altLang="zh-CN" sz="2400">
                <a:solidFill>
                  <a:prstClr val="black"/>
                </a:solidFill>
                <a:latin typeface="宋体" panose="02010600030101010101" pitchFamily="2" charset="-122"/>
                <a:ea typeface="宋体" panose="02010600030101010101" pitchFamily="2" charset="-122"/>
              </a:rPr>
              <a:t>　</a:t>
            </a:r>
          </a:p>
        </p:txBody>
      </p:sp>
      <p:sp>
        <p:nvSpPr>
          <p:cNvPr id="370694" name="文本框 10"/>
          <p:cNvSpPr txBox="1">
            <a:spLocks noChangeArrowheads="1"/>
          </p:cNvSpPr>
          <p:nvPr/>
        </p:nvSpPr>
        <p:spPr bwMode="auto">
          <a:xfrm>
            <a:off x="1997079" y="1652270"/>
            <a:ext cx="3383915" cy="768350"/>
          </a:xfrm>
          <a:prstGeom prst="rect">
            <a:avLst/>
          </a:prstGeom>
          <a:noFill/>
          <a:ln w="28575">
            <a:solidFill>
              <a:srgbClr val="2E75B6"/>
            </a:solidFill>
            <a:rou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zh-CN" altLang="en-US" sz="2400" b="1">
                <a:solidFill>
                  <a:srgbClr val="0000FF"/>
                </a:solidFill>
                <a:ea typeface="宋体" panose="02010600030101010101" pitchFamily="2" charset="-122"/>
              </a:rPr>
              <a:t>建立五大经济特区</a:t>
            </a:r>
          </a:p>
          <a:p>
            <a:pPr defTabSz="914400">
              <a:defRPr/>
            </a:pPr>
            <a:r>
              <a:rPr lang="zh-CN" altLang="en-US">
                <a:solidFill>
                  <a:prstClr val="black"/>
                </a:solidFill>
                <a:ea typeface="宋体" panose="02010600030101010101" pitchFamily="2" charset="-122"/>
              </a:rPr>
              <a:t>深圳、珠海、汕头、厦门、海南</a:t>
            </a:r>
            <a:r>
              <a:rPr lang="zh-CN" altLang="en-US" sz="2000">
                <a:solidFill>
                  <a:prstClr val="black"/>
                </a:solidFill>
                <a:ea typeface="宋体" panose="02010600030101010101" pitchFamily="2" charset="-122"/>
              </a:rPr>
              <a:t>　　</a:t>
            </a:r>
          </a:p>
        </p:txBody>
      </p:sp>
      <p:sp>
        <p:nvSpPr>
          <p:cNvPr id="370695" name="文本框 13"/>
          <p:cNvSpPr txBox="1">
            <a:spLocks noChangeArrowheads="1"/>
          </p:cNvSpPr>
          <p:nvPr/>
        </p:nvSpPr>
        <p:spPr bwMode="auto">
          <a:xfrm>
            <a:off x="1997079" y="3511554"/>
            <a:ext cx="3383915" cy="460375"/>
          </a:xfrm>
          <a:prstGeom prst="rect">
            <a:avLst/>
          </a:prstGeom>
          <a:noFill/>
          <a:ln w="28575">
            <a:solidFill>
              <a:srgbClr val="BF9000"/>
            </a:solidFill>
            <a:rou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zh-CN" altLang="en-US" sz="2400" b="1">
                <a:solidFill>
                  <a:srgbClr val="0000FF"/>
                </a:solidFill>
                <a:ea typeface="宋体" panose="02010600030101010101" pitchFamily="2" charset="-122"/>
              </a:rPr>
              <a:t>加入世界贸易组织</a:t>
            </a:r>
            <a:endParaRPr lang="zh-CN" altLang="en-US" sz="2400">
              <a:solidFill>
                <a:prstClr val="black"/>
              </a:solidFill>
              <a:ea typeface="宋体" panose="02010600030101010101" pitchFamily="2" charset="-122"/>
            </a:endParaRPr>
          </a:p>
        </p:txBody>
      </p:sp>
      <p:sp>
        <p:nvSpPr>
          <p:cNvPr id="370696" name="文本框 15"/>
          <p:cNvSpPr txBox="1">
            <a:spLocks noChangeArrowheads="1"/>
          </p:cNvSpPr>
          <p:nvPr/>
        </p:nvSpPr>
        <p:spPr bwMode="auto">
          <a:xfrm>
            <a:off x="1997079" y="5260344"/>
            <a:ext cx="3383915" cy="460375"/>
          </a:xfrm>
          <a:prstGeom prst="rect">
            <a:avLst/>
          </a:prstGeom>
          <a:noFill/>
          <a:ln w="28575">
            <a:solidFill>
              <a:srgbClr val="548235"/>
            </a:solidFill>
            <a:rou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zh-CN" altLang="en-US" sz="2400">
                <a:solidFill>
                  <a:prstClr val="black"/>
                </a:solidFill>
                <a:ea typeface="宋体" panose="02010600030101010101" pitchFamily="2" charset="-122"/>
              </a:rPr>
              <a:t>提出</a:t>
            </a:r>
            <a:r>
              <a:rPr lang="zh-CN" altLang="en-US" sz="2400" b="1">
                <a:solidFill>
                  <a:srgbClr val="0000FF"/>
                </a:solidFill>
                <a:ea typeface="宋体" panose="02010600030101010101" pitchFamily="2" charset="-122"/>
              </a:rPr>
              <a:t>“一带一路”倡议</a:t>
            </a:r>
            <a:endParaRPr lang="zh-CN" altLang="en-US" sz="2400">
              <a:solidFill>
                <a:prstClr val="black"/>
              </a:solidFill>
              <a:ea typeface="宋体" panose="02010600030101010101" pitchFamily="2" charset="-122"/>
            </a:endParaRPr>
          </a:p>
        </p:txBody>
      </p:sp>
      <p:pic>
        <p:nvPicPr>
          <p:cNvPr id="37069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6189" y="1222379"/>
            <a:ext cx="2520315" cy="17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698" name="图片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6185" y="3072130"/>
            <a:ext cx="261493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699" name="图片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4914" y="5050159"/>
            <a:ext cx="2722245" cy="181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205105" y="219710"/>
            <a:ext cx="8924290" cy="7138670"/>
          </a:xfrm>
        </p:spPr>
        <p:txBody>
          <a:bodyPr rtlCol="0">
            <a:normAutofit/>
          </a:bodyPr>
          <a:lstStyle/>
          <a:p>
            <a:pPr marL="0" indent="0" algn="l">
              <a:lnSpc>
                <a:spcPct val="150000"/>
              </a:lnSpc>
              <a:buNone/>
              <a:defRPr/>
            </a:pPr>
            <a:endParaRPr lang="zh-CN" altLang="en-US" sz="2000" dirty="0">
              <a:sym typeface="+mn-ea"/>
            </a:endParaRPr>
          </a:p>
          <a:p>
            <a:pPr marL="0" indent="0" algn="l">
              <a:lnSpc>
                <a:spcPct val="150000"/>
              </a:lnSpc>
              <a:buNone/>
              <a:defRPr/>
            </a:pPr>
            <a:r>
              <a:rPr lang="zh-CN" altLang="en-US" sz="2000" noProof="1" smtClean="0">
                <a:solidFill>
                  <a:srgbClr val="FF0000"/>
                </a:solidFill>
              </a:rPr>
              <a:t>问题</a:t>
            </a:r>
            <a:r>
              <a:rPr lang="zh-CN" altLang="en-US" sz="2000" noProof="1">
                <a:solidFill>
                  <a:srgbClr val="FF0000"/>
                </a:solidFill>
              </a:rPr>
              <a:t>：</a:t>
            </a:r>
            <a:endParaRPr lang="zh-CN" altLang="en-US" sz="2000" noProof="1">
              <a:solidFill>
                <a:schemeClr val="tx1"/>
              </a:solidFill>
            </a:endParaRPr>
          </a:p>
          <a:p>
            <a:pPr marL="0" indent="0" algn="l">
              <a:lnSpc>
                <a:spcPct val="150000"/>
              </a:lnSpc>
              <a:buNone/>
              <a:defRPr/>
            </a:pPr>
            <a:r>
              <a:rPr lang="zh-CN" altLang="en-US" sz="2000" noProof="1" smtClean="0">
                <a:solidFill>
                  <a:schemeClr val="tx1"/>
                </a:solidFill>
              </a:rPr>
              <a:t>为什么</a:t>
            </a:r>
            <a:r>
              <a:rPr lang="zh-CN" altLang="en-US" sz="2000" noProof="1">
                <a:solidFill>
                  <a:schemeClr val="tx1"/>
                </a:solidFill>
              </a:rPr>
              <a:t>有着13亿人口的中国，可以保持40年的经济高速增长？</a:t>
            </a:r>
          </a:p>
          <a:p>
            <a:pPr marL="0" indent="0" algn="l">
              <a:lnSpc>
                <a:spcPct val="150000"/>
              </a:lnSpc>
              <a:buNone/>
              <a:defRPr/>
            </a:pPr>
            <a:endParaRPr lang="zh-CN" altLang="en-US" sz="2000" noProof="1">
              <a:solidFill>
                <a:schemeClr val="tx1"/>
              </a:solidFill>
            </a:endParaRPr>
          </a:p>
          <a:p>
            <a:pPr marL="0" indent="0" algn="l">
              <a:lnSpc>
                <a:spcPct val="150000"/>
              </a:lnSpc>
              <a:buNone/>
              <a:defRPr/>
            </a:pPr>
            <a:r>
              <a:rPr lang="zh-CN" altLang="en-US" sz="2000" noProof="1">
                <a:solidFill>
                  <a:srgbClr val="FF0000"/>
                </a:solidFill>
              </a:rPr>
              <a:t>理论创新        人口红利     家庭承包制            开放和改革        园区模式</a:t>
            </a:r>
          </a:p>
          <a:p>
            <a:pPr marL="0" algn="l">
              <a:lnSpc>
                <a:spcPct val="150000"/>
              </a:lnSpc>
              <a:buNone/>
              <a:defRPr/>
            </a:pPr>
            <a:r>
              <a:rPr lang="zh-CN" altLang="en-US" sz="2000" noProof="1">
                <a:solidFill>
                  <a:srgbClr val="FF0000"/>
                </a:solidFill>
              </a:rPr>
              <a:t>财政政策   非均衡发展模式      土地有偿使用    加入世界贸易组织  渐进式改革</a:t>
            </a:r>
          </a:p>
          <a:p>
            <a:pPr marL="0" algn="l">
              <a:lnSpc>
                <a:spcPct val="150000"/>
              </a:lnSpc>
              <a:buNone/>
              <a:defRPr/>
            </a:pPr>
            <a:endParaRPr lang="zh-CN" altLang="en-US" sz="2000" noProof="1">
              <a:solidFill>
                <a:schemeClr val="tx1"/>
              </a:solidFill>
            </a:endParaRPr>
          </a:p>
          <a:p>
            <a:pPr marL="0" algn="l">
              <a:lnSpc>
                <a:spcPct val="150000"/>
              </a:lnSpc>
              <a:buNone/>
              <a:defRPr/>
            </a:pPr>
            <a:endParaRPr lang="zh-CN" altLang="en-US" sz="2000" noProof="1">
              <a:solidFill>
                <a:srgbClr val="C00000"/>
              </a:solidFill>
            </a:endParaRPr>
          </a:p>
          <a:p>
            <a:pPr marL="0" algn="l">
              <a:lnSpc>
                <a:spcPct val="150000"/>
              </a:lnSpc>
              <a:buNone/>
              <a:defRPr/>
            </a:pPr>
            <a:endParaRPr lang="zh-CN" altLang="en-US" sz="2000" noProof="1">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1701063"/>
            <a:ext cx="9144000" cy="2725738"/>
            <a:chOff x="0" y="2397125"/>
            <a:chExt cx="9144000" cy="2725738"/>
          </a:xfrm>
        </p:grpSpPr>
        <p:pic>
          <p:nvPicPr>
            <p:cNvPr id="323585" name="Picture 3" descr="E:\PPT背景\03.png"/>
            <p:cNvPicPr>
              <a:picLocks noChangeAspect="1"/>
            </p:cNvPicPr>
            <p:nvPr/>
          </p:nvPicPr>
          <p:blipFill>
            <a:blip r:embed="rId3" cstate="print"/>
            <a:stretch>
              <a:fillRect/>
            </a:stretch>
          </p:blipFill>
          <p:spPr>
            <a:xfrm>
              <a:off x="0" y="2466975"/>
              <a:ext cx="9144000" cy="647700"/>
            </a:xfrm>
            <a:prstGeom prst="rect">
              <a:avLst/>
            </a:prstGeom>
            <a:noFill/>
            <a:ln w="9525">
              <a:noFill/>
            </a:ln>
          </p:spPr>
        </p:pic>
        <p:pic>
          <p:nvPicPr>
            <p:cNvPr id="17" name="Picture 5" descr="E:\PPT背景\05.png"/>
            <p:cNvPicPr>
              <a:picLocks noChangeAspect="1" noChangeArrowheads="1"/>
            </p:cNvPicPr>
            <p:nvPr/>
          </p:nvPicPr>
          <p:blipFill>
            <a:blip r:embed="rId4" cstate="print"/>
            <a:srcRect/>
            <a:stretch>
              <a:fillRect/>
            </a:stretch>
          </p:blipFill>
          <p:spPr bwMode="auto">
            <a:xfrm>
              <a:off x="650875" y="2397125"/>
              <a:ext cx="1825625" cy="2465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5" descr="E:\PPT背景\05.png"/>
            <p:cNvPicPr>
              <a:picLocks noChangeAspect="1" noChangeArrowheads="1"/>
            </p:cNvPicPr>
            <p:nvPr/>
          </p:nvPicPr>
          <p:blipFill>
            <a:blip r:embed="rId4" cstate="print"/>
            <a:srcRect/>
            <a:stretch>
              <a:fillRect/>
            </a:stretch>
          </p:blipFill>
          <p:spPr bwMode="auto">
            <a:xfrm>
              <a:off x="3463925" y="2657475"/>
              <a:ext cx="1825625" cy="2465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5" descr="E:\PPT背景\05.png"/>
            <p:cNvPicPr>
              <a:picLocks noChangeAspect="1" noChangeArrowheads="1"/>
            </p:cNvPicPr>
            <p:nvPr/>
          </p:nvPicPr>
          <p:blipFill>
            <a:blip r:embed="rId4" cstate="print"/>
            <a:srcRect/>
            <a:stretch>
              <a:fillRect/>
            </a:stretch>
          </p:blipFill>
          <p:spPr bwMode="auto">
            <a:xfrm rot="21316535">
              <a:off x="6092825" y="2466975"/>
              <a:ext cx="1825625" cy="24669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rot="193468">
            <a:off x="942979" y="3413125"/>
            <a:ext cx="1425575" cy="584200"/>
          </a:xfrm>
          <a:prstGeom prst="rect">
            <a:avLst/>
          </a:prstGeom>
          <a:noFill/>
        </p:spPr>
        <p:txBody>
          <a:bodyPr wrap="square" rtlCol="0">
            <a:spAutoFit/>
          </a:bodyPr>
          <a:lstStyle/>
          <a:p>
            <a:pPr algn="ctr" defTabSz="914400">
              <a:defRPr/>
            </a:pPr>
            <a:r>
              <a:rPr lang="zh-CN" altLang="en-US" sz="3200" kern="0" dirty="0">
                <a:solidFill>
                  <a:prstClr val="black"/>
                </a:solidFill>
                <a:latin typeface="黑体" panose="02010609060101010101" pitchFamily="49" charset="-122"/>
                <a:ea typeface="黑体" panose="02010609060101010101" pitchFamily="49" charset="-122"/>
                <a:cs typeface="Arial" panose="020B0604020202020204" pitchFamily="34" charset="0"/>
                <a:sym typeface="+mn-ea"/>
              </a:rPr>
              <a:t>特高压 </a:t>
            </a:r>
          </a:p>
        </p:txBody>
      </p:sp>
      <p:sp>
        <p:nvSpPr>
          <p:cNvPr id="2" name="TextBox 22"/>
          <p:cNvSpPr txBox="1"/>
          <p:nvPr/>
        </p:nvSpPr>
        <p:spPr>
          <a:xfrm>
            <a:off x="3663954" y="3724275"/>
            <a:ext cx="1425575" cy="584200"/>
          </a:xfrm>
          <a:prstGeom prst="rect">
            <a:avLst/>
          </a:prstGeom>
          <a:noFill/>
        </p:spPr>
        <p:txBody>
          <a:bodyPr wrap="square" rtlCol="0">
            <a:spAutoFit/>
          </a:bodyPr>
          <a:lstStyle/>
          <a:p>
            <a:pPr algn="ctr" defTabSz="914400">
              <a:defRPr/>
            </a:pPr>
            <a:r>
              <a:rPr lang="zh-CN" altLang="en-US" sz="3200" kern="0" dirty="0">
                <a:solidFill>
                  <a:prstClr val="black"/>
                </a:solidFill>
                <a:latin typeface="黑体" panose="02010609060101010101" pitchFamily="49" charset="-122"/>
                <a:ea typeface="黑体" panose="02010609060101010101" pitchFamily="49" charset="-122"/>
                <a:cs typeface="Arial" panose="020B0604020202020204" pitchFamily="34" charset="0"/>
              </a:rPr>
              <a:t>高铁</a:t>
            </a:r>
            <a:r>
              <a:rPr lang="en-US" altLang="zh-CN" sz="3200" kern="0" dirty="0">
                <a:solidFill>
                  <a:sysClr val="window" lastClr="FFFFFF"/>
                </a:solidFill>
                <a:latin typeface="Arial" panose="020B0604020202020204" pitchFamily="34" charset="0"/>
                <a:ea typeface="微软雅黑" panose="020B0503020204020204" charset="-122"/>
                <a:cs typeface="Arial" panose="020B0604020202020204" pitchFamily="34" charset="0"/>
              </a:rPr>
              <a:t> </a:t>
            </a:r>
          </a:p>
        </p:txBody>
      </p:sp>
      <p:sp>
        <p:nvSpPr>
          <p:cNvPr id="3" name="TextBox 22"/>
          <p:cNvSpPr txBox="1"/>
          <p:nvPr/>
        </p:nvSpPr>
        <p:spPr>
          <a:xfrm rot="21120000">
            <a:off x="6426204" y="3629029"/>
            <a:ext cx="1425575" cy="582613"/>
          </a:xfrm>
          <a:prstGeom prst="rect">
            <a:avLst/>
          </a:prstGeom>
          <a:noFill/>
        </p:spPr>
        <p:txBody>
          <a:bodyPr wrap="square" rtlCol="0">
            <a:spAutoFit/>
          </a:bodyPr>
          <a:lstStyle/>
          <a:p>
            <a:pPr algn="ctr" defTabSz="914400">
              <a:defRPr/>
            </a:pPr>
            <a:r>
              <a:rPr lang="zh-CN" altLang="en-US" sz="3200" kern="0" dirty="0">
                <a:solidFill>
                  <a:prstClr val="black"/>
                </a:solidFill>
                <a:latin typeface="黑体" panose="02010609060101010101" pitchFamily="49" charset="-122"/>
                <a:ea typeface="黑体" panose="02010609060101010101" pitchFamily="49" charset="-122"/>
                <a:cs typeface="Arial" panose="020B0604020202020204" pitchFamily="34" charset="0"/>
                <a:sym typeface="+mn-ea"/>
              </a:rPr>
              <a:t>核电 </a:t>
            </a:r>
          </a:p>
        </p:txBody>
      </p:sp>
      <p:sp>
        <p:nvSpPr>
          <p:cNvPr id="4" name="文本框 3"/>
          <p:cNvSpPr txBox="1"/>
          <p:nvPr/>
        </p:nvSpPr>
        <p:spPr>
          <a:xfrm>
            <a:off x="650879" y="429899"/>
            <a:ext cx="7566025" cy="706755"/>
          </a:xfrm>
          <a:prstGeom prst="rect">
            <a:avLst/>
          </a:prstGeom>
          <a:noFill/>
        </p:spPr>
        <p:txBody>
          <a:bodyPr wrap="square" rtlCol="0" anchor="t">
            <a:spAutoFit/>
          </a:body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sym typeface="+mn-ea"/>
              </a:rPr>
              <a:t>中国装备制造业的金名片</a:t>
            </a:r>
            <a:endParaRPr lang="zh-CN" altLang="en-US" sz="4000" dirty="0">
              <a:solidFill>
                <a:srgbClr val="C00000"/>
              </a:solidFill>
              <a:latin typeface="华文新魏" panose="02010800040101010101" pitchFamily="2" charset="-122"/>
              <a:ea typeface="华文新魏" panose="02010800040101010101" pitchFamily="2" charset="-122"/>
            </a:endParaRPr>
          </a:p>
        </p:txBody>
      </p:sp>
      <p:pic>
        <p:nvPicPr>
          <p:cNvPr id="323594" name="图片 4"/>
          <p:cNvPicPr>
            <a:picLocks noChangeAspect="1"/>
          </p:cNvPicPr>
          <p:nvPr/>
        </p:nvPicPr>
        <p:blipFill>
          <a:blip r:embed="rId5" cstate="print"/>
          <a:stretch>
            <a:fillRect/>
          </a:stretch>
        </p:blipFill>
        <p:spPr>
          <a:xfrm>
            <a:off x="2960314" y="4746437"/>
            <a:ext cx="3223379" cy="1944205"/>
          </a:xfrm>
          <a:prstGeom prst="rect">
            <a:avLst/>
          </a:prstGeom>
          <a:noFill/>
          <a:ln w="9525">
            <a:noFill/>
          </a:ln>
        </p:spPr>
      </p:pic>
      <p:pic>
        <p:nvPicPr>
          <p:cNvPr id="323596" name="图片 6"/>
          <p:cNvPicPr>
            <a:picLocks noChangeAspect="1"/>
          </p:cNvPicPr>
          <p:nvPr/>
        </p:nvPicPr>
        <p:blipFill>
          <a:blip r:embed="rId6" cstate="print"/>
          <a:stretch>
            <a:fillRect/>
          </a:stretch>
        </p:blipFill>
        <p:spPr>
          <a:xfrm>
            <a:off x="6229203" y="4668325"/>
            <a:ext cx="2914798" cy="1992829"/>
          </a:xfrm>
          <a:prstGeom prst="rect">
            <a:avLst/>
          </a:prstGeom>
          <a:noFill/>
          <a:ln w="9525">
            <a:noFill/>
          </a:ln>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 y="4746437"/>
            <a:ext cx="2997547" cy="199282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Users\lisx\Desktop\timg (4).jpg"/>
          <p:cNvPicPr>
            <a:picLocks noChangeAspect="1" noChangeArrowheads="1"/>
          </p:cNvPicPr>
          <p:nvPr/>
        </p:nvPicPr>
        <p:blipFill>
          <a:blip r:embed="rId2" cstate="print"/>
          <a:srcRect/>
          <a:stretch>
            <a:fillRect/>
          </a:stretch>
        </p:blipFill>
        <p:spPr bwMode="auto">
          <a:xfrm>
            <a:off x="130629" y="0"/>
            <a:ext cx="8860972" cy="6858000"/>
          </a:xfrm>
          <a:prstGeom prst="rect">
            <a:avLst/>
          </a:prstGeom>
          <a:noFill/>
          <a:effectLst>
            <a:softEdge rad="127000"/>
          </a:effectLst>
        </p:spPr>
      </p:pic>
      <p:grpSp>
        <p:nvGrpSpPr>
          <p:cNvPr id="2" name="组合 27"/>
          <p:cNvGrpSpPr/>
          <p:nvPr/>
        </p:nvGrpSpPr>
        <p:grpSpPr bwMode="auto">
          <a:xfrm>
            <a:off x="1524004" y="2024068"/>
            <a:ext cx="1526361" cy="422275"/>
            <a:chOff x="2031999" y="2024744"/>
            <a:chExt cx="2034588" cy="420914"/>
          </a:xfrm>
        </p:grpSpPr>
        <p:sp>
          <p:nvSpPr>
            <p:cNvPr id="10" name="椭圆 9"/>
            <p:cNvSpPr/>
            <p:nvPr/>
          </p:nvSpPr>
          <p:spPr>
            <a:xfrm>
              <a:off x="2031999" y="2024744"/>
              <a:ext cx="420573" cy="420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33" name="TextBox 2"/>
            <p:cNvSpPr txBox="1">
              <a:spLocks noChangeArrowheads="1"/>
            </p:cNvSpPr>
            <p:nvPr/>
          </p:nvSpPr>
          <p:spPr bwMode="auto">
            <a:xfrm>
              <a:off x="2452913" y="2024744"/>
              <a:ext cx="1613674" cy="398820"/>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克罗地亚</a:t>
              </a:r>
            </a:p>
          </p:txBody>
        </p:sp>
      </p:grpSp>
      <p:grpSp>
        <p:nvGrpSpPr>
          <p:cNvPr id="3" name="组合 26"/>
          <p:cNvGrpSpPr/>
          <p:nvPr/>
        </p:nvGrpSpPr>
        <p:grpSpPr bwMode="auto">
          <a:xfrm>
            <a:off x="2188369" y="2649543"/>
            <a:ext cx="1269736" cy="420687"/>
            <a:chOff x="2917370" y="2648858"/>
            <a:chExt cx="1693285" cy="420914"/>
          </a:xfrm>
        </p:grpSpPr>
        <p:sp>
          <p:nvSpPr>
            <p:cNvPr id="6" name="椭圆 5"/>
            <p:cNvSpPr/>
            <p:nvPr/>
          </p:nvSpPr>
          <p:spPr>
            <a:xfrm>
              <a:off x="2917370" y="2648858"/>
              <a:ext cx="420763" cy="420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31" name="TextBox 11"/>
            <p:cNvSpPr txBox="1">
              <a:spLocks noChangeArrowheads="1"/>
            </p:cNvSpPr>
            <p:nvPr/>
          </p:nvSpPr>
          <p:spPr bwMode="auto">
            <a:xfrm>
              <a:off x="3338284" y="2648858"/>
              <a:ext cx="1272371" cy="400326"/>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土耳其</a:t>
              </a:r>
            </a:p>
          </p:txBody>
        </p:sp>
      </p:grpSp>
      <p:grpSp>
        <p:nvGrpSpPr>
          <p:cNvPr id="11" name="组合 29"/>
          <p:cNvGrpSpPr/>
          <p:nvPr/>
        </p:nvGrpSpPr>
        <p:grpSpPr bwMode="auto">
          <a:xfrm>
            <a:off x="2747967" y="3806515"/>
            <a:ext cx="1013047" cy="451777"/>
            <a:chOff x="798284" y="3751944"/>
            <a:chExt cx="1351867" cy="451033"/>
          </a:xfrm>
        </p:grpSpPr>
        <p:sp>
          <p:nvSpPr>
            <p:cNvPr id="7" name="椭圆 6"/>
            <p:cNvSpPr/>
            <p:nvPr/>
          </p:nvSpPr>
          <p:spPr>
            <a:xfrm>
              <a:off x="798284" y="3751944"/>
              <a:ext cx="421041" cy="4215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29" name="TextBox 12"/>
            <p:cNvSpPr txBox="1">
              <a:spLocks noChangeArrowheads="1"/>
            </p:cNvSpPr>
            <p:nvPr/>
          </p:nvSpPr>
          <p:spPr bwMode="auto">
            <a:xfrm>
              <a:off x="1219198" y="3803526"/>
              <a:ext cx="930953" cy="399451"/>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沙特</a:t>
              </a:r>
            </a:p>
          </p:txBody>
        </p:sp>
      </p:grpSp>
      <p:grpSp>
        <p:nvGrpSpPr>
          <p:cNvPr id="12" name="组合 25"/>
          <p:cNvGrpSpPr/>
          <p:nvPr/>
        </p:nvGrpSpPr>
        <p:grpSpPr bwMode="auto">
          <a:xfrm>
            <a:off x="4735121" y="3630371"/>
            <a:ext cx="973931" cy="455356"/>
            <a:chOff x="5204320" y="3298373"/>
            <a:chExt cx="1298077" cy="455065"/>
          </a:xfrm>
        </p:grpSpPr>
        <p:sp>
          <p:nvSpPr>
            <p:cNvPr id="9" name="椭圆 8"/>
            <p:cNvSpPr/>
            <p:nvPr/>
          </p:nvSpPr>
          <p:spPr>
            <a:xfrm>
              <a:off x="6081871" y="3298373"/>
              <a:ext cx="420526" cy="420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27" name="TextBox 13"/>
            <p:cNvSpPr txBox="1">
              <a:spLocks noChangeArrowheads="1"/>
            </p:cNvSpPr>
            <p:nvPr/>
          </p:nvSpPr>
          <p:spPr bwMode="auto">
            <a:xfrm>
              <a:off x="5204320" y="3353584"/>
              <a:ext cx="1271655" cy="399854"/>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dirty="0">
                  <a:solidFill>
                    <a:srgbClr val="C00000"/>
                  </a:solidFill>
                  <a:latin typeface="微软雅黑" panose="020B0503020204020204" charset="-122"/>
                  <a:ea typeface="微软雅黑" panose="020B0503020204020204" charset="-122"/>
                </a:rPr>
                <a:t>孟加拉</a:t>
              </a:r>
            </a:p>
          </p:txBody>
        </p:sp>
      </p:grpSp>
      <p:grpSp>
        <p:nvGrpSpPr>
          <p:cNvPr id="13" name="组合 10"/>
          <p:cNvGrpSpPr/>
          <p:nvPr/>
        </p:nvGrpSpPr>
        <p:grpSpPr bwMode="auto">
          <a:xfrm>
            <a:off x="7478321" y="5608643"/>
            <a:ext cx="1782679" cy="458787"/>
            <a:chOff x="9971313" y="5608100"/>
            <a:chExt cx="2377465" cy="458872"/>
          </a:xfrm>
        </p:grpSpPr>
        <p:sp>
          <p:nvSpPr>
            <p:cNvPr id="8" name="椭圆 7"/>
            <p:cNvSpPr/>
            <p:nvPr/>
          </p:nvSpPr>
          <p:spPr>
            <a:xfrm>
              <a:off x="9971313" y="5646207"/>
              <a:ext cx="420786" cy="4207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25" name="TextBox 14"/>
            <p:cNvSpPr txBox="1">
              <a:spLocks noChangeArrowheads="1"/>
            </p:cNvSpPr>
            <p:nvPr/>
          </p:nvSpPr>
          <p:spPr bwMode="auto">
            <a:xfrm>
              <a:off x="10392227" y="5608100"/>
              <a:ext cx="1956551" cy="400184"/>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印度尼西亚</a:t>
              </a:r>
            </a:p>
          </p:txBody>
        </p:sp>
      </p:grpSp>
      <p:grpSp>
        <p:nvGrpSpPr>
          <p:cNvPr id="14" name="组合 22"/>
          <p:cNvGrpSpPr/>
          <p:nvPr/>
        </p:nvGrpSpPr>
        <p:grpSpPr bwMode="auto">
          <a:xfrm>
            <a:off x="5825265" y="3948117"/>
            <a:ext cx="972789" cy="425874"/>
            <a:chOff x="8577940" y="4216400"/>
            <a:chExt cx="1295748" cy="426325"/>
          </a:xfrm>
        </p:grpSpPr>
        <p:sp>
          <p:nvSpPr>
            <p:cNvPr id="4" name="椭圆 3"/>
            <p:cNvSpPr/>
            <p:nvPr/>
          </p:nvSpPr>
          <p:spPr>
            <a:xfrm>
              <a:off x="8577940" y="4216400"/>
              <a:ext cx="420264" cy="42113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23" name="TextBox 15"/>
            <p:cNvSpPr txBox="1">
              <a:spLocks noChangeArrowheads="1"/>
            </p:cNvSpPr>
            <p:nvPr/>
          </p:nvSpPr>
          <p:spPr bwMode="auto">
            <a:xfrm>
              <a:off x="8944454" y="4242191"/>
              <a:ext cx="929234" cy="400534"/>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缅甸</a:t>
              </a:r>
            </a:p>
          </p:txBody>
        </p:sp>
      </p:grpSp>
      <p:grpSp>
        <p:nvGrpSpPr>
          <p:cNvPr id="15" name="组合 24"/>
          <p:cNvGrpSpPr/>
          <p:nvPr/>
        </p:nvGrpSpPr>
        <p:grpSpPr bwMode="auto">
          <a:xfrm>
            <a:off x="4735119" y="3948118"/>
            <a:ext cx="1013047" cy="420687"/>
            <a:chOff x="6313267" y="3947886"/>
            <a:chExt cx="1351867" cy="420914"/>
          </a:xfrm>
        </p:grpSpPr>
        <p:sp>
          <p:nvSpPr>
            <p:cNvPr id="17" name="椭圆 16"/>
            <p:cNvSpPr/>
            <p:nvPr/>
          </p:nvSpPr>
          <p:spPr>
            <a:xfrm>
              <a:off x="6313267" y="3947886"/>
              <a:ext cx="421041" cy="420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21" name="TextBox 17"/>
            <p:cNvSpPr txBox="1">
              <a:spLocks noChangeArrowheads="1"/>
            </p:cNvSpPr>
            <p:nvPr/>
          </p:nvSpPr>
          <p:spPr bwMode="auto">
            <a:xfrm>
              <a:off x="6734181" y="3962401"/>
              <a:ext cx="930953" cy="400326"/>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印度</a:t>
              </a:r>
            </a:p>
          </p:txBody>
        </p:sp>
      </p:grpSp>
      <p:grpSp>
        <p:nvGrpSpPr>
          <p:cNvPr id="16" name="组合 23"/>
          <p:cNvGrpSpPr/>
          <p:nvPr/>
        </p:nvGrpSpPr>
        <p:grpSpPr bwMode="auto">
          <a:xfrm>
            <a:off x="4142931" y="3277401"/>
            <a:ext cx="1556710" cy="429941"/>
            <a:chOff x="7170055" y="3548743"/>
            <a:chExt cx="2076379" cy="429650"/>
          </a:xfrm>
        </p:grpSpPr>
        <p:sp>
          <p:nvSpPr>
            <p:cNvPr id="5" name="椭圆 4"/>
            <p:cNvSpPr/>
            <p:nvPr/>
          </p:nvSpPr>
          <p:spPr>
            <a:xfrm>
              <a:off x="7170055" y="3548743"/>
              <a:ext cx="420842" cy="4204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19" name="TextBox 19"/>
            <p:cNvSpPr txBox="1">
              <a:spLocks noChangeArrowheads="1"/>
            </p:cNvSpPr>
            <p:nvPr/>
          </p:nvSpPr>
          <p:spPr bwMode="auto">
            <a:xfrm>
              <a:off x="7631721" y="3578554"/>
              <a:ext cx="1614713" cy="399839"/>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dirty="0">
                  <a:solidFill>
                    <a:srgbClr val="C00000"/>
                  </a:solidFill>
                  <a:latin typeface="微软雅黑" panose="020B0503020204020204" charset="-122"/>
                  <a:ea typeface="微软雅黑" panose="020B0503020204020204" charset="-122"/>
                </a:rPr>
                <a:t>巴基斯坦</a:t>
              </a:r>
            </a:p>
          </p:txBody>
        </p:sp>
      </p:grpSp>
      <p:grpSp>
        <p:nvGrpSpPr>
          <p:cNvPr id="18" name="组合 28"/>
          <p:cNvGrpSpPr/>
          <p:nvPr/>
        </p:nvGrpSpPr>
        <p:grpSpPr bwMode="auto">
          <a:xfrm>
            <a:off x="1123954" y="1597025"/>
            <a:ext cx="1067589" cy="427038"/>
            <a:chOff x="1498376" y="1596574"/>
            <a:chExt cx="1424033" cy="428170"/>
          </a:xfrm>
        </p:grpSpPr>
        <p:sp>
          <p:nvSpPr>
            <p:cNvPr id="21" name="椭圆 20"/>
            <p:cNvSpPr/>
            <p:nvPr/>
          </p:nvSpPr>
          <p:spPr>
            <a:xfrm>
              <a:off x="1498376" y="1604533"/>
              <a:ext cx="420860" cy="4202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zh-CN" altLang="en-US">
                <a:solidFill>
                  <a:srgbClr val="FFFFFF"/>
                </a:solidFill>
                <a:latin typeface="Arial" panose="020B0604020202020204"/>
                <a:ea typeface="微软雅黑" panose="020B0503020204020204" charset="-122"/>
              </a:endParaRPr>
            </a:p>
          </p:txBody>
        </p:sp>
        <p:sp>
          <p:nvSpPr>
            <p:cNvPr id="47117" name="TextBox 21"/>
            <p:cNvSpPr txBox="1">
              <a:spLocks noChangeArrowheads="1"/>
            </p:cNvSpPr>
            <p:nvPr/>
          </p:nvSpPr>
          <p:spPr bwMode="auto">
            <a:xfrm>
              <a:off x="1991860" y="1596574"/>
              <a:ext cx="930549" cy="401171"/>
            </a:xfrm>
            <a:prstGeom prst="rect">
              <a:avLst/>
            </a:prstGeom>
            <a:noFill/>
            <a:ln w="9525">
              <a:noFill/>
              <a:miter lim="800000"/>
            </a:ln>
          </p:spPr>
          <p:txBody>
            <a:bodyPr wrap="none">
              <a:spAutoFit/>
            </a:bodyPr>
            <a:lstStyle/>
            <a:p>
              <a:pPr defTabSz="914400" fontAlgn="base">
                <a:spcBef>
                  <a:spcPct val="0"/>
                </a:spcBef>
                <a:spcAft>
                  <a:spcPct val="0"/>
                </a:spcAft>
                <a:defRPr/>
              </a:pPr>
              <a:r>
                <a:rPr lang="zh-CN" altLang="en-US" sz="2000" b="1">
                  <a:solidFill>
                    <a:srgbClr val="C00000"/>
                  </a:solidFill>
                  <a:latin typeface="微软雅黑" panose="020B0503020204020204" charset="-122"/>
                  <a:ea typeface="微软雅黑" panose="020B0503020204020204" charset="-122"/>
                </a:rPr>
                <a:t>捷克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32" presetClass="emph" presetSubtype="0" fill="hold" nodeType="afterEffect">
                                  <p:stCondLst>
                                    <p:cond delay="0"/>
                                  </p:stCondLst>
                                  <p:childTnLst>
                                    <p:animRot by="120000">
                                      <p:cBhvr>
                                        <p:cTn id="34" dur="100" fill="hold">
                                          <p:stCondLst>
                                            <p:cond delay="0"/>
                                          </p:stCondLst>
                                        </p:cTn>
                                        <p:tgtEl>
                                          <p:spTgt spid="2"/>
                                        </p:tgtEl>
                                        <p:attrNameLst>
                                          <p:attrName>r</p:attrName>
                                        </p:attrNameLst>
                                      </p:cBhvr>
                                    </p:animRot>
                                    <p:animRot by="-240000">
                                      <p:cBhvr>
                                        <p:cTn id="35" dur="200" fill="hold">
                                          <p:stCondLst>
                                            <p:cond delay="200"/>
                                          </p:stCondLst>
                                        </p:cTn>
                                        <p:tgtEl>
                                          <p:spTgt spid="2"/>
                                        </p:tgtEl>
                                        <p:attrNameLst>
                                          <p:attrName>r</p:attrName>
                                        </p:attrNameLst>
                                      </p:cBhvr>
                                    </p:animRot>
                                    <p:animRot by="240000">
                                      <p:cBhvr>
                                        <p:cTn id="36" dur="200" fill="hold">
                                          <p:stCondLst>
                                            <p:cond delay="400"/>
                                          </p:stCondLst>
                                        </p:cTn>
                                        <p:tgtEl>
                                          <p:spTgt spid="2"/>
                                        </p:tgtEl>
                                        <p:attrNameLst>
                                          <p:attrName>r</p:attrName>
                                        </p:attrNameLst>
                                      </p:cBhvr>
                                    </p:animRot>
                                    <p:animRot by="-240000">
                                      <p:cBhvr>
                                        <p:cTn id="37" dur="200" fill="hold">
                                          <p:stCondLst>
                                            <p:cond delay="600"/>
                                          </p:stCondLst>
                                        </p:cTn>
                                        <p:tgtEl>
                                          <p:spTgt spid="2"/>
                                        </p:tgtEl>
                                        <p:attrNameLst>
                                          <p:attrName>r</p:attrName>
                                        </p:attrNameLst>
                                      </p:cBhvr>
                                    </p:animRot>
                                    <p:animRot by="120000">
                                      <p:cBhvr>
                                        <p:cTn id="38" dur="200" fill="hold">
                                          <p:stCondLst>
                                            <p:cond delay="800"/>
                                          </p:stCondLst>
                                        </p:cTn>
                                        <p:tgtEl>
                                          <p:spTgt spid="2"/>
                                        </p:tgtEl>
                                        <p:attrNameLst>
                                          <p:attrName>r</p:attrName>
                                        </p:attrNameLst>
                                      </p:cBhvr>
                                    </p:animRot>
                                  </p:childTnLst>
                                </p:cTn>
                              </p:par>
                              <p:par>
                                <p:cTn id="39" presetID="32" presetClass="emph" presetSubtype="0" fill="hold" nodeType="withEffect">
                                  <p:stCondLst>
                                    <p:cond delay="0"/>
                                  </p:stCondLst>
                                  <p:childTnLst>
                                    <p:animRot by="120000">
                                      <p:cBhvr>
                                        <p:cTn id="40" dur="100" fill="hold">
                                          <p:stCondLst>
                                            <p:cond delay="0"/>
                                          </p:stCondLst>
                                        </p:cTn>
                                        <p:tgtEl>
                                          <p:spTgt spid="3"/>
                                        </p:tgtEl>
                                        <p:attrNameLst>
                                          <p:attrName>r</p:attrName>
                                        </p:attrNameLst>
                                      </p:cBhvr>
                                    </p:animRot>
                                    <p:animRot by="-240000">
                                      <p:cBhvr>
                                        <p:cTn id="41" dur="200" fill="hold">
                                          <p:stCondLst>
                                            <p:cond delay="200"/>
                                          </p:stCondLst>
                                        </p:cTn>
                                        <p:tgtEl>
                                          <p:spTgt spid="3"/>
                                        </p:tgtEl>
                                        <p:attrNameLst>
                                          <p:attrName>r</p:attrName>
                                        </p:attrNameLst>
                                      </p:cBhvr>
                                    </p:animRot>
                                    <p:animRot by="240000">
                                      <p:cBhvr>
                                        <p:cTn id="42" dur="200" fill="hold">
                                          <p:stCondLst>
                                            <p:cond delay="400"/>
                                          </p:stCondLst>
                                        </p:cTn>
                                        <p:tgtEl>
                                          <p:spTgt spid="3"/>
                                        </p:tgtEl>
                                        <p:attrNameLst>
                                          <p:attrName>r</p:attrName>
                                        </p:attrNameLst>
                                      </p:cBhvr>
                                    </p:animRot>
                                    <p:animRot by="-240000">
                                      <p:cBhvr>
                                        <p:cTn id="43" dur="200" fill="hold">
                                          <p:stCondLst>
                                            <p:cond delay="600"/>
                                          </p:stCondLst>
                                        </p:cTn>
                                        <p:tgtEl>
                                          <p:spTgt spid="3"/>
                                        </p:tgtEl>
                                        <p:attrNameLst>
                                          <p:attrName>r</p:attrName>
                                        </p:attrNameLst>
                                      </p:cBhvr>
                                    </p:animRot>
                                    <p:animRot by="120000">
                                      <p:cBhvr>
                                        <p:cTn id="44" dur="200" fill="hold">
                                          <p:stCondLst>
                                            <p:cond delay="800"/>
                                          </p:stCondLst>
                                        </p:cTn>
                                        <p:tgtEl>
                                          <p:spTgt spid="3"/>
                                        </p:tgtEl>
                                        <p:attrNameLst>
                                          <p:attrName>r</p:attrName>
                                        </p:attrNameLst>
                                      </p:cBhvr>
                                    </p:animRot>
                                  </p:childTnLst>
                                </p:cTn>
                              </p:par>
                              <p:par>
                                <p:cTn id="45" presetID="32" presetClass="emph" presetSubtype="0" fill="hold" nodeType="withEffect">
                                  <p:stCondLst>
                                    <p:cond delay="0"/>
                                  </p:stCondLst>
                                  <p:childTnLst>
                                    <p:animRot by="120000">
                                      <p:cBhvr>
                                        <p:cTn id="46" dur="100" fill="hold">
                                          <p:stCondLst>
                                            <p:cond delay="0"/>
                                          </p:stCondLst>
                                        </p:cTn>
                                        <p:tgtEl>
                                          <p:spTgt spid="11"/>
                                        </p:tgtEl>
                                        <p:attrNameLst>
                                          <p:attrName>r</p:attrName>
                                        </p:attrNameLst>
                                      </p:cBhvr>
                                    </p:animRot>
                                    <p:animRot by="-240000">
                                      <p:cBhvr>
                                        <p:cTn id="47" dur="200" fill="hold">
                                          <p:stCondLst>
                                            <p:cond delay="200"/>
                                          </p:stCondLst>
                                        </p:cTn>
                                        <p:tgtEl>
                                          <p:spTgt spid="11"/>
                                        </p:tgtEl>
                                        <p:attrNameLst>
                                          <p:attrName>r</p:attrName>
                                        </p:attrNameLst>
                                      </p:cBhvr>
                                    </p:animRot>
                                    <p:animRot by="240000">
                                      <p:cBhvr>
                                        <p:cTn id="48" dur="200" fill="hold">
                                          <p:stCondLst>
                                            <p:cond delay="400"/>
                                          </p:stCondLst>
                                        </p:cTn>
                                        <p:tgtEl>
                                          <p:spTgt spid="11"/>
                                        </p:tgtEl>
                                        <p:attrNameLst>
                                          <p:attrName>r</p:attrName>
                                        </p:attrNameLst>
                                      </p:cBhvr>
                                    </p:animRot>
                                    <p:animRot by="-240000">
                                      <p:cBhvr>
                                        <p:cTn id="49" dur="200" fill="hold">
                                          <p:stCondLst>
                                            <p:cond delay="600"/>
                                          </p:stCondLst>
                                        </p:cTn>
                                        <p:tgtEl>
                                          <p:spTgt spid="11"/>
                                        </p:tgtEl>
                                        <p:attrNameLst>
                                          <p:attrName>r</p:attrName>
                                        </p:attrNameLst>
                                      </p:cBhvr>
                                    </p:animRot>
                                    <p:animRot by="120000">
                                      <p:cBhvr>
                                        <p:cTn id="50" dur="200" fill="hold">
                                          <p:stCondLst>
                                            <p:cond delay="800"/>
                                          </p:stCondLst>
                                        </p:cTn>
                                        <p:tgtEl>
                                          <p:spTgt spid="11"/>
                                        </p:tgtEl>
                                        <p:attrNameLst>
                                          <p:attrName>r</p:attrName>
                                        </p:attrNameLst>
                                      </p:cBhvr>
                                    </p:animRot>
                                  </p:childTnLst>
                                </p:cTn>
                              </p:par>
                              <p:par>
                                <p:cTn id="51" presetID="32" presetClass="emph" presetSubtype="0" fill="hold" nodeType="withEffect">
                                  <p:stCondLst>
                                    <p:cond delay="0"/>
                                  </p:stCondLst>
                                  <p:childTnLst>
                                    <p:animRot by="120000">
                                      <p:cBhvr>
                                        <p:cTn id="52" dur="100" fill="hold">
                                          <p:stCondLst>
                                            <p:cond delay="0"/>
                                          </p:stCondLst>
                                        </p:cTn>
                                        <p:tgtEl>
                                          <p:spTgt spid="12"/>
                                        </p:tgtEl>
                                        <p:attrNameLst>
                                          <p:attrName>r</p:attrName>
                                        </p:attrNameLst>
                                      </p:cBhvr>
                                    </p:animRot>
                                    <p:animRot by="-240000">
                                      <p:cBhvr>
                                        <p:cTn id="53" dur="200" fill="hold">
                                          <p:stCondLst>
                                            <p:cond delay="200"/>
                                          </p:stCondLst>
                                        </p:cTn>
                                        <p:tgtEl>
                                          <p:spTgt spid="12"/>
                                        </p:tgtEl>
                                        <p:attrNameLst>
                                          <p:attrName>r</p:attrName>
                                        </p:attrNameLst>
                                      </p:cBhvr>
                                    </p:animRot>
                                    <p:animRot by="240000">
                                      <p:cBhvr>
                                        <p:cTn id="54" dur="200" fill="hold">
                                          <p:stCondLst>
                                            <p:cond delay="400"/>
                                          </p:stCondLst>
                                        </p:cTn>
                                        <p:tgtEl>
                                          <p:spTgt spid="12"/>
                                        </p:tgtEl>
                                        <p:attrNameLst>
                                          <p:attrName>r</p:attrName>
                                        </p:attrNameLst>
                                      </p:cBhvr>
                                    </p:animRot>
                                    <p:animRot by="-240000">
                                      <p:cBhvr>
                                        <p:cTn id="55" dur="200" fill="hold">
                                          <p:stCondLst>
                                            <p:cond delay="600"/>
                                          </p:stCondLst>
                                        </p:cTn>
                                        <p:tgtEl>
                                          <p:spTgt spid="12"/>
                                        </p:tgtEl>
                                        <p:attrNameLst>
                                          <p:attrName>r</p:attrName>
                                        </p:attrNameLst>
                                      </p:cBhvr>
                                    </p:animRot>
                                    <p:animRot by="120000">
                                      <p:cBhvr>
                                        <p:cTn id="56" dur="200" fill="hold">
                                          <p:stCondLst>
                                            <p:cond delay="800"/>
                                          </p:stCondLst>
                                        </p:cTn>
                                        <p:tgtEl>
                                          <p:spTgt spid="12"/>
                                        </p:tgtEl>
                                        <p:attrNameLst>
                                          <p:attrName>r</p:attrName>
                                        </p:attrNameLst>
                                      </p:cBhvr>
                                    </p:animRot>
                                  </p:childTnLst>
                                </p:cTn>
                              </p:par>
                              <p:par>
                                <p:cTn id="57" presetID="32" presetClass="emph" presetSubtype="0" fill="hold" nodeType="withEffect">
                                  <p:stCondLst>
                                    <p:cond delay="0"/>
                                  </p:stCondLst>
                                  <p:childTnLst>
                                    <p:animRot by="120000">
                                      <p:cBhvr>
                                        <p:cTn id="58" dur="100" fill="hold">
                                          <p:stCondLst>
                                            <p:cond delay="0"/>
                                          </p:stCondLst>
                                        </p:cTn>
                                        <p:tgtEl>
                                          <p:spTgt spid="13"/>
                                        </p:tgtEl>
                                        <p:attrNameLst>
                                          <p:attrName>r</p:attrName>
                                        </p:attrNameLst>
                                      </p:cBhvr>
                                    </p:animRot>
                                    <p:animRot by="-240000">
                                      <p:cBhvr>
                                        <p:cTn id="59" dur="200" fill="hold">
                                          <p:stCondLst>
                                            <p:cond delay="200"/>
                                          </p:stCondLst>
                                        </p:cTn>
                                        <p:tgtEl>
                                          <p:spTgt spid="13"/>
                                        </p:tgtEl>
                                        <p:attrNameLst>
                                          <p:attrName>r</p:attrName>
                                        </p:attrNameLst>
                                      </p:cBhvr>
                                    </p:animRot>
                                    <p:animRot by="240000">
                                      <p:cBhvr>
                                        <p:cTn id="60" dur="200" fill="hold">
                                          <p:stCondLst>
                                            <p:cond delay="400"/>
                                          </p:stCondLst>
                                        </p:cTn>
                                        <p:tgtEl>
                                          <p:spTgt spid="13"/>
                                        </p:tgtEl>
                                        <p:attrNameLst>
                                          <p:attrName>r</p:attrName>
                                        </p:attrNameLst>
                                      </p:cBhvr>
                                    </p:animRot>
                                    <p:animRot by="-240000">
                                      <p:cBhvr>
                                        <p:cTn id="61" dur="200" fill="hold">
                                          <p:stCondLst>
                                            <p:cond delay="600"/>
                                          </p:stCondLst>
                                        </p:cTn>
                                        <p:tgtEl>
                                          <p:spTgt spid="13"/>
                                        </p:tgtEl>
                                        <p:attrNameLst>
                                          <p:attrName>r</p:attrName>
                                        </p:attrNameLst>
                                      </p:cBhvr>
                                    </p:animRot>
                                    <p:animRot by="120000">
                                      <p:cBhvr>
                                        <p:cTn id="62" dur="200" fill="hold">
                                          <p:stCondLst>
                                            <p:cond delay="800"/>
                                          </p:stCondLst>
                                        </p:cTn>
                                        <p:tgtEl>
                                          <p:spTgt spid="13"/>
                                        </p:tgtEl>
                                        <p:attrNameLst>
                                          <p:attrName>r</p:attrName>
                                        </p:attrNameLst>
                                      </p:cBhvr>
                                    </p:animRot>
                                  </p:childTnLst>
                                </p:cTn>
                              </p:par>
                              <p:par>
                                <p:cTn id="63" presetID="32" presetClass="emph" presetSubtype="0" fill="hold" nodeType="withEffect">
                                  <p:stCondLst>
                                    <p:cond delay="0"/>
                                  </p:stCondLst>
                                  <p:childTnLst>
                                    <p:animRot by="120000">
                                      <p:cBhvr>
                                        <p:cTn id="64" dur="100" fill="hold">
                                          <p:stCondLst>
                                            <p:cond delay="0"/>
                                          </p:stCondLst>
                                        </p:cTn>
                                        <p:tgtEl>
                                          <p:spTgt spid="14"/>
                                        </p:tgtEl>
                                        <p:attrNameLst>
                                          <p:attrName>r</p:attrName>
                                        </p:attrNameLst>
                                      </p:cBhvr>
                                    </p:animRot>
                                    <p:animRot by="-240000">
                                      <p:cBhvr>
                                        <p:cTn id="65" dur="200" fill="hold">
                                          <p:stCondLst>
                                            <p:cond delay="200"/>
                                          </p:stCondLst>
                                        </p:cTn>
                                        <p:tgtEl>
                                          <p:spTgt spid="14"/>
                                        </p:tgtEl>
                                        <p:attrNameLst>
                                          <p:attrName>r</p:attrName>
                                        </p:attrNameLst>
                                      </p:cBhvr>
                                    </p:animRot>
                                    <p:animRot by="240000">
                                      <p:cBhvr>
                                        <p:cTn id="66" dur="200" fill="hold">
                                          <p:stCondLst>
                                            <p:cond delay="400"/>
                                          </p:stCondLst>
                                        </p:cTn>
                                        <p:tgtEl>
                                          <p:spTgt spid="14"/>
                                        </p:tgtEl>
                                        <p:attrNameLst>
                                          <p:attrName>r</p:attrName>
                                        </p:attrNameLst>
                                      </p:cBhvr>
                                    </p:animRot>
                                    <p:animRot by="-240000">
                                      <p:cBhvr>
                                        <p:cTn id="67" dur="200" fill="hold">
                                          <p:stCondLst>
                                            <p:cond delay="600"/>
                                          </p:stCondLst>
                                        </p:cTn>
                                        <p:tgtEl>
                                          <p:spTgt spid="14"/>
                                        </p:tgtEl>
                                        <p:attrNameLst>
                                          <p:attrName>r</p:attrName>
                                        </p:attrNameLst>
                                      </p:cBhvr>
                                    </p:animRot>
                                    <p:animRot by="120000">
                                      <p:cBhvr>
                                        <p:cTn id="68" dur="200" fill="hold">
                                          <p:stCondLst>
                                            <p:cond delay="800"/>
                                          </p:stCondLst>
                                        </p:cTn>
                                        <p:tgtEl>
                                          <p:spTgt spid="14"/>
                                        </p:tgtEl>
                                        <p:attrNameLst>
                                          <p:attrName>r</p:attrName>
                                        </p:attrNameLst>
                                      </p:cBhvr>
                                    </p:animRot>
                                  </p:childTnLst>
                                </p:cTn>
                              </p:par>
                              <p:par>
                                <p:cTn id="69" presetID="32" presetClass="emph" presetSubtype="0" fill="hold" nodeType="withEffect">
                                  <p:stCondLst>
                                    <p:cond delay="0"/>
                                  </p:stCondLst>
                                  <p:childTnLst>
                                    <p:animRot by="120000">
                                      <p:cBhvr>
                                        <p:cTn id="70" dur="100" fill="hold">
                                          <p:stCondLst>
                                            <p:cond delay="0"/>
                                          </p:stCondLst>
                                        </p:cTn>
                                        <p:tgtEl>
                                          <p:spTgt spid="15"/>
                                        </p:tgtEl>
                                        <p:attrNameLst>
                                          <p:attrName>r</p:attrName>
                                        </p:attrNameLst>
                                      </p:cBhvr>
                                    </p:animRot>
                                    <p:animRot by="-240000">
                                      <p:cBhvr>
                                        <p:cTn id="71" dur="200" fill="hold">
                                          <p:stCondLst>
                                            <p:cond delay="200"/>
                                          </p:stCondLst>
                                        </p:cTn>
                                        <p:tgtEl>
                                          <p:spTgt spid="15"/>
                                        </p:tgtEl>
                                        <p:attrNameLst>
                                          <p:attrName>r</p:attrName>
                                        </p:attrNameLst>
                                      </p:cBhvr>
                                    </p:animRot>
                                    <p:animRot by="240000">
                                      <p:cBhvr>
                                        <p:cTn id="72" dur="200" fill="hold">
                                          <p:stCondLst>
                                            <p:cond delay="400"/>
                                          </p:stCondLst>
                                        </p:cTn>
                                        <p:tgtEl>
                                          <p:spTgt spid="15"/>
                                        </p:tgtEl>
                                        <p:attrNameLst>
                                          <p:attrName>r</p:attrName>
                                        </p:attrNameLst>
                                      </p:cBhvr>
                                    </p:animRot>
                                    <p:animRot by="-240000">
                                      <p:cBhvr>
                                        <p:cTn id="73" dur="200" fill="hold">
                                          <p:stCondLst>
                                            <p:cond delay="600"/>
                                          </p:stCondLst>
                                        </p:cTn>
                                        <p:tgtEl>
                                          <p:spTgt spid="15"/>
                                        </p:tgtEl>
                                        <p:attrNameLst>
                                          <p:attrName>r</p:attrName>
                                        </p:attrNameLst>
                                      </p:cBhvr>
                                    </p:animRot>
                                    <p:animRot by="120000">
                                      <p:cBhvr>
                                        <p:cTn id="74" dur="200" fill="hold">
                                          <p:stCondLst>
                                            <p:cond delay="800"/>
                                          </p:stCondLst>
                                        </p:cTn>
                                        <p:tgtEl>
                                          <p:spTgt spid="15"/>
                                        </p:tgtEl>
                                        <p:attrNameLst>
                                          <p:attrName>r</p:attrName>
                                        </p:attrNameLst>
                                      </p:cBhvr>
                                    </p:animRot>
                                  </p:childTnLst>
                                </p:cTn>
                              </p:par>
                              <p:par>
                                <p:cTn id="75" presetID="32" presetClass="emph" presetSubtype="0" fill="hold" nodeType="withEffect">
                                  <p:stCondLst>
                                    <p:cond delay="0"/>
                                  </p:stCondLst>
                                  <p:childTnLst>
                                    <p:animRot by="120000">
                                      <p:cBhvr>
                                        <p:cTn id="76" dur="100" fill="hold">
                                          <p:stCondLst>
                                            <p:cond delay="0"/>
                                          </p:stCondLst>
                                        </p:cTn>
                                        <p:tgtEl>
                                          <p:spTgt spid="16"/>
                                        </p:tgtEl>
                                        <p:attrNameLst>
                                          <p:attrName>r</p:attrName>
                                        </p:attrNameLst>
                                      </p:cBhvr>
                                    </p:animRot>
                                    <p:animRot by="-240000">
                                      <p:cBhvr>
                                        <p:cTn id="77" dur="200" fill="hold">
                                          <p:stCondLst>
                                            <p:cond delay="200"/>
                                          </p:stCondLst>
                                        </p:cTn>
                                        <p:tgtEl>
                                          <p:spTgt spid="16"/>
                                        </p:tgtEl>
                                        <p:attrNameLst>
                                          <p:attrName>r</p:attrName>
                                        </p:attrNameLst>
                                      </p:cBhvr>
                                    </p:animRot>
                                    <p:animRot by="240000">
                                      <p:cBhvr>
                                        <p:cTn id="78" dur="200" fill="hold">
                                          <p:stCondLst>
                                            <p:cond delay="400"/>
                                          </p:stCondLst>
                                        </p:cTn>
                                        <p:tgtEl>
                                          <p:spTgt spid="16"/>
                                        </p:tgtEl>
                                        <p:attrNameLst>
                                          <p:attrName>r</p:attrName>
                                        </p:attrNameLst>
                                      </p:cBhvr>
                                    </p:animRot>
                                    <p:animRot by="-240000">
                                      <p:cBhvr>
                                        <p:cTn id="79" dur="200" fill="hold">
                                          <p:stCondLst>
                                            <p:cond delay="600"/>
                                          </p:stCondLst>
                                        </p:cTn>
                                        <p:tgtEl>
                                          <p:spTgt spid="16"/>
                                        </p:tgtEl>
                                        <p:attrNameLst>
                                          <p:attrName>r</p:attrName>
                                        </p:attrNameLst>
                                      </p:cBhvr>
                                    </p:animRot>
                                    <p:animRot by="120000">
                                      <p:cBhvr>
                                        <p:cTn id="80" dur="200" fill="hold">
                                          <p:stCondLst>
                                            <p:cond delay="800"/>
                                          </p:stCondLst>
                                        </p:cTn>
                                        <p:tgtEl>
                                          <p:spTgt spid="16"/>
                                        </p:tgtEl>
                                        <p:attrNameLst>
                                          <p:attrName>r</p:attrName>
                                        </p:attrNameLst>
                                      </p:cBhvr>
                                    </p:animRot>
                                  </p:childTnLst>
                                </p:cTn>
                              </p:par>
                              <p:par>
                                <p:cTn id="81" presetID="32" presetClass="emph" presetSubtype="0" fill="hold" nodeType="withEffect">
                                  <p:stCondLst>
                                    <p:cond delay="0"/>
                                  </p:stCondLst>
                                  <p:childTnLst>
                                    <p:animRot by="120000">
                                      <p:cBhvr>
                                        <p:cTn id="82" dur="100" fill="hold">
                                          <p:stCondLst>
                                            <p:cond delay="0"/>
                                          </p:stCondLst>
                                        </p:cTn>
                                        <p:tgtEl>
                                          <p:spTgt spid="18"/>
                                        </p:tgtEl>
                                        <p:attrNameLst>
                                          <p:attrName>r</p:attrName>
                                        </p:attrNameLst>
                                      </p:cBhvr>
                                    </p:animRot>
                                    <p:animRot by="-240000">
                                      <p:cBhvr>
                                        <p:cTn id="83" dur="200" fill="hold">
                                          <p:stCondLst>
                                            <p:cond delay="200"/>
                                          </p:stCondLst>
                                        </p:cTn>
                                        <p:tgtEl>
                                          <p:spTgt spid="18"/>
                                        </p:tgtEl>
                                        <p:attrNameLst>
                                          <p:attrName>r</p:attrName>
                                        </p:attrNameLst>
                                      </p:cBhvr>
                                    </p:animRot>
                                    <p:animRot by="240000">
                                      <p:cBhvr>
                                        <p:cTn id="84" dur="200" fill="hold">
                                          <p:stCondLst>
                                            <p:cond delay="400"/>
                                          </p:stCondLst>
                                        </p:cTn>
                                        <p:tgtEl>
                                          <p:spTgt spid="18"/>
                                        </p:tgtEl>
                                        <p:attrNameLst>
                                          <p:attrName>r</p:attrName>
                                        </p:attrNameLst>
                                      </p:cBhvr>
                                    </p:animRot>
                                    <p:animRot by="-240000">
                                      <p:cBhvr>
                                        <p:cTn id="85" dur="200" fill="hold">
                                          <p:stCondLst>
                                            <p:cond delay="600"/>
                                          </p:stCondLst>
                                        </p:cTn>
                                        <p:tgtEl>
                                          <p:spTgt spid="18"/>
                                        </p:tgtEl>
                                        <p:attrNameLst>
                                          <p:attrName>r</p:attrName>
                                        </p:attrNameLst>
                                      </p:cBhvr>
                                    </p:animRot>
                                    <p:animRot by="120000">
                                      <p:cBhvr>
                                        <p:cTn id="86"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341" y="4"/>
            <a:ext cx="7886700" cy="1325563"/>
          </a:xfrm>
        </p:spPr>
        <p:txBody>
          <a:bodyPr/>
          <a:lstStyle/>
          <a:p>
            <a:pPr algn="ctr"/>
            <a:r>
              <a:rPr lang="zh-CN" altLang="zh-CN" dirty="0">
                <a:solidFill>
                  <a:srgbClr val="C00000"/>
                </a:solidFill>
                <a:latin typeface="华文新魏" panose="02010800040101010101" pitchFamily="2" charset="-122"/>
                <a:ea typeface="华文新魏" panose="02010800040101010101" pitchFamily="2" charset="-122"/>
                <a:sym typeface="+mn-ea"/>
              </a:rPr>
              <a:t>巴基斯坦</a:t>
            </a:r>
            <a:r>
              <a:rPr lang="zh-CN" altLang="en-US" dirty="0">
                <a:solidFill>
                  <a:srgbClr val="C00000"/>
                </a:solidFill>
                <a:latin typeface="华文新魏" panose="02010800040101010101" pitchFamily="2" charset="-122"/>
                <a:ea typeface="华文新魏" panose="02010800040101010101" pitchFamily="2" charset="-122"/>
                <a:sym typeface="+mn-ea"/>
              </a:rPr>
              <a:t>：</a:t>
            </a:r>
            <a:r>
              <a:rPr lang="zh-CN" altLang="en-US" dirty="0">
                <a:solidFill>
                  <a:srgbClr val="C00000"/>
                </a:solidFill>
                <a:latin typeface="华文琥珀" panose="02010800040101010101" pitchFamily="2" charset="-122"/>
                <a:ea typeface="华文琥珀" panose="02010800040101010101" pitchFamily="2" charset="-122"/>
                <a:sym typeface="+mn-ea"/>
              </a:rPr>
              <a:t>核电金名片</a:t>
            </a:r>
            <a:endParaRPr lang="zh-CN" altLang="en-US" dirty="0">
              <a:solidFill>
                <a:srgbClr val="C00000"/>
              </a:solidFill>
              <a:latin typeface="华文琥珀" panose="02010800040101010101" pitchFamily="2" charset="-122"/>
              <a:ea typeface="华文琥珀" panose="02010800040101010101" pitchFamily="2" charset="-122"/>
            </a:endParaRPr>
          </a:p>
        </p:txBody>
      </p:sp>
      <p:sp>
        <p:nvSpPr>
          <p:cNvPr id="39" name="文本框 38"/>
          <p:cNvSpPr txBox="1">
            <a:spLocks noChangeArrowheads="1"/>
          </p:cNvSpPr>
          <p:nvPr/>
        </p:nvSpPr>
        <p:spPr bwMode="auto">
          <a:xfrm>
            <a:off x="413013" y="1084684"/>
            <a:ext cx="8565356" cy="922020"/>
          </a:xfrm>
          <a:prstGeom prst="rect">
            <a:avLst/>
          </a:prstGeom>
          <a:noFill/>
          <a:ln w="9525">
            <a:noFill/>
            <a:miter lim="800000"/>
          </a:ln>
        </p:spPr>
        <p:txBody>
          <a:bodyPr>
            <a:spAutoFit/>
          </a:bodyPr>
          <a:lstStyle/>
          <a:p>
            <a:pPr marL="342900" indent="-342900" defTabSz="914400" fontAlgn="base">
              <a:lnSpc>
                <a:spcPct val="150000"/>
              </a:lnSpc>
              <a:spcBef>
                <a:spcPct val="0"/>
              </a:spcBef>
              <a:spcAft>
                <a:spcPct val="0"/>
              </a:spcAft>
              <a:buFont typeface="Wingdings" panose="05000000000000000000" pitchFamily="2" charset="2"/>
              <a:buChar char="l"/>
              <a:defRPr/>
            </a:pPr>
            <a:r>
              <a:rPr lang="zh-CN" altLang="zh-CN" sz="3600" b="1" dirty="0">
                <a:solidFill>
                  <a:srgbClr val="0000FF"/>
                </a:solidFill>
                <a:latin typeface="华文琥珀" panose="02010800040101010101" pitchFamily="2" charset="-122"/>
                <a:ea typeface="华文琥珀" panose="02010800040101010101" pitchFamily="2" charset="-122"/>
              </a:rPr>
              <a:t>中核集团卡拉奇核电站</a:t>
            </a:r>
            <a:endParaRPr lang="en-US" altLang="zh-CN" sz="3600" dirty="0">
              <a:solidFill>
                <a:srgbClr val="000000"/>
              </a:solidFill>
              <a:latin typeface="楷体" panose="02010609060101010101" pitchFamily="49" charset="-122"/>
              <a:ea typeface="楷体" panose="02010609060101010101" pitchFamily="49" charset="-122"/>
            </a:endParaRPr>
          </a:p>
        </p:txBody>
      </p:sp>
      <p:pic>
        <p:nvPicPr>
          <p:cNvPr id="3" name="图片 2" descr="2017110109330086"/>
          <p:cNvPicPr>
            <a:picLocks noChangeAspect="1"/>
          </p:cNvPicPr>
          <p:nvPr/>
        </p:nvPicPr>
        <p:blipFill>
          <a:blip r:embed="rId2" cstate="print"/>
          <a:stretch>
            <a:fillRect/>
          </a:stretch>
        </p:blipFill>
        <p:spPr>
          <a:xfrm>
            <a:off x="752475" y="2178685"/>
            <a:ext cx="7200900" cy="442023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文本框 13"/>
          <p:cNvSpPr txBox="1">
            <a:spLocks noChangeArrowheads="1"/>
          </p:cNvSpPr>
          <p:nvPr/>
        </p:nvSpPr>
        <p:spPr bwMode="auto">
          <a:xfrm>
            <a:off x="6985" y="1013460"/>
            <a:ext cx="8716010" cy="6323965"/>
          </a:xfrm>
          <a:prstGeom prst="rect">
            <a:avLst/>
          </a:prstGeom>
          <a:noFill/>
          <a:ln w="9525">
            <a:noFill/>
            <a:miter lim="800000"/>
          </a:ln>
        </p:spPr>
        <p:txBody>
          <a:bodyPr wrap="square">
            <a:spAutoFit/>
          </a:bodyPr>
          <a:lstStyle/>
          <a:p>
            <a:pPr marL="285750" indent="-285750" algn="just" defTabSz="914400">
              <a:lnSpc>
                <a:spcPct val="150000"/>
              </a:lnSpc>
              <a:buFont typeface="Arial" panose="020B0604020202020204" pitchFamily="34" charset="0"/>
              <a:buChar char="•"/>
              <a:defRPr/>
            </a:pPr>
            <a:r>
              <a:rPr lang="zh-CN" altLang="zh-CN" dirty="0">
                <a:solidFill>
                  <a:srgbClr val="0000FF"/>
                </a:solidFill>
                <a:latin typeface="华文琥珀" panose="02010800040101010101" pitchFamily="2" charset="-122"/>
                <a:ea typeface="华文琥珀" panose="02010800040101010101" pitchFamily="2" charset="-122"/>
              </a:rPr>
              <a:t>雅万高铁项目成功中标的启示</a:t>
            </a:r>
            <a:r>
              <a:rPr lang="zh-CN" altLang="zh-CN"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rPr>
              <a:t>中国铁路总公司有关部门负责人介绍,</a:t>
            </a:r>
            <a:r>
              <a:rPr lang="en-US" altLang="zh-CN" dirty="0">
                <a:solidFill>
                  <a:srgbClr val="FF0000"/>
                </a:solidFill>
                <a:latin typeface="宋体" panose="02010600030101010101" pitchFamily="2" charset="-122"/>
                <a:ea typeface="宋体" panose="02010600030101010101" pitchFamily="2" charset="-122"/>
              </a:rPr>
              <a:t>雅万高铁是中国“一带一路”倡议和印尼海洋支点战略对接的重大项目,是中印尼两国共同推动建设的标志性工程,也是中国高铁全方位整体走出去第一单。</a:t>
            </a:r>
            <a:r>
              <a:rPr lang="en-US" altLang="zh-CN" dirty="0">
                <a:solidFill>
                  <a:srgbClr val="000000"/>
                </a:solidFill>
                <a:latin typeface="宋体" panose="02010600030101010101" pitchFamily="2" charset="-122"/>
                <a:ea typeface="宋体" panose="02010600030101010101" pitchFamily="2" charset="-122"/>
              </a:rPr>
              <a:t>雅万高铁项目启动实施以来,在两国最高领导人的关怀推动下,在中印尼两国政府有关部门的大力支持下,中印尼两国建设者千方百计克服困难,推动雅万高铁建设不断取得新进展。目前,雅万高铁项目实施的工作机制已基本到位,项目许可、融资等关键条件逐步落实,征地拆迁取得突破性进展,22处控制性工程取得新突破,雅万高铁工程建设已具备全面开工条件。雅万高铁项目全长142公里,最高设计时速350公里,采用安全可靠、技术先进、运营成熟的中国铁路技术标准,并按照印尼当地的气候、线路条件及沿线群众文化传统和生活习惯量身打造,以满足印尼人民的审美和出行需要。雅万高铁建成通车后,雅加达至万隆将由现在的3个多小时缩短至40分钟,不仅将有效缓解雅加达至万隆的交通压力,为当地百姓创造方便快捷、舒适的出行条件,而且将优化当地投资环境,带动沿线商业开发和旅游产业发展,加快形成高铁经济走廊,造福印尼广大民众。</a:t>
            </a:r>
          </a:p>
          <a:p>
            <a:pPr marL="285750" indent="-285750" algn="just" defTabSz="914400">
              <a:lnSpc>
                <a:spcPct val="150000"/>
              </a:lnSpc>
              <a:buFont typeface="Arial" panose="020B0604020202020204" pitchFamily="34" charset="0"/>
              <a:buChar char="•"/>
              <a:defRPr/>
            </a:pPr>
            <a:endParaRPr lang="en-US" altLang="zh-CN" dirty="0">
              <a:solidFill>
                <a:srgbClr val="000000"/>
              </a:solidFill>
              <a:latin typeface="宋体" panose="02010600030101010101" pitchFamily="2" charset="-122"/>
              <a:ea typeface="宋体" panose="02010600030101010101" pitchFamily="2" charset="-122"/>
            </a:endParaRPr>
          </a:p>
        </p:txBody>
      </p:sp>
      <p:sp>
        <p:nvSpPr>
          <p:cNvPr id="11" name="矩形 10"/>
          <p:cNvSpPr/>
          <p:nvPr/>
        </p:nvSpPr>
        <p:spPr bwMode="auto">
          <a:xfrm>
            <a:off x="1954621" y="305916"/>
            <a:ext cx="5441398" cy="706755"/>
          </a:xfrm>
          <a:prstGeom prst="rect">
            <a:avLst/>
          </a:prstGeom>
        </p:spPr>
        <p:txBody>
          <a:bodyPr wrap="square">
            <a:spAutoFit/>
          </a:bodyPr>
          <a:lstStyle/>
          <a:p>
            <a:pPr algn="ctr" defTabSz="685165">
              <a:defRPr/>
            </a:pPr>
            <a:r>
              <a:rPr lang="zh-CN" altLang="en-US" sz="4000" dirty="0">
                <a:solidFill>
                  <a:srgbClr val="C00000"/>
                </a:solidFill>
                <a:latin typeface="华文新魏" panose="02010800040101010101" pitchFamily="2" charset="-122"/>
                <a:ea typeface="华文新魏" panose="02010800040101010101" pitchFamily="2" charset="-122"/>
              </a:rPr>
              <a:t>印尼： </a:t>
            </a:r>
            <a:r>
              <a:rPr lang="zh-CN" altLang="en-US" sz="4000" dirty="0">
                <a:solidFill>
                  <a:srgbClr val="C00000"/>
                </a:solidFill>
                <a:latin typeface="华文琥珀" panose="02010800040101010101" pitchFamily="2" charset="-122"/>
                <a:ea typeface="华文琥珀" panose="02010800040101010101" pitchFamily="2" charset="-122"/>
              </a:rPr>
              <a:t>高铁金名片</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fade">
                                      <p:cBhvr>
                                        <p:cTn id="7" dur="1000"/>
                                        <p:tgtEl>
                                          <p:spTgt spid="61443"/>
                                        </p:tgtEl>
                                      </p:cBhvr>
                                    </p:animEffect>
                                    <p:anim calcmode="lin" valueType="num">
                                      <p:cBhvr>
                                        <p:cTn id="8" dur="1000" fill="hold"/>
                                        <p:tgtEl>
                                          <p:spTgt spid="61443"/>
                                        </p:tgtEl>
                                        <p:attrNameLst>
                                          <p:attrName>ppt_x</p:attrName>
                                        </p:attrNameLst>
                                      </p:cBhvr>
                                      <p:tavLst>
                                        <p:tav tm="0">
                                          <p:val>
                                            <p:strVal val="#ppt_x"/>
                                          </p:val>
                                        </p:tav>
                                        <p:tav tm="100000">
                                          <p:val>
                                            <p:strVal val="#ppt_x"/>
                                          </p:val>
                                        </p:tav>
                                      </p:tavLst>
                                    </p:anim>
                                    <p:anim calcmode="lin" valueType="num">
                                      <p:cBhvr>
                                        <p:cTn id="9" dur="1000" fill="hold"/>
                                        <p:tgtEl>
                                          <p:spTgt spid="614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文本框 13"/>
          <p:cNvSpPr txBox="1">
            <a:spLocks noChangeArrowheads="1"/>
          </p:cNvSpPr>
          <p:nvPr/>
        </p:nvSpPr>
        <p:spPr bwMode="auto">
          <a:xfrm>
            <a:off x="397275" y="5204593"/>
            <a:ext cx="8481537" cy="2346540"/>
          </a:xfrm>
          <a:prstGeom prst="rect">
            <a:avLst/>
          </a:prstGeom>
          <a:noFill/>
          <a:ln w="9525">
            <a:noFill/>
            <a:miter lim="800000"/>
          </a:ln>
        </p:spPr>
        <p:txBody>
          <a:bodyPr wrap="square">
            <a:spAutoFit/>
          </a:bodyPr>
          <a:lstStyle/>
          <a:p>
            <a:pPr marL="285750" indent="-285750" algn="just" defTabSz="914400">
              <a:lnSpc>
                <a:spcPct val="150000"/>
              </a:lnSpc>
              <a:buFont typeface="Arial" panose="020B0604020202020204" pitchFamily="34" charset="0"/>
              <a:buChar char="•"/>
              <a:defRPr/>
            </a:pPr>
            <a:r>
              <a:rPr lang="zh-CN" altLang="zh-CN" sz="2000" b="1" dirty="0">
                <a:solidFill>
                  <a:srgbClr val="000000"/>
                </a:solidFill>
                <a:latin typeface="黑体" panose="02010609060101010101" pitchFamily="49" charset="-122"/>
                <a:ea typeface="黑体" panose="02010609060101010101" pitchFamily="49" charset="-122"/>
              </a:rPr>
              <a:t>要进一步发挥</a:t>
            </a:r>
            <a:r>
              <a:rPr lang="zh-CN" altLang="zh-CN" sz="2000" b="1" dirty="0">
                <a:solidFill>
                  <a:srgbClr val="0000FF"/>
                </a:solidFill>
                <a:latin typeface="黑体" panose="02010609060101010101" pitchFamily="49" charset="-122"/>
                <a:ea typeface="黑体" panose="02010609060101010101" pitchFamily="49" charset="-122"/>
              </a:rPr>
              <a:t>使领馆</a:t>
            </a:r>
            <a:r>
              <a:rPr lang="zh-CN" altLang="zh-CN" sz="2000" b="1" dirty="0">
                <a:solidFill>
                  <a:srgbClr val="000000"/>
                </a:solidFill>
                <a:latin typeface="黑体" panose="02010609060101010101" pitchFamily="49" charset="-122"/>
                <a:ea typeface="黑体" panose="02010609060101010101" pitchFamily="49" charset="-122"/>
              </a:rPr>
              <a:t>作用，为海外企业提供保护、指引和宏观市场信息，加强外交工作的服务力度，帮助企业克服“水土不服”</a:t>
            </a:r>
            <a:r>
              <a:rPr lang="zh-CN" altLang="en-US" sz="2000" b="1" dirty="0">
                <a:solidFill>
                  <a:srgbClr val="000000"/>
                </a:solidFill>
                <a:latin typeface="黑体" panose="02010609060101010101" pitchFamily="49" charset="-122"/>
                <a:ea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endParaRPr>
          </a:p>
          <a:p>
            <a:pPr algn="just" defTabSz="914400">
              <a:lnSpc>
                <a:spcPct val="150000"/>
              </a:lnSpc>
              <a:defRPr/>
            </a:pPr>
            <a:endParaRPr lang="en-US" altLang="zh-CN" sz="1500" dirty="0">
              <a:solidFill>
                <a:srgbClr val="000000"/>
              </a:solidFill>
              <a:latin typeface="Arial" panose="020B0604020202020204"/>
              <a:ea typeface="微软雅黑" panose="020B0503020204020204" charset="-122"/>
            </a:endParaRPr>
          </a:p>
          <a:p>
            <a:pPr algn="just" defTabSz="914400">
              <a:lnSpc>
                <a:spcPct val="150000"/>
              </a:lnSpc>
              <a:defRPr/>
            </a:pPr>
            <a:endParaRPr lang="en-US" altLang="zh-CN" sz="1500" dirty="0">
              <a:solidFill>
                <a:srgbClr val="000000"/>
              </a:solidFill>
              <a:latin typeface="Arial" panose="020B0604020202020204"/>
              <a:ea typeface="微软雅黑" panose="020B0503020204020204" charset="-122"/>
            </a:endParaRPr>
          </a:p>
          <a:p>
            <a:pPr algn="just" defTabSz="914400">
              <a:lnSpc>
                <a:spcPct val="150000"/>
              </a:lnSpc>
              <a:defRPr/>
            </a:pPr>
            <a:endParaRPr lang="zh-CN" altLang="zh-CN" sz="1500" dirty="0">
              <a:solidFill>
                <a:srgbClr val="000000"/>
              </a:solidFill>
              <a:latin typeface="Arial" panose="020B0604020202020204"/>
              <a:ea typeface="微软雅黑" panose="020B0503020204020204" charset="-122"/>
            </a:endParaRPr>
          </a:p>
          <a:p>
            <a:pPr algn="just" defTabSz="914400">
              <a:lnSpc>
                <a:spcPct val="150000"/>
              </a:lnSpc>
              <a:defRPr/>
            </a:pPr>
            <a:endParaRPr lang="en-US" altLang="zh-CN" sz="1500" dirty="0">
              <a:solidFill>
                <a:srgbClr val="000000"/>
              </a:solidFill>
              <a:latin typeface="仿宋" panose="02010609060101010101" pitchFamily="49" charset="-122"/>
              <a:ea typeface="仿宋" panose="02010609060101010101" pitchFamily="49" charset="-122"/>
            </a:endParaRPr>
          </a:p>
        </p:txBody>
      </p:sp>
      <p:pic>
        <p:nvPicPr>
          <p:cNvPr id="53252" name="Picture 2" descr="C:\Users\lisx\Desktop\9a504fc2d5628535fac4862d97ef76c6a7ef63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51" y="1425085"/>
            <a:ext cx="4670693"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bwMode="auto">
          <a:xfrm>
            <a:off x="636499" y="201703"/>
            <a:ext cx="9011920" cy="707886"/>
          </a:xfrm>
          <a:prstGeom prst="rect">
            <a:avLst/>
          </a:prstGeom>
        </p:spPr>
        <p:txBody>
          <a:bodyPr wrap="square">
            <a:spAutoFit/>
          </a:bodyPr>
          <a:lstStyle/>
          <a:p>
            <a:pPr algn="ctr" defTabSz="685165">
              <a:defRPr/>
            </a:pPr>
            <a:r>
              <a:rPr lang="zh-CN" altLang="en-US" sz="4000" dirty="0">
                <a:solidFill>
                  <a:srgbClr val="C00000"/>
                </a:solidFill>
                <a:latin typeface="华文新魏" panose="02010800040101010101" pitchFamily="2" charset="-122"/>
                <a:ea typeface="华文新魏" panose="02010800040101010101" pitchFamily="2" charset="-122"/>
              </a:rPr>
              <a:t>中印尼雅万高铁“成功合作”</a:t>
            </a:r>
            <a:endParaRPr lang="zh-CN" altLang="en-US" sz="4000" dirty="0">
              <a:solidFill>
                <a:srgbClr val="0000FF"/>
              </a:solidFill>
              <a:latin typeface="华文琥珀" panose="02010800040101010101" pitchFamily="2" charset="-122"/>
              <a:ea typeface="华文琥珀" panose="0201080004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841" y="1539501"/>
            <a:ext cx="4381163" cy="2920775"/>
          </a:xfrm>
          <a:prstGeom prst="rect">
            <a:avLst/>
          </a:prstGeom>
        </p:spPr>
      </p:pic>
    </p:spTree>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664" y="26300"/>
            <a:ext cx="9111343" cy="1143000"/>
          </a:xfrm>
        </p:spPr>
        <p:txBody>
          <a:bodyPr>
            <a:noAutofit/>
          </a:bodyPr>
          <a:lstStyle/>
          <a:p>
            <a:pPr algn="ctr"/>
            <a:r>
              <a:rPr lang="zh-CN" altLang="en-US" sz="4000" dirty="0">
                <a:solidFill>
                  <a:srgbClr val="C00000"/>
                </a:solidFill>
                <a:latin typeface="华文琥珀" panose="02010800040101010101" pitchFamily="2" charset="-122"/>
                <a:ea typeface="华文琥珀" panose="02010800040101010101" pitchFamily="2" charset="-122"/>
                <a:cs typeface="+mn-ea"/>
                <a:sym typeface="+mn-ea"/>
              </a:rPr>
              <a:t>南向通道</a:t>
            </a:r>
            <a:r>
              <a:rPr lang="zh-CN" altLang="en-US" sz="4000" dirty="0">
                <a:solidFill>
                  <a:srgbClr val="C00000"/>
                </a:solidFill>
                <a:latin typeface="华文新魏" panose="02010800040101010101" pitchFamily="2" charset="-122"/>
                <a:ea typeface="华文新魏" panose="02010800040101010101" pitchFamily="2" charset="-122"/>
                <a:cs typeface="+mn-ea"/>
              </a:rPr>
              <a:t>让“一带一路”完美闭合</a:t>
            </a:r>
          </a:p>
        </p:txBody>
      </p:sp>
      <p:pic>
        <p:nvPicPr>
          <p:cNvPr id="4" name="内容占位符 3"/>
          <p:cNvPicPr>
            <a:picLocks noGrp="1" noChangeAspect="1"/>
          </p:cNvPicPr>
          <p:nvPr>
            <p:ph idx="1"/>
          </p:nvPr>
        </p:nvPicPr>
        <p:blipFill>
          <a:blip r:embed="rId2" cstate="print"/>
          <a:stretch>
            <a:fillRect/>
          </a:stretch>
        </p:blipFill>
        <p:spPr>
          <a:xfrm>
            <a:off x="32389" y="1033673"/>
            <a:ext cx="7404901" cy="4531807"/>
          </a:xfrm>
          <a:prstGeom prst="rect">
            <a:avLst/>
          </a:prstGeom>
        </p:spPr>
      </p:pic>
      <p:sp>
        <p:nvSpPr>
          <p:cNvPr id="3" name="文本框 2"/>
          <p:cNvSpPr txBox="1"/>
          <p:nvPr/>
        </p:nvSpPr>
        <p:spPr>
          <a:xfrm>
            <a:off x="32657" y="5565477"/>
            <a:ext cx="8448040" cy="1014730"/>
          </a:xfrm>
          <a:prstGeom prst="rect">
            <a:avLst/>
          </a:prstGeom>
          <a:noFill/>
        </p:spPr>
        <p:txBody>
          <a:bodyPr wrap="square" rtlCol="0" anchor="t">
            <a:spAutoFit/>
          </a:bodyPr>
          <a:lstStyle/>
          <a:p>
            <a:pPr marL="342900" indent="-342900" defTabSz="914400" fontAlgn="base">
              <a:spcBef>
                <a:spcPct val="0"/>
              </a:spcBef>
              <a:spcAft>
                <a:spcPct val="0"/>
              </a:spcAft>
              <a:buFont typeface="Arial" panose="020B0604020202020204" pitchFamily="34" charset="0"/>
              <a:buChar char="•"/>
              <a:defRPr/>
            </a:pPr>
            <a:r>
              <a:rPr lang="zh-CN" altLang="en-US" sz="2000" b="1" dirty="0">
                <a:solidFill>
                  <a:srgbClr val="1B16E8"/>
                </a:solidFill>
                <a:latin typeface="宋体" panose="02010600030101010101" pitchFamily="2" charset="-122"/>
                <a:ea typeface="宋体" panose="02010600030101010101" pitchFamily="2" charset="-122"/>
                <a:cs typeface="宋体" panose="02010600030101010101" pitchFamily="2" charset="-122"/>
              </a:rPr>
              <a:t>以重庆为运营中心</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rPr>
              <a:t>，以</a:t>
            </a:r>
            <a:r>
              <a:rPr lang="zh-CN" altLang="en-US" sz="2000" b="1" dirty="0">
                <a:solidFill>
                  <a:srgbClr val="1B16E8"/>
                </a:solidFill>
                <a:latin typeface="宋体" panose="02010600030101010101" pitchFamily="2" charset="-122"/>
                <a:ea typeface="宋体" panose="02010600030101010101" pitchFamily="2" charset="-122"/>
                <a:cs typeface="宋体" panose="02010600030101010101" pitchFamily="2" charset="-122"/>
              </a:rPr>
              <a:t>广西出海口</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rPr>
              <a:t>，贵州、甘肃、青海、新疆为关键节点，与东盟国家合作打造的国际贸易物流通道，是</a:t>
            </a:r>
            <a:r>
              <a:rPr lang="zh-CN" altLang="en-US" sz="2000" b="1" dirty="0">
                <a:solidFill>
                  <a:srgbClr val="1B16E8"/>
                </a:solidFill>
                <a:latin typeface="宋体" panose="02010600030101010101" pitchFamily="2" charset="-122"/>
                <a:ea typeface="宋体" panose="02010600030101010101" pitchFamily="2" charset="-122"/>
                <a:cs typeface="宋体" panose="02010600030101010101" pitchFamily="2" charset="-122"/>
              </a:rPr>
              <a:t>中国西部地区最快捷的出海通道</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rPr>
              <a:t>。</a:t>
            </a:r>
          </a:p>
        </p:txBody>
      </p:sp>
      <p:pic>
        <p:nvPicPr>
          <p:cNvPr id="6" name="图片 5"/>
          <p:cNvPicPr>
            <a:picLocks noChangeAspect="1"/>
          </p:cNvPicPr>
          <p:nvPr/>
        </p:nvPicPr>
        <p:blipFill>
          <a:blip r:embed="rId3" cstate="print"/>
          <a:stretch>
            <a:fillRect/>
          </a:stretch>
        </p:blipFill>
        <p:spPr>
          <a:xfrm>
            <a:off x="6418633" y="1169300"/>
            <a:ext cx="2753670" cy="217312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0" y="1810385"/>
            <a:ext cx="8665210" cy="5734050"/>
          </a:xfrm>
        </p:spPr>
        <p:txBody>
          <a:bodyPr rtlCol="0">
            <a:normAutofit/>
          </a:bodyPr>
          <a:lstStyle/>
          <a:p>
            <a:pPr marL="0" indent="0" algn="ctr">
              <a:lnSpc>
                <a:spcPct val="150000"/>
              </a:lnSpc>
              <a:buNone/>
              <a:defRPr/>
            </a:pPr>
            <a:r>
              <a:rPr lang="zh-CN" altLang="en-US" sz="9600" noProof="1" smtClean="0">
                <a:solidFill>
                  <a:srgbClr val="C00000"/>
                </a:solidFill>
                <a:latin typeface="华文琥珀" panose="02010800040101010101" pitchFamily="2" charset="-122"/>
                <a:ea typeface="华文琥珀" panose="02010800040101010101" pitchFamily="2" charset="-122"/>
              </a:rPr>
              <a:t>共   </a:t>
            </a:r>
            <a:r>
              <a:rPr lang="zh-CN" altLang="en-US" sz="9600" noProof="1">
                <a:solidFill>
                  <a:srgbClr val="C00000"/>
                </a:solidFill>
                <a:latin typeface="华文琥珀" panose="02010800040101010101" pitchFamily="2" charset="-122"/>
                <a:ea typeface="华文琥珀" panose="02010800040101010101" pitchFamily="2" charset="-122"/>
              </a:rPr>
              <a:t>享</a:t>
            </a:r>
            <a:endParaRPr lang="zh-CN" altLang="en-US" sz="9600" noProof="1">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6" cstate="print"/>
          <a:stretch>
            <a:fillRect/>
          </a:stretch>
        </p:blipFill>
        <p:spPr>
          <a:xfrm>
            <a:off x="-18415" y="1082679"/>
            <a:ext cx="4141470" cy="3823335"/>
          </a:xfrm>
          <a:prstGeom prst="rect">
            <a:avLst/>
          </a:prstGeom>
        </p:spPr>
      </p:pic>
      <p:sp>
        <p:nvSpPr>
          <p:cNvPr id="2" name="标题 1"/>
          <p:cNvSpPr>
            <a:spLocks noGrp="1"/>
          </p:cNvSpPr>
          <p:nvPr>
            <p:ph type="title"/>
          </p:nvPr>
        </p:nvSpPr>
        <p:spPr>
          <a:xfrm>
            <a:off x="329620" y="-81280"/>
            <a:ext cx="8900519" cy="1325563"/>
          </a:xfrm>
        </p:spPr>
        <p:txBody>
          <a:bodyPr/>
          <a:lstStyle/>
          <a:p>
            <a:pPr algn="ctr"/>
            <a:r>
              <a:rPr lang="zh-CN" altLang="en-US" sz="4000" dirty="0">
                <a:solidFill>
                  <a:srgbClr val="C00000"/>
                </a:solidFill>
                <a:latin typeface="华文新魏" panose="02010800040101010101" pitchFamily="2" charset="-122"/>
                <a:ea typeface="华文新魏" panose="02010800040101010101" pitchFamily="2" charset="-122"/>
                <a:sym typeface="+mn-ea"/>
              </a:rPr>
              <a:t>个税改革新政 ： 共享发展“蛋糕”</a:t>
            </a:r>
          </a:p>
        </p:txBody>
      </p:sp>
      <p:pic>
        <p:nvPicPr>
          <p:cNvPr id="12" name="图片 11"/>
          <p:cNvPicPr>
            <a:picLocks noChangeAspect="1"/>
          </p:cNvPicPr>
          <p:nvPr/>
        </p:nvPicPr>
        <p:blipFill>
          <a:blip r:embed="rId7" cstate="print"/>
          <a:stretch>
            <a:fillRect/>
          </a:stretch>
        </p:blipFill>
        <p:spPr>
          <a:xfrm>
            <a:off x="4819654" y="2459994"/>
            <a:ext cx="4314825" cy="4398645"/>
          </a:xfrm>
          <a:prstGeom prst="rect">
            <a:avLst/>
          </a:prstGeom>
        </p:spPr>
      </p:pic>
      <p:grpSp>
        <p:nvGrpSpPr>
          <p:cNvPr id="15" name="组合 14"/>
          <p:cNvGrpSpPr/>
          <p:nvPr>
            <p:custDataLst>
              <p:tags r:id="rId2"/>
            </p:custDataLst>
          </p:nvPr>
        </p:nvGrpSpPr>
        <p:grpSpPr>
          <a:xfrm>
            <a:off x="5436708" y="1354138"/>
            <a:ext cx="2812581" cy="1105852"/>
            <a:chOff x="842559" y="2897550"/>
            <a:chExt cx="4194496" cy="1728132"/>
          </a:xfrm>
        </p:grpSpPr>
        <p:sp>
          <p:nvSpPr>
            <p:cNvPr id="16" name="任意多边形 15"/>
            <p:cNvSpPr/>
            <p:nvPr>
              <p:custDataLst>
                <p:tags r:id="rId3"/>
              </p:custDataLst>
            </p:nvPr>
          </p:nvSpPr>
          <p:spPr>
            <a:xfrm>
              <a:off x="842559" y="2897550"/>
              <a:ext cx="4194496" cy="1728132"/>
            </a:xfrm>
            <a:custGeom>
              <a:avLst/>
              <a:gdLst>
                <a:gd name="connsiteX0" fmla="*/ 3330430 w 4194496"/>
                <a:gd name="connsiteY0" fmla="*/ 0 h 1728132"/>
                <a:gd name="connsiteX1" fmla="*/ 4194496 w 4194496"/>
                <a:gd name="connsiteY1" fmla="*/ 864066 h 1728132"/>
                <a:gd name="connsiteX2" fmla="*/ 3330430 w 4194496"/>
                <a:gd name="connsiteY2" fmla="*/ 1728132 h 1728132"/>
                <a:gd name="connsiteX3" fmla="*/ 2847323 w 4194496"/>
                <a:gd name="connsiteY3" fmla="*/ 1580563 h 1728132"/>
                <a:gd name="connsiteX4" fmla="*/ 2822827 w 4194496"/>
                <a:gd name="connsiteY4" fmla="*/ 1560352 h 1728132"/>
                <a:gd name="connsiteX5" fmla="*/ 0 w 4194496"/>
                <a:gd name="connsiteY5" fmla="*/ 1560352 h 1728132"/>
                <a:gd name="connsiteX6" fmla="*/ 0 w 4194496"/>
                <a:gd name="connsiteY6" fmla="*/ 167780 h 1728132"/>
                <a:gd name="connsiteX7" fmla="*/ 2822827 w 4194496"/>
                <a:gd name="connsiteY7" fmla="*/ 167780 h 1728132"/>
                <a:gd name="connsiteX8" fmla="*/ 2847323 w 4194496"/>
                <a:gd name="connsiteY8" fmla="*/ 147569 h 1728132"/>
                <a:gd name="connsiteX9" fmla="*/ 3330430 w 4194496"/>
                <a:gd name="connsiteY9" fmla="*/ 0 h 172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496" h="1728132">
                  <a:moveTo>
                    <a:pt x="3330430" y="0"/>
                  </a:moveTo>
                  <a:cubicBezTo>
                    <a:pt x="3807640" y="0"/>
                    <a:pt x="4194496" y="386856"/>
                    <a:pt x="4194496" y="864066"/>
                  </a:cubicBezTo>
                  <a:cubicBezTo>
                    <a:pt x="4194496" y="1341276"/>
                    <a:pt x="3807640" y="1728132"/>
                    <a:pt x="3330430" y="1728132"/>
                  </a:cubicBezTo>
                  <a:cubicBezTo>
                    <a:pt x="3151476" y="1728132"/>
                    <a:pt x="2985229" y="1673731"/>
                    <a:pt x="2847323" y="1580563"/>
                  </a:cubicBezTo>
                  <a:lnTo>
                    <a:pt x="2822827" y="1560352"/>
                  </a:lnTo>
                  <a:lnTo>
                    <a:pt x="0" y="1560352"/>
                  </a:lnTo>
                  <a:lnTo>
                    <a:pt x="0" y="167780"/>
                  </a:lnTo>
                  <a:lnTo>
                    <a:pt x="2822827" y="167780"/>
                  </a:lnTo>
                  <a:lnTo>
                    <a:pt x="2847323" y="147569"/>
                  </a:lnTo>
                  <a:cubicBezTo>
                    <a:pt x="2985229" y="54402"/>
                    <a:pt x="3151476" y="0"/>
                    <a:pt x="33304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1620000" rtlCol="0" anchor="ctr">
              <a:normAutofit/>
            </a:bodyPr>
            <a:lstStyle/>
            <a:p>
              <a:pPr algn="ctr" defTabSz="914400">
                <a:lnSpc>
                  <a:spcPct val="120000"/>
                </a:lnSpc>
                <a:defRPr/>
              </a:pPr>
              <a:endParaRPr lang="zh-CN" altLang="en-US" sz="1400" b="1">
                <a:solidFill>
                  <a:srgbClr val="FFFFFF"/>
                </a:solidFill>
                <a:latin typeface="宋体" panose="02010600030101010101" pitchFamily="2" charset="-122"/>
                <a:ea typeface="宋体" panose="02010600030101010101" pitchFamily="2" charset="-122"/>
                <a:sym typeface="+mn-ea"/>
              </a:endParaRPr>
            </a:p>
            <a:p>
              <a:pPr algn="ctr" defTabSz="914400">
                <a:lnSpc>
                  <a:spcPct val="120000"/>
                </a:lnSpc>
                <a:defRPr/>
              </a:pPr>
              <a:endParaRPr lang="zh-CN" altLang="en-US" sz="1400" b="1">
                <a:solidFill>
                  <a:srgbClr val="FFFFFF"/>
                </a:solidFill>
                <a:latin typeface="宋体" panose="02010600030101010101" pitchFamily="2" charset="-122"/>
                <a:ea typeface="宋体" panose="02010600030101010101" pitchFamily="2" charset="-122"/>
                <a:sym typeface="+mn-ea"/>
              </a:endParaRPr>
            </a:p>
          </p:txBody>
        </p:sp>
        <p:sp>
          <p:nvSpPr>
            <p:cNvPr id="17" name="KSO_Shape"/>
            <p:cNvSpPr>
              <a:spLocks noChangeAspect="1"/>
            </p:cNvSpPr>
            <p:nvPr>
              <p:custDataLst>
                <p:tags r:id="rId4"/>
              </p:custDataLst>
            </p:nvPr>
          </p:nvSpPr>
          <p:spPr bwMode="auto">
            <a:xfrm>
              <a:off x="3809324" y="3229727"/>
              <a:ext cx="797215" cy="918098"/>
            </a:xfrm>
            <a:custGeom>
              <a:avLst/>
              <a:gdLst>
                <a:gd name="T0" fmla="*/ 150989 w 2062163"/>
                <a:gd name="T1" fmla="*/ 1478933 h 2376487"/>
                <a:gd name="T2" fmla="*/ 1168577 w 2062163"/>
                <a:gd name="T3" fmla="*/ 1287826 h 2376487"/>
                <a:gd name="T4" fmla="*/ 1228852 w 2062163"/>
                <a:gd name="T5" fmla="*/ 1363153 h 2376487"/>
                <a:gd name="T6" fmla="*/ 1135680 w 2062163"/>
                <a:gd name="T7" fmla="*/ 1417474 h 2376487"/>
                <a:gd name="T8" fmla="*/ 817537 w 2062163"/>
                <a:gd name="T9" fmla="*/ 1430417 h 2376487"/>
                <a:gd name="T10" fmla="*/ 827512 w 2062163"/>
                <a:gd name="T11" fmla="*/ 1463306 h 2376487"/>
                <a:gd name="T12" fmla="*/ 1039112 w 2062163"/>
                <a:gd name="T13" fmla="*/ 1509987 h 2376487"/>
                <a:gd name="T14" fmla="*/ 1278091 w 2062163"/>
                <a:gd name="T15" fmla="*/ 1471582 h 2376487"/>
                <a:gd name="T16" fmla="*/ 1469741 w 2062163"/>
                <a:gd name="T17" fmla="*/ 1323474 h 2376487"/>
                <a:gd name="T18" fmla="*/ 1572039 w 2062163"/>
                <a:gd name="T19" fmla="*/ 1272548 h 2376487"/>
                <a:gd name="T20" fmla="*/ 1629556 w 2062163"/>
                <a:gd name="T21" fmla="*/ 1330476 h 2376487"/>
                <a:gd name="T22" fmla="*/ 1355346 w 2062163"/>
                <a:gd name="T23" fmla="*/ 1573220 h 2376487"/>
                <a:gd name="T24" fmla="*/ 1023619 w 2062163"/>
                <a:gd name="T25" fmla="*/ 1680376 h 2376487"/>
                <a:gd name="T26" fmla="*/ 621218 w 2062163"/>
                <a:gd name="T27" fmla="*/ 1689499 h 2376487"/>
                <a:gd name="T28" fmla="*/ 505124 w 2062163"/>
                <a:gd name="T29" fmla="*/ 1289098 h 2376487"/>
                <a:gd name="T30" fmla="*/ 1051184 w 2062163"/>
                <a:gd name="T31" fmla="*/ 851969 h 2376487"/>
                <a:gd name="T32" fmla="*/ 1111697 w 2062163"/>
                <a:gd name="T33" fmla="*/ 916233 h 2376487"/>
                <a:gd name="T34" fmla="*/ 1045390 w 2062163"/>
                <a:gd name="T35" fmla="*/ 983678 h 2376487"/>
                <a:gd name="T36" fmla="*/ 865078 w 2062163"/>
                <a:gd name="T37" fmla="*/ 688023 h 2376487"/>
                <a:gd name="T38" fmla="*/ 875054 w 2062163"/>
                <a:gd name="T39" fmla="*/ 608913 h 2376487"/>
                <a:gd name="T40" fmla="*/ 939210 w 2062163"/>
                <a:gd name="T41" fmla="*/ 483409 h 2376487"/>
                <a:gd name="T42" fmla="*/ 820879 w 2062163"/>
                <a:gd name="T43" fmla="*/ 576988 h 2376487"/>
                <a:gd name="T44" fmla="*/ 779453 w 2062163"/>
                <a:gd name="T45" fmla="*/ 670143 h 2376487"/>
                <a:gd name="T46" fmla="*/ 827252 w 2062163"/>
                <a:gd name="T47" fmla="*/ 755871 h 2376487"/>
                <a:gd name="T48" fmla="*/ 849134 w 2062163"/>
                <a:gd name="T49" fmla="*/ 938573 h 2376487"/>
                <a:gd name="T50" fmla="*/ 793261 w 2062163"/>
                <a:gd name="T51" fmla="*/ 928176 h 2376487"/>
                <a:gd name="T52" fmla="*/ 792624 w 2062163"/>
                <a:gd name="T53" fmla="*/ 987167 h 2376487"/>
                <a:gd name="T54" fmla="*/ 938148 w 2062163"/>
                <a:gd name="T55" fmla="*/ 1082868 h 2376487"/>
                <a:gd name="T56" fmla="*/ 1025250 w 2062163"/>
                <a:gd name="T57" fmla="*/ 1045097 h 2376487"/>
                <a:gd name="T58" fmla="*/ 1166951 w 2062163"/>
                <a:gd name="T59" fmla="*/ 986742 h 2376487"/>
                <a:gd name="T60" fmla="*/ 1195418 w 2062163"/>
                <a:gd name="T61" fmla="*/ 892527 h 2376487"/>
                <a:gd name="T62" fmla="*/ 1118513 w 2062163"/>
                <a:gd name="T63" fmla="*/ 804464 h 2376487"/>
                <a:gd name="T64" fmla="*/ 1101517 w 2062163"/>
                <a:gd name="T65" fmla="*/ 633221 h 2376487"/>
                <a:gd name="T66" fmla="*/ 1154204 w 2062163"/>
                <a:gd name="T67" fmla="*/ 640435 h 2376487"/>
                <a:gd name="T68" fmla="*/ 1149318 w 2062163"/>
                <a:gd name="T69" fmla="*/ 577413 h 2376487"/>
                <a:gd name="T70" fmla="*/ 1013353 w 2062163"/>
                <a:gd name="T71" fmla="*/ 481287 h 2376487"/>
                <a:gd name="T72" fmla="*/ 1226009 w 2062163"/>
                <a:gd name="T73" fmla="*/ 439271 h 2376487"/>
                <a:gd name="T74" fmla="*/ 1459061 w 2062163"/>
                <a:gd name="T75" fmla="*/ 677995 h 2376487"/>
                <a:gd name="T76" fmla="*/ 1529167 w 2062163"/>
                <a:gd name="T77" fmla="*/ 930722 h 2376487"/>
                <a:gd name="T78" fmla="*/ 1455025 w 2062163"/>
                <a:gd name="T79" fmla="*/ 1113637 h 2376487"/>
                <a:gd name="T80" fmla="*/ 1266162 w 2062163"/>
                <a:gd name="T81" fmla="*/ 1197031 h 2376487"/>
                <a:gd name="T82" fmla="*/ 840849 w 2062163"/>
                <a:gd name="T83" fmla="*/ 1212734 h 2376487"/>
                <a:gd name="T84" fmla="*/ 582942 w 2062163"/>
                <a:gd name="T85" fmla="*/ 1159684 h 2376487"/>
                <a:gd name="T86" fmla="*/ 456962 w 2062163"/>
                <a:gd name="T87" fmla="*/ 1023878 h 2376487"/>
                <a:gd name="T88" fmla="*/ 463548 w 2062163"/>
                <a:gd name="T89" fmla="*/ 775393 h 2376487"/>
                <a:gd name="T90" fmla="*/ 597175 w 2062163"/>
                <a:gd name="T91" fmla="*/ 572108 h 2376487"/>
                <a:gd name="T92" fmla="*/ 1145019 w 2062163"/>
                <a:gd name="T93" fmla="*/ 281232 h 2376487"/>
                <a:gd name="T94" fmla="*/ 1176218 w 2062163"/>
                <a:gd name="T95" fmla="*/ 327468 h 2376487"/>
                <a:gd name="T96" fmla="*/ 795039 w 2062163"/>
                <a:gd name="T97" fmla="*/ 332346 h 2376487"/>
                <a:gd name="T98" fmla="*/ 815627 w 2062163"/>
                <a:gd name="T99" fmla="*/ 281869 h 2376487"/>
                <a:gd name="T100" fmla="*/ 1092244 w 2062163"/>
                <a:gd name="T101" fmla="*/ 17194 h 2376487"/>
                <a:gd name="T102" fmla="*/ 1055155 w 2062163"/>
                <a:gd name="T103" fmla="*/ 142649 h 2376487"/>
                <a:gd name="T104" fmla="*/ 1124882 w 2062163"/>
                <a:gd name="T105" fmla="*/ 83424 h 2376487"/>
                <a:gd name="T106" fmla="*/ 1209022 w 2062163"/>
                <a:gd name="T107" fmla="*/ 42667 h 2376487"/>
                <a:gd name="T108" fmla="*/ 1293162 w 2062163"/>
                <a:gd name="T109" fmla="*/ 88943 h 2376487"/>
                <a:gd name="T110" fmla="*/ 1192067 w 2062163"/>
                <a:gd name="T111" fmla="*/ 192533 h 2376487"/>
                <a:gd name="T112" fmla="*/ 777092 w 2062163"/>
                <a:gd name="T113" fmla="*/ 183618 h 2376487"/>
                <a:gd name="T114" fmla="*/ 691680 w 2062163"/>
                <a:gd name="T115" fmla="*/ 99133 h 2376487"/>
                <a:gd name="T116" fmla="*/ 755474 w 2062163"/>
                <a:gd name="T117" fmla="*/ 40544 h 2376487"/>
                <a:gd name="T118" fmla="*/ 840461 w 2062163"/>
                <a:gd name="T119" fmla="*/ 66018 h 2376487"/>
                <a:gd name="T120" fmla="*/ 920150 w 2062163"/>
                <a:gd name="T121" fmla="*/ 146045 h 2376487"/>
                <a:gd name="T122" fmla="*/ 880730 w 2062163"/>
                <a:gd name="T123" fmla="*/ 18892 h 23764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62163" h="2376487">
                  <a:moveTo>
                    <a:pt x="217045" y="1824037"/>
                  </a:moveTo>
                  <a:lnTo>
                    <a:pt x="644525" y="2192867"/>
                  </a:lnTo>
                  <a:lnTo>
                    <a:pt x="622847" y="2208765"/>
                  </a:lnTo>
                  <a:lnTo>
                    <a:pt x="600905" y="2224663"/>
                  </a:lnTo>
                  <a:lnTo>
                    <a:pt x="557813" y="2256723"/>
                  </a:lnTo>
                  <a:lnTo>
                    <a:pt x="517365" y="2287724"/>
                  </a:lnTo>
                  <a:lnTo>
                    <a:pt x="480354" y="2315810"/>
                  </a:lnTo>
                  <a:lnTo>
                    <a:pt x="449423" y="2340452"/>
                  </a:lnTo>
                  <a:lnTo>
                    <a:pt x="424837" y="2359530"/>
                  </a:lnTo>
                  <a:lnTo>
                    <a:pt x="403687" y="2376487"/>
                  </a:lnTo>
                  <a:lnTo>
                    <a:pt x="0" y="1995734"/>
                  </a:lnTo>
                  <a:lnTo>
                    <a:pt x="2908" y="1993084"/>
                  </a:lnTo>
                  <a:lnTo>
                    <a:pt x="11632" y="1985400"/>
                  </a:lnTo>
                  <a:lnTo>
                    <a:pt x="26701" y="1972152"/>
                  </a:lnTo>
                  <a:lnTo>
                    <a:pt x="49172" y="1953605"/>
                  </a:lnTo>
                  <a:lnTo>
                    <a:pt x="78517" y="1929493"/>
                  </a:lnTo>
                  <a:lnTo>
                    <a:pt x="96229" y="1915450"/>
                  </a:lnTo>
                  <a:lnTo>
                    <a:pt x="116321" y="1899817"/>
                  </a:lnTo>
                  <a:lnTo>
                    <a:pt x="138263" y="1883124"/>
                  </a:lnTo>
                  <a:lnTo>
                    <a:pt x="162321" y="1864842"/>
                  </a:lnTo>
                  <a:lnTo>
                    <a:pt x="188229" y="1844969"/>
                  </a:lnTo>
                  <a:lnTo>
                    <a:pt x="217045" y="1824037"/>
                  </a:lnTo>
                  <a:close/>
                  <a:moveTo>
                    <a:pt x="811213" y="1579562"/>
                  </a:moveTo>
                  <a:lnTo>
                    <a:pt x="839259" y="1579827"/>
                  </a:lnTo>
                  <a:lnTo>
                    <a:pt x="867834" y="1580356"/>
                  </a:lnTo>
                  <a:lnTo>
                    <a:pt x="897202" y="1581680"/>
                  </a:lnTo>
                  <a:lnTo>
                    <a:pt x="926307" y="1583003"/>
                  </a:lnTo>
                  <a:lnTo>
                    <a:pt x="955146" y="1584327"/>
                  </a:lnTo>
                  <a:lnTo>
                    <a:pt x="1011767" y="1587503"/>
                  </a:lnTo>
                  <a:lnTo>
                    <a:pt x="1063625" y="1590150"/>
                  </a:lnTo>
                  <a:lnTo>
                    <a:pt x="1086909" y="1591474"/>
                  </a:lnTo>
                  <a:lnTo>
                    <a:pt x="1108605" y="1592003"/>
                  </a:lnTo>
                  <a:lnTo>
                    <a:pt x="1161786" y="1593327"/>
                  </a:lnTo>
                  <a:lnTo>
                    <a:pt x="1209940" y="1594650"/>
                  </a:lnTo>
                  <a:lnTo>
                    <a:pt x="1253861" y="1596239"/>
                  </a:lnTo>
                  <a:lnTo>
                    <a:pt x="1293019" y="1597562"/>
                  </a:lnTo>
                  <a:lnTo>
                    <a:pt x="1328473" y="1598886"/>
                  </a:lnTo>
                  <a:lnTo>
                    <a:pt x="1360223" y="1600474"/>
                  </a:lnTo>
                  <a:lnTo>
                    <a:pt x="1388534" y="1602062"/>
                  </a:lnTo>
                  <a:lnTo>
                    <a:pt x="1414198" y="1603386"/>
                  </a:lnTo>
                  <a:lnTo>
                    <a:pt x="1436688" y="1605239"/>
                  </a:lnTo>
                  <a:lnTo>
                    <a:pt x="1456796" y="1606562"/>
                  </a:lnTo>
                  <a:lnTo>
                    <a:pt x="1475053" y="1608150"/>
                  </a:lnTo>
                  <a:lnTo>
                    <a:pt x="1491457" y="1609739"/>
                  </a:lnTo>
                  <a:lnTo>
                    <a:pt x="1519503" y="1612650"/>
                  </a:lnTo>
                  <a:lnTo>
                    <a:pt x="1544373" y="1615827"/>
                  </a:lnTo>
                  <a:lnTo>
                    <a:pt x="1544903" y="1617415"/>
                  </a:lnTo>
                  <a:lnTo>
                    <a:pt x="1546226" y="1622180"/>
                  </a:lnTo>
                  <a:lnTo>
                    <a:pt x="1547019" y="1625621"/>
                  </a:lnTo>
                  <a:lnTo>
                    <a:pt x="1547548" y="1629592"/>
                  </a:lnTo>
                  <a:lnTo>
                    <a:pt x="1548078" y="1634356"/>
                  </a:lnTo>
                  <a:lnTo>
                    <a:pt x="1548607" y="1639386"/>
                  </a:lnTo>
                  <a:lnTo>
                    <a:pt x="1548607" y="1644945"/>
                  </a:lnTo>
                  <a:lnTo>
                    <a:pt x="1548342" y="1651298"/>
                  </a:lnTo>
                  <a:lnTo>
                    <a:pt x="1547813" y="1657386"/>
                  </a:lnTo>
                  <a:lnTo>
                    <a:pt x="1546755" y="1664268"/>
                  </a:lnTo>
                  <a:lnTo>
                    <a:pt x="1545167" y="1671150"/>
                  </a:lnTo>
                  <a:lnTo>
                    <a:pt x="1543051" y="1678298"/>
                  </a:lnTo>
                  <a:lnTo>
                    <a:pt x="1539876" y="1685445"/>
                  </a:lnTo>
                  <a:lnTo>
                    <a:pt x="1538288" y="1689150"/>
                  </a:lnTo>
                  <a:lnTo>
                    <a:pt x="1536436" y="1693121"/>
                  </a:lnTo>
                  <a:lnTo>
                    <a:pt x="1534319" y="1696827"/>
                  </a:lnTo>
                  <a:lnTo>
                    <a:pt x="1531938" y="1700533"/>
                  </a:lnTo>
                  <a:lnTo>
                    <a:pt x="1529292" y="1703974"/>
                  </a:lnTo>
                  <a:lnTo>
                    <a:pt x="1526382" y="1707945"/>
                  </a:lnTo>
                  <a:lnTo>
                    <a:pt x="1523471" y="1711650"/>
                  </a:lnTo>
                  <a:lnTo>
                    <a:pt x="1520032" y="1715356"/>
                  </a:lnTo>
                  <a:lnTo>
                    <a:pt x="1516328" y="1719062"/>
                  </a:lnTo>
                  <a:lnTo>
                    <a:pt x="1512623" y="1722503"/>
                  </a:lnTo>
                  <a:lnTo>
                    <a:pt x="1508390" y="1725945"/>
                  </a:lnTo>
                  <a:lnTo>
                    <a:pt x="1503892" y="1729650"/>
                  </a:lnTo>
                  <a:lnTo>
                    <a:pt x="1499130" y="1733092"/>
                  </a:lnTo>
                  <a:lnTo>
                    <a:pt x="1494103" y="1736533"/>
                  </a:lnTo>
                  <a:lnTo>
                    <a:pt x="1488811" y="1739974"/>
                  </a:lnTo>
                  <a:lnTo>
                    <a:pt x="1483255" y="1743150"/>
                  </a:lnTo>
                  <a:lnTo>
                    <a:pt x="1477169" y="1746592"/>
                  </a:lnTo>
                  <a:lnTo>
                    <a:pt x="1470819" y="1749503"/>
                  </a:lnTo>
                  <a:lnTo>
                    <a:pt x="1464205" y="1752415"/>
                  </a:lnTo>
                  <a:lnTo>
                    <a:pt x="1457061" y="1755592"/>
                  </a:lnTo>
                  <a:lnTo>
                    <a:pt x="1449653" y="1758239"/>
                  </a:lnTo>
                  <a:lnTo>
                    <a:pt x="1441715" y="1760886"/>
                  </a:lnTo>
                  <a:lnTo>
                    <a:pt x="1433513" y="1763533"/>
                  </a:lnTo>
                  <a:lnTo>
                    <a:pt x="1424782" y="1765915"/>
                  </a:lnTo>
                  <a:lnTo>
                    <a:pt x="1415786" y="1768298"/>
                  </a:lnTo>
                  <a:lnTo>
                    <a:pt x="1406261" y="1770415"/>
                  </a:lnTo>
                  <a:lnTo>
                    <a:pt x="1396471" y="1772533"/>
                  </a:lnTo>
                  <a:lnTo>
                    <a:pt x="1386153" y="1774386"/>
                  </a:lnTo>
                  <a:lnTo>
                    <a:pt x="1375305" y="1775974"/>
                  </a:lnTo>
                  <a:lnTo>
                    <a:pt x="1364192" y="1777562"/>
                  </a:lnTo>
                  <a:lnTo>
                    <a:pt x="1352286" y="1779150"/>
                  </a:lnTo>
                  <a:lnTo>
                    <a:pt x="1340380" y="1780209"/>
                  </a:lnTo>
                  <a:lnTo>
                    <a:pt x="1327680" y="1781268"/>
                  </a:lnTo>
                  <a:lnTo>
                    <a:pt x="1314715" y="1782062"/>
                  </a:lnTo>
                  <a:lnTo>
                    <a:pt x="1288257" y="1783650"/>
                  </a:lnTo>
                  <a:lnTo>
                    <a:pt x="1263386" y="1784445"/>
                  </a:lnTo>
                  <a:lnTo>
                    <a:pt x="1239044" y="1785239"/>
                  </a:lnTo>
                  <a:lnTo>
                    <a:pt x="1216555" y="1785768"/>
                  </a:lnTo>
                  <a:lnTo>
                    <a:pt x="1194594" y="1786033"/>
                  </a:lnTo>
                  <a:lnTo>
                    <a:pt x="1173957" y="1786298"/>
                  </a:lnTo>
                  <a:lnTo>
                    <a:pt x="1135857" y="1786033"/>
                  </a:lnTo>
                  <a:lnTo>
                    <a:pt x="1102255" y="1785768"/>
                  </a:lnTo>
                  <a:lnTo>
                    <a:pt x="1072886" y="1784974"/>
                  </a:lnTo>
                  <a:lnTo>
                    <a:pt x="1048280" y="1784445"/>
                  </a:lnTo>
                  <a:lnTo>
                    <a:pt x="1027642" y="1784445"/>
                  </a:lnTo>
                  <a:lnTo>
                    <a:pt x="1019175" y="1784445"/>
                  </a:lnTo>
                  <a:lnTo>
                    <a:pt x="1012032" y="1784709"/>
                  </a:lnTo>
                  <a:lnTo>
                    <a:pt x="1005417" y="1784974"/>
                  </a:lnTo>
                  <a:lnTo>
                    <a:pt x="1000390" y="1785768"/>
                  </a:lnTo>
                  <a:lnTo>
                    <a:pt x="996421" y="1786562"/>
                  </a:lnTo>
                  <a:lnTo>
                    <a:pt x="994834" y="1787356"/>
                  </a:lnTo>
                  <a:lnTo>
                    <a:pt x="993511" y="1787886"/>
                  </a:lnTo>
                  <a:lnTo>
                    <a:pt x="992717" y="1788680"/>
                  </a:lnTo>
                  <a:lnTo>
                    <a:pt x="991659" y="1789474"/>
                  </a:lnTo>
                  <a:lnTo>
                    <a:pt x="991130" y="1790268"/>
                  </a:lnTo>
                  <a:lnTo>
                    <a:pt x="991130" y="1791327"/>
                  </a:lnTo>
                  <a:lnTo>
                    <a:pt x="991130" y="1792386"/>
                  </a:lnTo>
                  <a:lnTo>
                    <a:pt x="991394" y="1793709"/>
                  </a:lnTo>
                  <a:lnTo>
                    <a:pt x="991923" y="1794768"/>
                  </a:lnTo>
                  <a:lnTo>
                    <a:pt x="993246" y="1796092"/>
                  </a:lnTo>
                  <a:lnTo>
                    <a:pt x="995627" y="1799268"/>
                  </a:lnTo>
                  <a:lnTo>
                    <a:pt x="999596" y="1802709"/>
                  </a:lnTo>
                  <a:lnTo>
                    <a:pt x="1004623" y="1806945"/>
                  </a:lnTo>
                  <a:lnTo>
                    <a:pt x="1010444" y="1811445"/>
                  </a:lnTo>
                  <a:lnTo>
                    <a:pt x="1017853" y="1816474"/>
                  </a:lnTo>
                  <a:lnTo>
                    <a:pt x="1026319" y="1822033"/>
                  </a:lnTo>
                  <a:lnTo>
                    <a:pt x="1031611" y="1825474"/>
                  </a:lnTo>
                  <a:lnTo>
                    <a:pt x="1037961" y="1829180"/>
                  </a:lnTo>
                  <a:lnTo>
                    <a:pt x="1045105" y="1832356"/>
                  </a:lnTo>
                  <a:lnTo>
                    <a:pt x="1053042" y="1836062"/>
                  </a:lnTo>
                  <a:lnTo>
                    <a:pt x="1061773" y="1839768"/>
                  </a:lnTo>
                  <a:lnTo>
                    <a:pt x="1071034" y="1843209"/>
                  </a:lnTo>
                  <a:lnTo>
                    <a:pt x="1081088" y="1846915"/>
                  </a:lnTo>
                  <a:lnTo>
                    <a:pt x="1091671" y="1850092"/>
                  </a:lnTo>
                  <a:lnTo>
                    <a:pt x="1103048" y="1853533"/>
                  </a:lnTo>
                  <a:lnTo>
                    <a:pt x="1114955" y="1856974"/>
                  </a:lnTo>
                  <a:lnTo>
                    <a:pt x="1127390" y="1859886"/>
                  </a:lnTo>
                  <a:lnTo>
                    <a:pt x="1140619" y="1863062"/>
                  </a:lnTo>
                  <a:lnTo>
                    <a:pt x="1154113" y="1866239"/>
                  </a:lnTo>
                  <a:lnTo>
                    <a:pt x="1168136" y="1868886"/>
                  </a:lnTo>
                  <a:lnTo>
                    <a:pt x="1182688" y="1871533"/>
                  </a:lnTo>
                  <a:lnTo>
                    <a:pt x="1197505" y="1873650"/>
                  </a:lnTo>
                  <a:lnTo>
                    <a:pt x="1213115" y="1876033"/>
                  </a:lnTo>
                  <a:lnTo>
                    <a:pt x="1228725" y="1877886"/>
                  </a:lnTo>
                  <a:lnTo>
                    <a:pt x="1245130" y="1880003"/>
                  </a:lnTo>
                  <a:lnTo>
                    <a:pt x="1261269" y="1881327"/>
                  </a:lnTo>
                  <a:lnTo>
                    <a:pt x="1278203" y="1882386"/>
                  </a:lnTo>
                  <a:lnTo>
                    <a:pt x="1295400" y="1883709"/>
                  </a:lnTo>
                  <a:lnTo>
                    <a:pt x="1312863" y="1884239"/>
                  </a:lnTo>
                  <a:lnTo>
                    <a:pt x="1330061" y="1884503"/>
                  </a:lnTo>
                  <a:lnTo>
                    <a:pt x="1348053" y="1884503"/>
                  </a:lnTo>
                  <a:lnTo>
                    <a:pt x="1366044" y="1883974"/>
                  </a:lnTo>
                  <a:lnTo>
                    <a:pt x="1384036" y="1883445"/>
                  </a:lnTo>
                  <a:lnTo>
                    <a:pt x="1402557" y="1881856"/>
                  </a:lnTo>
                  <a:lnTo>
                    <a:pt x="1420813" y="1880533"/>
                  </a:lnTo>
                  <a:lnTo>
                    <a:pt x="1439334" y="1878150"/>
                  </a:lnTo>
                  <a:lnTo>
                    <a:pt x="1457855" y="1876033"/>
                  </a:lnTo>
                  <a:lnTo>
                    <a:pt x="1476376" y="1872856"/>
                  </a:lnTo>
                  <a:lnTo>
                    <a:pt x="1488017" y="1871003"/>
                  </a:lnTo>
                  <a:lnTo>
                    <a:pt x="1499130" y="1868356"/>
                  </a:lnTo>
                  <a:lnTo>
                    <a:pt x="1510507" y="1865974"/>
                  </a:lnTo>
                  <a:lnTo>
                    <a:pt x="1521090" y="1862798"/>
                  </a:lnTo>
                  <a:lnTo>
                    <a:pt x="1532203" y="1859621"/>
                  </a:lnTo>
                  <a:lnTo>
                    <a:pt x="1542786" y="1856445"/>
                  </a:lnTo>
                  <a:lnTo>
                    <a:pt x="1553105" y="1852739"/>
                  </a:lnTo>
                  <a:lnTo>
                    <a:pt x="1563159" y="1848768"/>
                  </a:lnTo>
                  <a:lnTo>
                    <a:pt x="1573478" y="1844798"/>
                  </a:lnTo>
                  <a:lnTo>
                    <a:pt x="1583532" y="1840298"/>
                  </a:lnTo>
                  <a:lnTo>
                    <a:pt x="1593321" y="1835798"/>
                  </a:lnTo>
                  <a:lnTo>
                    <a:pt x="1603111" y="1831033"/>
                  </a:lnTo>
                  <a:lnTo>
                    <a:pt x="1612901" y="1826003"/>
                  </a:lnTo>
                  <a:lnTo>
                    <a:pt x="1622426" y="1820709"/>
                  </a:lnTo>
                  <a:lnTo>
                    <a:pt x="1631951" y="1815415"/>
                  </a:lnTo>
                  <a:lnTo>
                    <a:pt x="1641211" y="1809592"/>
                  </a:lnTo>
                  <a:lnTo>
                    <a:pt x="1651001" y="1803768"/>
                  </a:lnTo>
                  <a:lnTo>
                    <a:pt x="1660261" y="1797945"/>
                  </a:lnTo>
                  <a:lnTo>
                    <a:pt x="1669521" y="1791856"/>
                  </a:lnTo>
                  <a:lnTo>
                    <a:pt x="1678782" y="1785239"/>
                  </a:lnTo>
                  <a:lnTo>
                    <a:pt x="1697038" y="1771739"/>
                  </a:lnTo>
                  <a:lnTo>
                    <a:pt x="1715294" y="1757709"/>
                  </a:lnTo>
                  <a:lnTo>
                    <a:pt x="1733815" y="1742886"/>
                  </a:lnTo>
                  <a:lnTo>
                    <a:pt x="1752336" y="1727533"/>
                  </a:lnTo>
                  <a:lnTo>
                    <a:pt x="1771121" y="1711650"/>
                  </a:lnTo>
                  <a:lnTo>
                    <a:pt x="1789907" y="1694974"/>
                  </a:lnTo>
                  <a:lnTo>
                    <a:pt x="1797315" y="1686768"/>
                  </a:lnTo>
                  <a:lnTo>
                    <a:pt x="1804194" y="1678827"/>
                  </a:lnTo>
                  <a:lnTo>
                    <a:pt x="1811603" y="1671150"/>
                  </a:lnTo>
                  <a:lnTo>
                    <a:pt x="1818482" y="1664268"/>
                  </a:lnTo>
                  <a:lnTo>
                    <a:pt x="1825626" y="1657386"/>
                  </a:lnTo>
                  <a:lnTo>
                    <a:pt x="1832240" y="1651033"/>
                  </a:lnTo>
                  <a:lnTo>
                    <a:pt x="1839384" y="1644945"/>
                  </a:lnTo>
                  <a:lnTo>
                    <a:pt x="1845999" y="1639121"/>
                  </a:lnTo>
                  <a:lnTo>
                    <a:pt x="1852878" y="1634092"/>
                  </a:lnTo>
                  <a:lnTo>
                    <a:pt x="1859228" y="1629062"/>
                  </a:lnTo>
                  <a:lnTo>
                    <a:pt x="1866107" y="1624298"/>
                  </a:lnTo>
                  <a:lnTo>
                    <a:pt x="1872457" y="1620062"/>
                  </a:lnTo>
                  <a:lnTo>
                    <a:pt x="1878807" y="1616092"/>
                  </a:lnTo>
                  <a:lnTo>
                    <a:pt x="1885157" y="1612121"/>
                  </a:lnTo>
                  <a:lnTo>
                    <a:pt x="1891507" y="1608680"/>
                  </a:lnTo>
                  <a:lnTo>
                    <a:pt x="1897857" y="1605768"/>
                  </a:lnTo>
                  <a:lnTo>
                    <a:pt x="1903678" y="1602856"/>
                  </a:lnTo>
                  <a:lnTo>
                    <a:pt x="1909763" y="1600474"/>
                  </a:lnTo>
                  <a:lnTo>
                    <a:pt x="1915849" y="1598092"/>
                  </a:lnTo>
                  <a:lnTo>
                    <a:pt x="1921669" y="1595974"/>
                  </a:lnTo>
                  <a:lnTo>
                    <a:pt x="1927226" y="1594121"/>
                  </a:lnTo>
                  <a:lnTo>
                    <a:pt x="1932782" y="1592533"/>
                  </a:lnTo>
                  <a:lnTo>
                    <a:pt x="1938338" y="1591209"/>
                  </a:lnTo>
                  <a:lnTo>
                    <a:pt x="1943894" y="1589886"/>
                  </a:lnTo>
                  <a:lnTo>
                    <a:pt x="1949451" y="1588827"/>
                  </a:lnTo>
                  <a:lnTo>
                    <a:pt x="1954478" y="1588298"/>
                  </a:lnTo>
                  <a:lnTo>
                    <a:pt x="1959769" y="1587503"/>
                  </a:lnTo>
                  <a:lnTo>
                    <a:pt x="1964796" y="1587239"/>
                  </a:lnTo>
                  <a:lnTo>
                    <a:pt x="1974586" y="1586974"/>
                  </a:lnTo>
                  <a:lnTo>
                    <a:pt x="1983846" y="1587239"/>
                  </a:lnTo>
                  <a:lnTo>
                    <a:pt x="1992842" y="1588033"/>
                  </a:lnTo>
                  <a:lnTo>
                    <a:pt x="2001309" y="1589092"/>
                  </a:lnTo>
                  <a:lnTo>
                    <a:pt x="2009247" y="1590945"/>
                  </a:lnTo>
                  <a:lnTo>
                    <a:pt x="2016919" y="1593062"/>
                  </a:lnTo>
                  <a:lnTo>
                    <a:pt x="2023534" y="1595445"/>
                  </a:lnTo>
                  <a:lnTo>
                    <a:pt x="2030149" y="1597562"/>
                  </a:lnTo>
                  <a:lnTo>
                    <a:pt x="2035969" y="1600209"/>
                  </a:lnTo>
                  <a:lnTo>
                    <a:pt x="2041261" y="1602592"/>
                  </a:lnTo>
                  <a:lnTo>
                    <a:pt x="2046024" y="1605239"/>
                  </a:lnTo>
                  <a:lnTo>
                    <a:pt x="2050257" y="1607621"/>
                  </a:lnTo>
                  <a:lnTo>
                    <a:pt x="2056607" y="1611856"/>
                  </a:lnTo>
                  <a:lnTo>
                    <a:pt x="2060576" y="1615033"/>
                  </a:lnTo>
                  <a:lnTo>
                    <a:pt x="2062163" y="1616092"/>
                  </a:lnTo>
                  <a:lnTo>
                    <a:pt x="2060311" y="1619003"/>
                  </a:lnTo>
                  <a:lnTo>
                    <a:pt x="2054755" y="1627739"/>
                  </a:lnTo>
                  <a:lnTo>
                    <a:pt x="2044965" y="1641239"/>
                  </a:lnTo>
                  <a:lnTo>
                    <a:pt x="2038615" y="1649709"/>
                  </a:lnTo>
                  <a:lnTo>
                    <a:pt x="2031472" y="1659768"/>
                  </a:lnTo>
                  <a:lnTo>
                    <a:pt x="2022740" y="1670356"/>
                  </a:lnTo>
                  <a:lnTo>
                    <a:pt x="2013215" y="1682268"/>
                  </a:lnTo>
                  <a:lnTo>
                    <a:pt x="2002632" y="1694709"/>
                  </a:lnTo>
                  <a:lnTo>
                    <a:pt x="1990726" y="1708474"/>
                  </a:lnTo>
                  <a:lnTo>
                    <a:pt x="1977496" y="1723298"/>
                  </a:lnTo>
                  <a:lnTo>
                    <a:pt x="1963209" y="1738386"/>
                  </a:lnTo>
                  <a:lnTo>
                    <a:pt x="1947863" y="1754268"/>
                  </a:lnTo>
                  <a:lnTo>
                    <a:pt x="1931194" y="1770945"/>
                  </a:lnTo>
                  <a:lnTo>
                    <a:pt x="1912938" y="1788415"/>
                  </a:lnTo>
                  <a:lnTo>
                    <a:pt x="1893888" y="1806150"/>
                  </a:lnTo>
                  <a:lnTo>
                    <a:pt x="1872986" y="1824680"/>
                  </a:lnTo>
                  <a:lnTo>
                    <a:pt x="1851026" y="1843474"/>
                  </a:lnTo>
                  <a:lnTo>
                    <a:pt x="1827742" y="1862533"/>
                  </a:lnTo>
                  <a:lnTo>
                    <a:pt x="1803136" y="1881856"/>
                  </a:lnTo>
                  <a:lnTo>
                    <a:pt x="1776678" y="1901974"/>
                  </a:lnTo>
                  <a:lnTo>
                    <a:pt x="1763184" y="1912033"/>
                  </a:lnTo>
                  <a:lnTo>
                    <a:pt x="1749161" y="1921827"/>
                  </a:lnTo>
                  <a:lnTo>
                    <a:pt x="1734874" y="1931886"/>
                  </a:lnTo>
                  <a:lnTo>
                    <a:pt x="1720321" y="1941945"/>
                  </a:lnTo>
                  <a:lnTo>
                    <a:pt x="1704976" y="1952268"/>
                  </a:lnTo>
                  <a:lnTo>
                    <a:pt x="1689630" y="1962592"/>
                  </a:lnTo>
                  <a:lnTo>
                    <a:pt x="1673755" y="1972650"/>
                  </a:lnTo>
                  <a:lnTo>
                    <a:pt x="1657615" y="1982709"/>
                  </a:lnTo>
                  <a:lnTo>
                    <a:pt x="1640946" y="1993033"/>
                  </a:lnTo>
                  <a:lnTo>
                    <a:pt x="1624013" y="2003356"/>
                  </a:lnTo>
                  <a:lnTo>
                    <a:pt x="1606551" y="2013415"/>
                  </a:lnTo>
                  <a:lnTo>
                    <a:pt x="1588823" y="2023474"/>
                  </a:lnTo>
                  <a:lnTo>
                    <a:pt x="1570567" y="2033533"/>
                  </a:lnTo>
                  <a:lnTo>
                    <a:pt x="1552046" y="2043856"/>
                  </a:lnTo>
                  <a:lnTo>
                    <a:pt x="1533261" y="2053915"/>
                  </a:lnTo>
                  <a:lnTo>
                    <a:pt x="1513946" y="2063709"/>
                  </a:lnTo>
                  <a:lnTo>
                    <a:pt x="1493838" y="2073768"/>
                  </a:lnTo>
                  <a:lnTo>
                    <a:pt x="1473730" y="2083562"/>
                  </a:lnTo>
                  <a:lnTo>
                    <a:pt x="1453092" y="2086209"/>
                  </a:lnTo>
                  <a:lnTo>
                    <a:pt x="1432190" y="2088327"/>
                  </a:lnTo>
                  <a:lnTo>
                    <a:pt x="1410759" y="2090445"/>
                  </a:lnTo>
                  <a:lnTo>
                    <a:pt x="1388798" y="2092033"/>
                  </a:lnTo>
                  <a:lnTo>
                    <a:pt x="1366573" y="2093621"/>
                  </a:lnTo>
                  <a:lnTo>
                    <a:pt x="1344084" y="2094680"/>
                  </a:lnTo>
                  <a:lnTo>
                    <a:pt x="1321330" y="2095474"/>
                  </a:lnTo>
                  <a:lnTo>
                    <a:pt x="1298840" y="2096003"/>
                  </a:lnTo>
                  <a:lnTo>
                    <a:pt x="1276086" y="2096268"/>
                  </a:lnTo>
                  <a:lnTo>
                    <a:pt x="1253067" y="2096533"/>
                  </a:lnTo>
                  <a:lnTo>
                    <a:pt x="1229784" y="2096533"/>
                  </a:lnTo>
                  <a:lnTo>
                    <a:pt x="1206765" y="2096533"/>
                  </a:lnTo>
                  <a:lnTo>
                    <a:pt x="1160992" y="2095739"/>
                  </a:lnTo>
                  <a:lnTo>
                    <a:pt x="1116278" y="2094680"/>
                  </a:lnTo>
                  <a:lnTo>
                    <a:pt x="1072357" y="2093092"/>
                  </a:lnTo>
                  <a:lnTo>
                    <a:pt x="1030288" y="2091239"/>
                  </a:lnTo>
                  <a:lnTo>
                    <a:pt x="951971" y="2087798"/>
                  </a:lnTo>
                  <a:lnTo>
                    <a:pt x="916782" y="2086209"/>
                  </a:lnTo>
                  <a:lnTo>
                    <a:pt x="885032" y="2084886"/>
                  </a:lnTo>
                  <a:lnTo>
                    <a:pt x="856457" y="2083827"/>
                  </a:lnTo>
                  <a:lnTo>
                    <a:pt x="831850" y="2083562"/>
                  </a:lnTo>
                  <a:lnTo>
                    <a:pt x="828146" y="2083827"/>
                  </a:lnTo>
                  <a:lnTo>
                    <a:pt x="823119" y="2085150"/>
                  </a:lnTo>
                  <a:lnTo>
                    <a:pt x="817827" y="2086474"/>
                  </a:lnTo>
                  <a:lnTo>
                    <a:pt x="812007" y="2088592"/>
                  </a:lnTo>
                  <a:lnTo>
                    <a:pt x="805657" y="2091503"/>
                  </a:lnTo>
                  <a:lnTo>
                    <a:pt x="798513" y="2094680"/>
                  </a:lnTo>
                  <a:lnTo>
                    <a:pt x="790840" y="2098650"/>
                  </a:lnTo>
                  <a:lnTo>
                    <a:pt x="782902" y="2102886"/>
                  </a:lnTo>
                  <a:lnTo>
                    <a:pt x="774436" y="2107650"/>
                  </a:lnTo>
                  <a:lnTo>
                    <a:pt x="765705" y="2112680"/>
                  </a:lnTo>
                  <a:lnTo>
                    <a:pt x="746655" y="2124062"/>
                  </a:lnTo>
                  <a:lnTo>
                    <a:pt x="726282" y="2137033"/>
                  </a:lnTo>
                  <a:lnTo>
                    <a:pt x="705115" y="2151062"/>
                  </a:lnTo>
                  <a:lnTo>
                    <a:pt x="317500" y="1817268"/>
                  </a:lnTo>
                  <a:lnTo>
                    <a:pt x="346340" y="1797415"/>
                  </a:lnTo>
                  <a:lnTo>
                    <a:pt x="374121" y="1777562"/>
                  </a:lnTo>
                  <a:lnTo>
                    <a:pt x="400844" y="1758239"/>
                  </a:lnTo>
                  <a:lnTo>
                    <a:pt x="426773" y="1739445"/>
                  </a:lnTo>
                  <a:lnTo>
                    <a:pt x="475721" y="1703709"/>
                  </a:lnTo>
                  <a:lnTo>
                    <a:pt x="499269" y="1687033"/>
                  </a:lnTo>
                  <a:lnTo>
                    <a:pt x="522288" y="1670886"/>
                  </a:lnTo>
                  <a:lnTo>
                    <a:pt x="544248" y="1656062"/>
                  </a:lnTo>
                  <a:lnTo>
                    <a:pt x="555361" y="1648915"/>
                  </a:lnTo>
                  <a:lnTo>
                    <a:pt x="565944" y="1642298"/>
                  </a:lnTo>
                  <a:lnTo>
                    <a:pt x="577057" y="1635680"/>
                  </a:lnTo>
                  <a:lnTo>
                    <a:pt x="587640" y="1629592"/>
                  </a:lnTo>
                  <a:lnTo>
                    <a:pt x="598223" y="1623768"/>
                  </a:lnTo>
                  <a:lnTo>
                    <a:pt x="608807" y="1618474"/>
                  </a:lnTo>
                  <a:lnTo>
                    <a:pt x="619390" y="1612915"/>
                  </a:lnTo>
                  <a:lnTo>
                    <a:pt x="629709" y="1608150"/>
                  </a:lnTo>
                  <a:lnTo>
                    <a:pt x="640027" y="1603915"/>
                  </a:lnTo>
                  <a:lnTo>
                    <a:pt x="650875" y="1599945"/>
                  </a:lnTo>
                  <a:lnTo>
                    <a:pt x="661194" y="1596503"/>
                  </a:lnTo>
                  <a:lnTo>
                    <a:pt x="671513" y="1593062"/>
                  </a:lnTo>
                  <a:lnTo>
                    <a:pt x="682361" y="1590150"/>
                  </a:lnTo>
                  <a:lnTo>
                    <a:pt x="692680" y="1588033"/>
                  </a:lnTo>
                  <a:lnTo>
                    <a:pt x="702205" y="1586445"/>
                  </a:lnTo>
                  <a:lnTo>
                    <a:pt x="712523" y="1584592"/>
                  </a:lnTo>
                  <a:lnTo>
                    <a:pt x="723371" y="1583533"/>
                  </a:lnTo>
                  <a:lnTo>
                    <a:pt x="734484" y="1582474"/>
                  </a:lnTo>
                  <a:lnTo>
                    <a:pt x="746390" y="1581680"/>
                  </a:lnTo>
                  <a:lnTo>
                    <a:pt x="758296" y="1580621"/>
                  </a:lnTo>
                  <a:lnTo>
                    <a:pt x="770996" y="1580092"/>
                  </a:lnTo>
                  <a:lnTo>
                    <a:pt x="784225" y="1579827"/>
                  </a:lnTo>
                  <a:lnTo>
                    <a:pt x="811213" y="1579562"/>
                  </a:lnTo>
                  <a:close/>
                  <a:moveTo>
                    <a:pt x="1050885" y="1163988"/>
                  </a:moveTo>
                  <a:lnTo>
                    <a:pt x="1051297" y="1164340"/>
                  </a:lnTo>
                  <a:lnTo>
                    <a:pt x="1051415" y="1164517"/>
                  </a:lnTo>
                  <a:lnTo>
                    <a:pt x="1050885" y="1163988"/>
                  </a:lnTo>
                  <a:close/>
                  <a:moveTo>
                    <a:pt x="1265238" y="1044575"/>
                  </a:moveTo>
                  <a:lnTo>
                    <a:pt x="1310449" y="1062831"/>
                  </a:lnTo>
                  <a:lnTo>
                    <a:pt x="1319812" y="1067064"/>
                  </a:lnTo>
                  <a:lnTo>
                    <a:pt x="1329175" y="1071827"/>
                  </a:lnTo>
                  <a:lnTo>
                    <a:pt x="1338538" y="1076854"/>
                  </a:lnTo>
                  <a:lnTo>
                    <a:pt x="1347366" y="1082675"/>
                  </a:lnTo>
                  <a:lnTo>
                    <a:pt x="1351646" y="1085850"/>
                  </a:lnTo>
                  <a:lnTo>
                    <a:pt x="1355659" y="1089025"/>
                  </a:lnTo>
                  <a:lnTo>
                    <a:pt x="1359404" y="1092200"/>
                  </a:lnTo>
                  <a:lnTo>
                    <a:pt x="1362882" y="1095639"/>
                  </a:lnTo>
                  <a:lnTo>
                    <a:pt x="1366360" y="1099079"/>
                  </a:lnTo>
                  <a:lnTo>
                    <a:pt x="1369570" y="1102783"/>
                  </a:lnTo>
                  <a:lnTo>
                    <a:pt x="1372245" y="1106223"/>
                  </a:lnTo>
                  <a:lnTo>
                    <a:pt x="1375188" y="1109927"/>
                  </a:lnTo>
                  <a:lnTo>
                    <a:pt x="1376793" y="1113102"/>
                  </a:lnTo>
                  <a:lnTo>
                    <a:pt x="1378665" y="1116542"/>
                  </a:lnTo>
                  <a:lnTo>
                    <a:pt x="1380270" y="1119452"/>
                  </a:lnTo>
                  <a:lnTo>
                    <a:pt x="1381340" y="1122892"/>
                  </a:lnTo>
                  <a:lnTo>
                    <a:pt x="1382678" y="1126331"/>
                  </a:lnTo>
                  <a:lnTo>
                    <a:pt x="1383748" y="1129506"/>
                  </a:lnTo>
                  <a:lnTo>
                    <a:pt x="1384551" y="1132946"/>
                  </a:lnTo>
                  <a:lnTo>
                    <a:pt x="1385086" y="1136385"/>
                  </a:lnTo>
                  <a:lnTo>
                    <a:pt x="1385888" y="1143000"/>
                  </a:lnTo>
                  <a:lnTo>
                    <a:pt x="1385888" y="1149879"/>
                  </a:lnTo>
                  <a:lnTo>
                    <a:pt x="1385353" y="1156494"/>
                  </a:lnTo>
                  <a:lnTo>
                    <a:pt x="1384283" y="1163373"/>
                  </a:lnTo>
                  <a:lnTo>
                    <a:pt x="1382678" y="1169723"/>
                  </a:lnTo>
                  <a:lnTo>
                    <a:pt x="1380270" y="1176338"/>
                  </a:lnTo>
                  <a:lnTo>
                    <a:pt x="1377328" y="1182423"/>
                  </a:lnTo>
                  <a:lnTo>
                    <a:pt x="1373850" y="1188244"/>
                  </a:lnTo>
                  <a:lnTo>
                    <a:pt x="1369837" y="1193800"/>
                  </a:lnTo>
                  <a:lnTo>
                    <a:pt x="1365289" y="1199092"/>
                  </a:lnTo>
                  <a:lnTo>
                    <a:pt x="1360207" y="1203854"/>
                  </a:lnTo>
                  <a:lnTo>
                    <a:pt x="1354589" y="1208088"/>
                  </a:lnTo>
                  <a:lnTo>
                    <a:pt x="1350309" y="1210734"/>
                  </a:lnTo>
                  <a:lnTo>
                    <a:pt x="1346028" y="1213644"/>
                  </a:lnTo>
                  <a:lnTo>
                    <a:pt x="1341213" y="1215761"/>
                  </a:lnTo>
                  <a:lnTo>
                    <a:pt x="1336398" y="1218142"/>
                  </a:lnTo>
                  <a:lnTo>
                    <a:pt x="1331315" y="1219994"/>
                  </a:lnTo>
                  <a:lnTo>
                    <a:pt x="1325697" y="1221846"/>
                  </a:lnTo>
                  <a:lnTo>
                    <a:pt x="1320347" y="1223434"/>
                  </a:lnTo>
                  <a:lnTo>
                    <a:pt x="1314729" y="1224756"/>
                  </a:lnTo>
                  <a:lnTo>
                    <a:pt x="1309111" y="1226079"/>
                  </a:lnTo>
                  <a:lnTo>
                    <a:pt x="1303226" y="1227138"/>
                  </a:lnTo>
                  <a:lnTo>
                    <a:pt x="1297073" y="1227932"/>
                  </a:lnTo>
                  <a:lnTo>
                    <a:pt x="1290920" y="1228461"/>
                  </a:lnTo>
                  <a:lnTo>
                    <a:pt x="1278347" y="1229519"/>
                  </a:lnTo>
                  <a:lnTo>
                    <a:pt x="1265238" y="1230313"/>
                  </a:lnTo>
                  <a:lnTo>
                    <a:pt x="1265238" y="1044575"/>
                  </a:lnTo>
                  <a:close/>
                  <a:moveTo>
                    <a:pt x="1169988" y="730250"/>
                  </a:moveTo>
                  <a:lnTo>
                    <a:pt x="1169988" y="912813"/>
                  </a:lnTo>
                  <a:lnTo>
                    <a:pt x="1151467" y="905934"/>
                  </a:lnTo>
                  <a:lnTo>
                    <a:pt x="1140090" y="901171"/>
                  </a:lnTo>
                  <a:lnTo>
                    <a:pt x="1129242" y="896673"/>
                  </a:lnTo>
                  <a:lnTo>
                    <a:pt x="1119188" y="891911"/>
                  </a:lnTo>
                  <a:lnTo>
                    <a:pt x="1114426" y="889529"/>
                  </a:lnTo>
                  <a:lnTo>
                    <a:pt x="1109663" y="887148"/>
                  </a:lnTo>
                  <a:lnTo>
                    <a:pt x="1105430" y="884238"/>
                  </a:lnTo>
                  <a:lnTo>
                    <a:pt x="1100932" y="881327"/>
                  </a:lnTo>
                  <a:lnTo>
                    <a:pt x="1096963" y="878152"/>
                  </a:lnTo>
                  <a:lnTo>
                    <a:pt x="1092730" y="874977"/>
                  </a:lnTo>
                  <a:lnTo>
                    <a:pt x="1089026" y="871273"/>
                  </a:lnTo>
                  <a:lnTo>
                    <a:pt x="1085586" y="867304"/>
                  </a:lnTo>
                  <a:lnTo>
                    <a:pt x="1081882" y="863071"/>
                  </a:lnTo>
                  <a:lnTo>
                    <a:pt x="1078442" y="858308"/>
                  </a:lnTo>
                  <a:lnTo>
                    <a:pt x="1076590" y="855663"/>
                  </a:lnTo>
                  <a:lnTo>
                    <a:pt x="1074474" y="852488"/>
                  </a:lnTo>
                  <a:lnTo>
                    <a:pt x="1073151" y="849313"/>
                  </a:lnTo>
                  <a:lnTo>
                    <a:pt x="1071563" y="846138"/>
                  </a:lnTo>
                  <a:lnTo>
                    <a:pt x="1068917" y="839523"/>
                  </a:lnTo>
                  <a:lnTo>
                    <a:pt x="1067330" y="832908"/>
                  </a:lnTo>
                  <a:lnTo>
                    <a:pt x="1065742" y="826029"/>
                  </a:lnTo>
                  <a:lnTo>
                    <a:pt x="1065213" y="819415"/>
                  </a:lnTo>
                  <a:lnTo>
                    <a:pt x="1065213" y="812535"/>
                  </a:lnTo>
                  <a:lnTo>
                    <a:pt x="1065478" y="805656"/>
                  </a:lnTo>
                  <a:lnTo>
                    <a:pt x="1067065" y="799042"/>
                  </a:lnTo>
                  <a:lnTo>
                    <a:pt x="1068653" y="792427"/>
                  </a:lnTo>
                  <a:lnTo>
                    <a:pt x="1071034" y="786342"/>
                  </a:lnTo>
                  <a:lnTo>
                    <a:pt x="1073680" y="779992"/>
                  </a:lnTo>
                  <a:lnTo>
                    <a:pt x="1077119" y="774435"/>
                  </a:lnTo>
                  <a:lnTo>
                    <a:pt x="1078972" y="771525"/>
                  </a:lnTo>
                  <a:lnTo>
                    <a:pt x="1081353" y="769144"/>
                  </a:lnTo>
                  <a:lnTo>
                    <a:pt x="1083469" y="766498"/>
                  </a:lnTo>
                  <a:lnTo>
                    <a:pt x="1085851" y="764117"/>
                  </a:lnTo>
                  <a:lnTo>
                    <a:pt x="1088232" y="761735"/>
                  </a:lnTo>
                  <a:lnTo>
                    <a:pt x="1090878" y="759619"/>
                  </a:lnTo>
                  <a:lnTo>
                    <a:pt x="1095111" y="756708"/>
                  </a:lnTo>
                  <a:lnTo>
                    <a:pt x="1099344" y="753533"/>
                  </a:lnTo>
                  <a:lnTo>
                    <a:pt x="1103842" y="751152"/>
                  </a:lnTo>
                  <a:lnTo>
                    <a:pt x="1108340" y="748506"/>
                  </a:lnTo>
                  <a:lnTo>
                    <a:pt x="1113103" y="746125"/>
                  </a:lnTo>
                  <a:lnTo>
                    <a:pt x="1117601" y="744008"/>
                  </a:lnTo>
                  <a:lnTo>
                    <a:pt x="1122628" y="742156"/>
                  </a:lnTo>
                  <a:lnTo>
                    <a:pt x="1127390" y="740039"/>
                  </a:lnTo>
                  <a:lnTo>
                    <a:pt x="1132682" y="738452"/>
                  </a:lnTo>
                  <a:lnTo>
                    <a:pt x="1137709" y="736864"/>
                  </a:lnTo>
                  <a:lnTo>
                    <a:pt x="1148028" y="734219"/>
                  </a:lnTo>
                  <a:lnTo>
                    <a:pt x="1159140" y="732102"/>
                  </a:lnTo>
                  <a:lnTo>
                    <a:pt x="1169988" y="730250"/>
                  </a:lnTo>
                  <a:close/>
                  <a:moveTo>
                    <a:pt x="1185954" y="592728"/>
                  </a:moveTo>
                  <a:lnTo>
                    <a:pt x="1184100" y="592993"/>
                  </a:lnTo>
                  <a:lnTo>
                    <a:pt x="1182511" y="593258"/>
                  </a:lnTo>
                  <a:lnTo>
                    <a:pt x="1179333" y="594052"/>
                  </a:lnTo>
                  <a:lnTo>
                    <a:pt x="1176685" y="595905"/>
                  </a:lnTo>
                  <a:lnTo>
                    <a:pt x="1174036" y="597758"/>
                  </a:lnTo>
                  <a:lnTo>
                    <a:pt x="1172183" y="600405"/>
                  </a:lnTo>
                  <a:lnTo>
                    <a:pt x="1170858" y="603052"/>
                  </a:lnTo>
                  <a:lnTo>
                    <a:pt x="1169534" y="606229"/>
                  </a:lnTo>
                  <a:lnTo>
                    <a:pt x="1169269" y="607817"/>
                  </a:lnTo>
                  <a:lnTo>
                    <a:pt x="1169269" y="609670"/>
                  </a:lnTo>
                  <a:lnTo>
                    <a:pt x="1169269" y="657849"/>
                  </a:lnTo>
                  <a:lnTo>
                    <a:pt x="1159470" y="659702"/>
                  </a:lnTo>
                  <a:lnTo>
                    <a:pt x="1149406" y="661290"/>
                  </a:lnTo>
                  <a:lnTo>
                    <a:pt x="1139872" y="663673"/>
                  </a:lnTo>
                  <a:lnTo>
                    <a:pt x="1130073" y="665790"/>
                  </a:lnTo>
                  <a:lnTo>
                    <a:pt x="1120538" y="668438"/>
                  </a:lnTo>
                  <a:lnTo>
                    <a:pt x="1111004" y="671349"/>
                  </a:lnTo>
                  <a:lnTo>
                    <a:pt x="1101735" y="674526"/>
                  </a:lnTo>
                  <a:lnTo>
                    <a:pt x="1092730" y="677967"/>
                  </a:lnTo>
                  <a:lnTo>
                    <a:pt x="1083990" y="681673"/>
                  </a:lnTo>
                  <a:lnTo>
                    <a:pt x="1075251" y="685379"/>
                  </a:lnTo>
                  <a:lnTo>
                    <a:pt x="1067040" y="689615"/>
                  </a:lnTo>
                  <a:lnTo>
                    <a:pt x="1058566" y="694380"/>
                  </a:lnTo>
                  <a:lnTo>
                    <a:pt x="1050620" y="699145"/>
                  </a:lnTo>
                  <a:lnTo>
                    <a:pt x="1043205" y="704174"/>
                  </a:lnTo>
                  <a:lnTo>
                    <a:pt x="1035789" y="709733"/>
                  </a:lnTo>
                  <a:lnTo>
                    <a:pt x="1028638" y="715292"/>
                  </a:lnTo>
                  <a:lnTo>
                    <a:pt x="1023342" y="719793"/>
                  </a:lnTo>
                  <a:lnTo>
                    <a:pt x="1018310" y="724558"/>
                  </a:lnTo>
                  <a:lnTo>
                    <a:pt x="1013807" y="729322"/>
                  </a:lnTo>
                  <a:lnTo>
                    <a:pt x="1009305" y="734352"/>
                  </a:lnTo>
                  <a:lnTo>
                    <a:pt x="1005068" y="739382"/>
                  </a:lnTo>
                  <a:lnTo>
                    <a:pt x="1000830" y="744411"/>
                  </a:lnTo>
                  <a:lnTo>
                    <a:pt x="997387" y="749706"/>
                  </a:lnTo>
                  <a:lnTo>
                    <a:pt x="993944" y="755265"/>
                  </a:lnTo>
                  <a:lnTo>
                    <a:pt x="990501" y="760559"/>
                  </a:lnTo>
                  <a:lnTo>
                    <a:pt x="987323" y="766118"/>
                  </a:lnTo>
                  <a:lnTo>
                    <a:pt x="984940" y="771677"/>
                  </a:lnTo>
                  <a:lnTo>
                    <a:pt x="982291" y="777236"/>
                  </a:lnTo>
                  <a:lnTo>
                    <a:pt x="980172" y="783060"/>
                  </a:lnTo>
                  <a:lnTo>
                    <a:pt x="978054" y="788884"/>
                  </a:lnTo>
                  <a:lnTo>
                    <a:pt x="976200" y="794443"/>
                  </a:lnTo>
                  <a:lnTo>
                    <a:pt x="974876" y="800531"/>
                  </a:lnTo>
                  <a:lnTo>
                    <a:pt x="973551" y="806355"/>
                  </a:lnTo>
                  <a:lnTo>
                    <a:pt x="972757" y="812179"/>
                  </a:lnTo>
                  <a:lnTo>
                    <a:pt x="971962" y="818003"/>
                  </a:lnTo>
                  <a:lnTo>
                    <a:pt x="971698" y="824356"/>
                  </a:lnTo>
                  <a:lnTo>
                    <a:pt x="971433" y="830180"/>
                  </a:lnTo>
                  <a:lnTo>
                    <a:pt x="971698" y="836003"/>
                  </a:lnTo>
                  <a:lnTo>
                    <a:pt x="971962" y="842092"/>
                  </a:lnTo>
                  <a:lnTo>
                    <a:pt x="972757" y="847916"/>
                  </a:lnTo>
                  <a:lnTo>
                    <a:pt x="973551" y="853739"/>
                  </a:lnTo>
                  <a:lnTo>
                    <a:pt x="974876" y="859563"/>
                  </a:lnTo>
                  <a:lnTo>
                    <a:pt x="976465" y="865652"/>
                  </a:lnTo>
                  <a:lnTo>
                    <a:pt x="978054" y="871211"/>
                  </a:lnTo>
                  <a:lnTo>
                    <a:pt x="980437" y="877035"/>
                  </a:lnTo>
                  <a:lnTo>
                    <a:pt x="982556" y="882858"/>
                  </a:lnTo>
                  <a:lnTo>
                    <a:pt x="985204" y="888417"/>
                  </a:lnTo>
                  <a:lnTo>
                    <a:pt x="988383" y="893976"/>
                  </a:lnTo>
                  <a:lnTo>
                    <a:pt x="991031" y="899006"/>
                  </a:lnTo>
                  <a:lnTo>
                    <a:pt x="994209" y="903771"/>
                  </a:lnTo>
                  <a:lnTo>
                    <a:pt x="997652" y="908536"/>
                  </a:lnTo>
                  <a:lnTo>
                    <a:pt x="1001095" y="913301"/>
                  </a:lnTo>
                  <a:lnTo>
                    <a:pt x="1004803" y="917801"/>
                  </a:lnTo>
                  <a:lnTo>
                    <a:pt x="1008775" y="922301"/>
                  </a:lnTo>
                  <a:lnTo>
                    <a:pt x="1013013" y="926801"/>
                  </a:lnTo>
                  <a:lnTo>
                    <a:pt x="1017250" y="931037"/>
                  </a:lnTo>
                  <a:lnTo>
                    <a:pt x="1021753" y="935272"/>
                  </a:lnTo>
                  <a:lnTo>
                    <a:pt x="1026520" y="939243"/>
                  </a:lnTo>
                  <a:lnTo>
                    <a:pt x="1031287" y="942949"/>
                  </a:lnTo>
                  <a:lnTo>
                    <a:pt x="1036319" y="946390"/>
                  </a:lnTo>
                  <a:lnTo>
                    <a:pt x="1041616" y="949832"/>
                  </a:lnTo>
                  <a:lnTo>
                    <a:pt x="1046913" y="953273"/>
                  </a:lnTo>
                  <a:lnTo>
                    <a:pt x="1052739" y="956450"/>
                  </a:lnTo>
                  <a:lnTo>
                    <a:pt x="1058301" y="959097"/>
                  </a:lnTo>
                  <a:lnTo>
                    <a:pt x="1074456" y="966244"/>
                  </a:lnTo>
                  <a:lnTo>
                    <a:pt x="1100411" y="976833"/>
                  </a:lnTo>
                  <a:lnTo>
                    <a:pt x="1169269" y="1005158"/>
                  </a:lnTo>
                  <a:lnTo>
                    <a:pt x="1169269" y="1219843"/>
                  </a:lnTo>
                  <a:lnTo>
                    <a:pt x="1151260" y="1215872"/>
                  </a:lnTo>
                  <a:lnTo>
                    <a:pt x="1143050" y="1213755"/>
                  </a:lnTo>
                  <a:lnTo>
                    <a:pt x="1135370" y="1211372"/>
                  </a:lnTo>
                  <a:lnTo>
                    <a:pt x="1126365" y="1208725"/>
                  </a:lnTo>
                  <a:lnTo>
                    <a:pt x="1116831" y="1204754"/>
                  </a:lnTo>
                  <a:lnTo>
                    <a:pt x="1107032" y="1200254"/>
                  </a:lnTo>
                  <a:lnTo>
                    <a:pt x="1096968" y="1195489"/>
                  </a:lnTo>
                  <a:lnTo>
                    <a:pt x="1087698" y="1190460"/>
                  </a:lnTo>
                  <a:lnTo>
                    <a:pt x="1078693" y="1185165"/>
                  </a:lnTo>
                  <a:lnTo>
                    <a:pt x="1070483" y="1179341"/>
                  </a:lnTo>
                  <a:lnTo>
                    <a:pt x="1063068" y="1174047"/>
                  </a:lnTo>
                  <a:lnTo>
                    <a:pt x="1058566" y="1170870"/>
                  </a:lnTo>
                  <a:lnTo>
                    <a:pt x="1054593" y="1167164"/>
                  </a:lnTo>
                  <a:lnTo>
                    <a:pt x="1051297" y="1164340"/>
                  </a:lnTo>
                  <a:lnTo>
                    <a:pt x="1050885" y="1163723"/>
                  </a:lnTo>
                  <a:lnTo>
                    <a:pt x="1048502" y="1160811"/>
                  </a:lnTo>
                  <a:lnTo>
                    <a:pt x="1046118" y="1157899"/>
                  </a:lnTo>
                  <a:lnTo>
                    <a:pt x="1043734" y="1154723"/>
                  </a:lnTo>
                  <a:lnTo>
                    <a:pt x="1040821" y="1152076"/>
                  </a:lnTo>
                  <a:lnTo>
                    <a:pt x="1037643" y="1149958"/>
                  </a:lnTo>
                  <a:lnTo>
                    <a:pt x="1034465" y="1148370"/>
                  </a:lnTo>
                  <a:lnTo>
                    <a:pt x="1031022" y="1147046"/>
                  </a:lnTo>
                  <a:lnTo>
                    <a:pt x="1027314" y="1146252"/>
                  </a:lnTo>
                  <a:lnTo>
                    <a:pt x="1023342" y="1145987"/>
                  </a:lnTo>
                  <a:lnTo>
                    <a:pt x="1019899" y="1145987"/>
                  </a:lnTo>
                  <a:lnTo>
                    <a:pt x="1015926" y="1146252"/>
                  </a:lnTo>
                  <a:lnTo>
                    <a:pt x="1011953" y="1147046"/>
                  </a:lnTo>
                  <a:lnTo>
                    <a:pt x="1007981" y="1148370"/>
                  </a:lnTo>
                  <a:lnTo>
                    <a:pt x="1004008" y="1149693"/>
                  </a:lnTo>
                  <a:lnTo>
                    <a:pt x="1000036" y="1151281"/>
                  </a:lnTo>
                  <a:lnTo>
                    <a:pt x="996063" y="1153399"/>
                  </a:lnTo>
                  <a:lnTo>
                    <a:pt x="992620" y="1155517"/>
                  </a:lnTo>
                  <a:lnTo>
                    <a:pt x="988912" y="1157899"/>
                  </a:lnTo>
                  <a:lnTo>
                    <a:pt x="985204" y="1160282"/>
                  </a:lnTo>
                  <a:lnTo>
                    <a:pt x="981762" y="1163194"/>
                  </a:lnTo>
                  <a:lnTo>
                    <a:pt x="978848" y="1166370"/>
                  </a:lnTo>
                  <a:lnTo>
                    <a:pt x="975935" y="1169282"/>
                  </a:lnTo>
                  <a:lnTo>
                    <a:pt x="973022" y="1172459"/>
                  </a:lnTo>
                  <a:lnTo>
                    <a:pt x="970903" y="1175900"/>
                  </a:lnTo>
                  <a:lnTo>
                    <a:pt x="968784" y="1179077"/>
                  </a:lnTo>
                  <a:lnTo>
                    <a:pt x="966930" y="1182518"/>
                  </a:lnTo>
                  <a:lnTo>
                    <a:pt x="965871" y="1186224"/>
                  </a:lnTo>
                  <a:lnTo>
                    <a:pt x="964547" y="1189665"/>
                  </a:lnTo>
                  <a:lnTo>
                    <a:pt x="964017" y="1192842"/>
                  </a:lnTo>
                  <a:lnTo>
                    <a:pt x="963752" y="1196548"/>
                  </a:lnTo>
                  <a:lnTo>
                    <a:pt x="964017" y="1199989"/>
                  </a:lnTo>
                  <a:lnTo>
                    <a:pt x="965076" y="1203166"/>
                  </a:lnTo>
                  <a:lnTo>
                    <a:pt x="966401" y="1206343"/>
                  </a:lnTo>
                  <a:lnTo>
                    <a:pt x="968255" y="1209519"/>
                  </a:lnTo>
                  <a:lnTo>
                    <a:pt x="971698" y="1214019"/>
                  </a:lnTo>
                  <a:lnTo>
                    <a:pt x="975405" y="1218520"/>
                  </a:lnTo>
                  <a:lnTo>
                    <a:pt x="979378" y="1223020"/>
                  </a:lnTo>
                  <a:lnTo>
                    <a:pt x="983615" y="1227255"/>
                  </a:lnTo>
                  <a:lnTo>
                    <a:pt x="988118" y="1231491"/>
                  </a:lnTo>
                  <a:lnTo>
                    <a:pt x="992620" y="1235461"/>
                  </a:lnTo>
                  <a:lnTo>
                    <a:pt x="997652" y="1239432"/>
                  </a:lnTo>
                  <a:lnTo>
                    <a:pt x="1002684" y="1242874"/>
                  </a:lnTo>
                  <a:lnTo>
                    <a:pt x="1007981" y="1246844"/>
                  </a:lnTo>
                  <a:lnTo>
                    <a:pt x="1013278" y="1250286"/>
                  </a:lnTo>
                  <a:lnTo>
                    <a:pt x="1018839" y="1253992"/>
                  </a:lnTo>
                  <a:lnTo>
                    <a:pt x="1024931" y="1257168"/>
                  </a:lnTo>
                  <a:lnTo>
                    <a:pt x="1030757" y="1260345"/>
                  </a:lnTo>
                  <a:lnTo>
                    <a:pt x="1037113" y="1263521"/>
                  </a:lnTo>
                  <a:lnTo>
                    <a:pt x="1049826" y="1269345"/>
                  </a:lnTo>
                  <a:lnTo>
                    <a:pt x="1063333" y="1274904"/>
                  </a:lnTo>
                  <a:lnTo>
                    <a:pt x="1077369" y="1279934"/>
                  </a:lnTo>
                  <a:lnTo>
                    <a:pt x="1091936" y="1284434"/>
                  </a:lnTo>
                  <a:lnTo>
                    <a:pt x="1106502" y="1288670"/>
                  </a:lnTo>
                  <a:lnTo>
                    <a:pt x="1122128" y="1292376"/>
                  </a:lnTo>
                  <a:lnTo>
                    <a:pt x="1137488" y="1295552"/>
                  </a:lnTo>
                  <a:lnTo>
                    <a:pt x="1153379" y="1298199"/>
                  </a:lnTo>
                  <a:lnTo>
                    <a:pt x="1169269" y="1300582"/>
                  </a:lnTo>
                  <a:lnTo>
                    <a:pt x="1169269" y="1347437"/>
                  </a:lnTo>
                  <a:lnTo>
                    <a:pt x="1169269" y="1349290"/>
                  </a:lnTo>
                  <a:lnTo>
                    <a:pt x="1169534" y="1350878"/>
                  </a:lnTo>
                  <a:lnTo>
                    <a:pt x="1170858" y="1354055"/>
                  </a:lnTo>
                  <a:lnTo>
                    <a:pt x="1172183" y="1356702"/>
                  </a:lnTo>
                  <a:lnTo>
                    <a:pt x="1174036" y="1359349"/>
                  </a:lnTo>
                  <a:lnTo>
                    <a:pt x="1176685" y="1361202"/>
                  </a:lnTo>
                  <a:lnTo>
                    <a:pt x="1179333" y="1363055"/>
                  </a:lnTo>
                  <a:lnTo>
                    <a:pt x="1182511" y="1363849"/>
                  </a:lnTo>
                  <a:lnTo>
                    <a:pt x="1184100" y="1364114"/>
                  </a:lnTo>
                  <a:lnTo>
                    <a:pt x="1185954" y="1364114"/>
                  </a:lnTo>
                  <a:lnTo>
                    <a:pt x="1249516" y="1364114"/>
                  </a:lnTo>
                  <a:lnTo>
                    <a:pt x="1251105" y="1364114"/>
                  </a:lnTo>
                  <a:lnTo>
                    <a:pt x="1252694" y="1363849"/>
                  </a:lnTo>
                  <a:lnTo>
                    <a:pt x="1255873" y="1363055"/>
                  </a:lnTo>
                  <a:lnTo>
                    <a:pt x="1258786" y="1361202"/>
                  </a:lnTo>
                  <a:lnTo>
                    <a:pt x="1261169" y="1359349"/>
                  </a:lnTo>
                  <a:lnTo>
                    <a:pt x="1263288" y="1356702"/>
                  </a:lnTo>
                  <a:lnTo>
                    <a:pt x="1264877" y="1354055"/>
                  </a:lnTo>
                  <a:lnTo>
                    <a:pt x="1265672" y="1350878"/>
                  </a:lnTo>
                  <a:lnTo>
                    <a:pt x="1265936" y="1349290"/>
                  </a:lnTo>
                  <a:lnTo>
                    <a:pt x="1265936" y="1347437"/>
                  </a:lnTo>
                  <a:lnTo>
                    <a:pt x="1265936" y="1304553"/>
                  </a:lnTo>
                  <a:lnTo>
                    <a:pt x="1278119" y="1303758"/>
                  </a:lnTo>
                  <a:lnTo>
                    <a:pt x="1290302" y="1302700"/>
                  </a:lnTo>
                  <a:lnTo>
                    <a:pt x="1301690" y="1301376"/>
                  </a:lnTo>
                  <a:lnTo>
                    <a:pt x="1313343" y="1299788"/>
                  </a:lnTo>
                  <a:lnTo>
                    <a:pt x="1324466" y="1297935"/>
                  </a:lnTo>
                  <a:lnTo>
                    <a:pt x="1335855" y="1295817"/>
                  </a:lnTo>
                  <a:lnTo>
                    <a:pt x="1346448" y="1293170"/>
                  </a:lnTo>
                  <a:lnTo>
                    <a:pt x="1356777" y="1290523"/>
                  </a:lnTo>
                  <a:lnTo>
                    <a:pt x="1366841" y="1287611"/>
                  </a:lnTo>
                  <a:lnTo>
                    <a:pt x="1376905" y="1284169"/>
                  </a:lnTo>
                  <a:lnTo>
                    <a:pt x="1386175" y="1280728"/>
                  </a:lnTo>
                  <a:lnTo>
                    <a:pt x="1395179" y="1276757"/>
                  </a:lnTo>
                  <a:lnTo>
                    <a:pt x="1403389" y="1272522"/>
                  </a:lnTo>
                  <a:lnTo>
                    <a:pt x="1411599" y="1268022"/>
                  </a:lnTo>
                  <a:lnTo>
                    <a:pt x="1419280" y="1263257"/>
                  </a:lnTo>
                  <a:lnTo>
                    <a:pt x="1426166" y="1258227"/>
                  </a:lnTo>
                  <a:lnTo>
                    <a:pt x="1431727" y="1253992"/>
                  </a:lnTo>
                  <a:lnTo>
                    <a:pt x="1436494" y="1249491"/>
                  </a:lnTo>
                  <a:lnTo>
                    <a:pt x="1441526" y="1244991"/>
                  </a:lnTo>
                  <a:lnTo>
                    <a:pt x="1446029" y="1240491"/>
                  </a:lnTo>
                  <a:lnTo>
                    <a:pt x="1450531" y="1235726"/>
                  </a:lnTo>
                  <a:lnTo>
                    <a:pt x="1454769" y="1230961"/>
                  </a:lnTo>
                  <a:lnTo>
                    <a:pt x="1458476" y="1226196"/>
                  </a:lnTo>
                  <a:lnTo>
                    <a:pt x="1462184" y="1221167"/>
                  </a:lnTo>
                  <a:lnTo>
                    <a:pt x="1465892" y="1215872"/>
                  </a:lnTo>
                  <a:lnTo>
                    <a:pt x="1469335" y="1210578"/>
                  </a:lnTo>
                  <a:lnTo>
                    <a:pt x="1472248" y="1205284"/>
                  </a:lnTo>
                  <a:lnTo>
                    <a:pt x="1475161" y="1199989"/>
                  </a:lnTo>
                  <a:lnTo>
                    <a:pt x="1478075" y="1194695"/>
                  </a:lnTo>
                  <a:lnTo>
                    <a:pt x="1480458" y="1189136"/>
                  </a:lnTo>
                  <a:lnTo>
                    <a:pt x="1482842" y="1183312"/>
                  </a:lnTo>
                  <a:lnTo>
                    <a:pt x="1484696" y="1177753"/>
                  </a:lnTo>
                  <a:lnTo>
                    <a:pt x="1486550" y="1172194"/>
                  </a:lnTo>
                  <a:lnTo>
                    <a:pt x="1487874" y="1166370"/>
                  </a:lnTo>
                  <a:lnTo>
                    <a:pt x="1489198" y="1160547"/>
                  </a:lnTo>
                  <a:lnTo>
                    <a:pt x="1489992" y="1154723"/>
                  </a:lnTo>
                  <a:lnTo>
                    <a:pt x="1490787" y="1148899"/>
                  </a:lnTo>
                  <a:lnTo>
                    <a:pt x="1491581" y="1142810"/>
                  </a:lnTo>
                  <a:lnTo>
                    <a:pt x="1491846" y="1136987"/>
                  </a:lnTo>
                  <a:lnTo>
                    <a:pt x="1491846" y="1131163"/>
                  </a:lnTo>
                  <a:lnTo>
                    <a:pt x="1491581" y="1125339"/>
                  </a:lnTo>
                  <a:lnTo>
                    <a:pt x="1491317" y="1119251"/>
                  </a:lnTo>
                  <a:lnTo>
                    <a:pt x="1490257" y="1113427"/>
                  </a:lnTo>
                  <a:lnTo>
                    <a:pt x="1489198" y="1107603"/>
                  </a:lnTo>
                  <a:lnTo>
                    <a:pt x="1488139" y="1101515"/>
                  </a:lnTo>
                  <a:lnTo>
                    <a:pt x="1486550" y="1095426"/>
                  </a:lnTo>
                  <a:lnTo>
                    <a:pt x="1484431" y="1089867"/>
                  </a:lnTo>
                  <a:lnTo>
                    <a:pt x="1482577" y="1084043"/>
                  </a:lnTo>
                  <a:lnTo>
                    <a:pt x="1479664" y="1077690"/>
                  </a:lnTo>
                  <a:lnTo>
                    <a:pt x="1476486" y="1071866"/>
                  </a:lnTo>
                  <a:lnTo>
                    <a:pt x="1473307" y="1066043"/>
                  </a:lnTo>
                  <a:lnTo>
                    <a:pt x="1469070" y="1060219"/>
                  </a:lnTo>
                  <a:lnTo>
                    <a:pt x="1464832" y="1054924"/>
                  </a:lnTo>
                  <a:lnTo>
                    <a:pt x="1459801" y="1049630"/>
                  </a:lnTo>
                  <a:lnTo>
                    <a:pt x="1454769" y="1044336"/>
                  </a:lnTo>
                  <a:lnTo>
                    <a:pt x="1448942" y="1039306"/>
                  </a:lnTo>
                  <a:lnTo>
                    <a:pt x="1443115" y="1034541"/>
                  </a:lnTo>
                  <a:lnTo>
                    <a:pt x="1437024" y="1029776"/>
                  </a:lnTo>
                  <a:lnTo>
                    <a:pt x="1430403" y="1025011"/>
                  </a:lnTo>
                  <a:lnTo>
                    <a:pt x="1423782" y="1020511"/>
                  </a:lnTo>
                  <a:lnTo>
                    <a:pt x="1416631" y="1016011"/>
                  </a:lnTo>
                  <a:lnTo>
                    <a:pt x="1409481" y="1011776"/>
                  </a:lnTo>
                  <a:lnTo>
                    <a:pt x="1402065" y="1007540"/>
                  </a:lnTo>
                  <a:lnTo>
                    <a:pt x="1394385" y="1003569"/>
                  </a:lnTo>
                  <a:lnTo>
                    <a:pt x="1378759" y="995628"/>
                  </a:lnTo>
                  <a:lnTo>
                    <a:pt x="1362604" y="988216"/>
                  </a:lnTo>
                  <a:lnTo>
                    <a:pt x="1346183" y="981333"/>
                  </a:lnTo>
                  <a:lnTo>
                    <a:pt x="1329498" y="974715"/>
                  </a:lnTo>
                  <a:lnTo>
                    <a:pt x="1313343" y="968362"/>
                  </a:lnTo>
                  <a:lnTo>
                    <a:pt x="1296923" y="962273"/>
                  </a:lnTo>
                  <a:lnTo>
                    <a:pt x="1265936" y="951420"/>
                  </a:lnTo>
                  <a:lnTo>
                    <a:pt x="1265936" y="735411"/>
                  </a:lnTo>
                  <a:lnTo>
                    <a:pt x="1278914" y="738588"/>
                  </a:lnTo>
                  <a:lnTo>
                    <a:pt x="1291361" y="742029"/>
                  </a:lnTo>
                  <a:lnTo>
                    <a:pt x="1295864" y="743352"/>
                  </a:lnTo>
                  <a:lnTo>
                    <a:pt x="1300366" y="744941"/>
                  </a:lnTo>
                  <a:lnTo>
                    <a:pt x="1310165" y="749176"/>
                  </a:lnTo>
                  <a:lnTo>
                    <a:pt x="1319964" y="754206"/>
                  </a:lnTo>
                  <a:lnTo>
                    <a:pt x="1329763" y="759765"/>
                  </a:lnTo>
                  <a:lnTo>
                    <a:pt x="1339562" y="765589"/>
                  </a:lnTo>
                  <a:lnTo>
                    <a:pt x="1348567" y="771412"/>
                  </a:lnTo>
                  <a:lnTo>
                    <a:pt x="1357042" y="777236"/>
                  </a:lnTo>
                  <a:lnTo>
                    <a:pt x="1364458" y="782795"/>
                  </a:lnTo>
                  <a:lnTo>
                    <a:pt x="1368960" y="786237"/>
                  </a:lnTo>
                  <a:lnTo>
                    <a:pt x="1373197" y="789943"/>
                  </a:lnTo>
                  <a:lnTo>
                    <a:pt x="1376375" y="792855"/>
                  </a:lnTo>
                  <a:lnTo>
                    <a:pt x="1376111" y="792590"/>
                  </a:lnTo>
                  <a:lnTo>
                    <a:pt x="1376905" y="793384"/>
                  </a:lnTo>
                  <a:lnTo>
                    <a:pt x="1379024" y="796296"/>
                  </a:lnTo>
                  <a:lnTo>
                    <a:pt x="1381407" y="798943"/>
                  </a:lnTo>
                  <a:lnTo>
                    <a:pt x="1384056" y="802384"/>
                  </a:lnTo>
                  <a:lnTo>
                    <a:pt x="1386969" y="805032"/>
                  </a:lnTo>
                  <a:lnTo>
                    <a:pt x="1389882" y="807149"/>
                  </a:lnTo>
                  <a:lnTo>
                    <a:pt x="1393060" y="808738"/>
                  </a:lnTo>
                  <a:lnTo>
                    <a:pt x="1396768" y="810061"/>
                  </a:lnTo>
                  <a:lnTo>
                    <a:pt x="1400476" y="810855"/>
                  </a:lnTo>
                  <a:lnTo>
                    <a:pt x="1404184" y="811120"/>
                  </a:lnTo>
                  <a:lnTo>
                    <a:pt x="1407892" y="811120"/>
                  </a:lnTo>
                  <a:lnTo>
                    <a:pt x="1411599" y="810591"/>
                  </a:lnTo>
                  <a:lnTo>
                    <a:pt x="1415837" y="810061"/>
                  </a:lnTo>
                  <a:lnTo>
                    <a:pt x="1419809" y="808738"/>
                  </a:lnTo>
                  <a:lnTo>
                    <a:pt x="1423782" y="807414"/>
                  </a:lnTo>
                  <a:lnTo>
                    <a:pt x="1427755" y="805826"/>
                  </a:lnTo>
                  <a:lnTo>
                    <a:pt x="1431198" y="803708"/>
                  </a:lnTo>
                  <a:lnTo>
                    <a:pt x="1435170" y="801590"/>
                  </a:lnTo>
                  <a:lnTo>
                    <a:pt x="1438878" y="798943"/>
                  </a:lnTo>
                  <a:lnTo>
                    <a:pt x="1442321" y="796561"/>
                  </a:lnTo>
                  <a:lnTo>
                    <a:pt x="1445764" y="793649"/>
                  </a:lnTo>
                  <a:lnTo>
                    <a:pt x="1448677" y="790737"/>
                  </a:lnTo>
                  <a:lnTo>
                    <a:pt x="1451855" y="787825"/>
                  </a:lnTo>
                  <a:lnTo>
                    <a:pt x="1454504" y="784384"/>
                  </a:lnTo>
                  <a:lnTo>
                    <a:pt x="1456622" y="780942"/>
                  </a:lnTo>
                  <a:lnTo>
                    <a:pt x="1458741" y="777766"/>
                  </a:lnTo>
                  <a:lnTo>
                    <a:pt x="1460595" y="774324"/>
                  </a:lnTo>
                  <a:lnTo>
                    <a:pt x="1461919" y="770883"/>
                  </a:lnTo>
                  <a:lnTo>
                    <a:pt x="1462714" y="767442"/>
                  </a:lnTo>
                  <a:lnTo>
                    <a:pt x="1463773" y="764000"/>
                  </a:lnTo>
                  <a:lnTo>
                    <a:pt x="1463773" y="760559"/>
                  </a:lnTo>
                  <a:lnTo>
                    <a:pt x="1463243" y="757118"/>
                  </a:lnTo>
                  <a:lnTo>
                    <a:pt x="1462449" y="753676"/>
                  </a:lnTo>
                  <a:lnTo>
                    <a:pt x="1461125" y="750765"/>
                  </a:lnTo>
                  <a:lnTo>
                    <a:pt x="1459536" y="747588"/>
                  </a:lnTo>
                  <a:lnTo>
                    <a:pt x="1456622" y="743882"/>
                  </a:lnTo>
                  <a:lnTo>
                    <a:pt x="1453709" y="740441"/>
                  </a:lnTo>
                  <a:lnTo>
                    <a:pt x="1447618" y="733558"/>
                  </a:lnTo>
                  <a:lnTo>
                    <a:pt x="1440467" y="726675"/>
                  </a:lnTo>
                  <a:lnTo>
                    <a:pt x="1432787" y="720322"/>
                  </a:lnTo>
                  <a:lnTo>
                    <a:pt x="1424577" y="713969"/>
                  </a:lnTo>
                  <a:lnTo>
                    <a:pt x="1415837" y="707616"/>
                  </a:lnTo>
                  <a:lnTo>
                    <a:pt x="1406567" y="701792"/>
                  </a:lnTo>
                  <a:lnTo>
                    <a:pt x="1397033" y="696233"/>
                  </a:lnTo>
                  <a:lnTo>
                    <a:pt x="1387234" y="691203"/>
                  </a:lnTo>
                  <a:lnTo>
                    <a:pt x="1377435" y="685909"/>
                  </a:lnTo>
                  <a:lnTo>
                    <a:pt x="1367106" y="681144"/>
                  </a:lnTo>
                  <a:lnTo>
                    <a:pt x="1357042" y="677173"/>
                  </a:lnTo>
                  <a:lnTo>
                    <a:pt x="1346978" y="673467"/>
                  </a:lnTo>
                  <a:lnTo>
                    <a:pt x="1336914" y="669761"/>
                  </a:lnTo>
                  <a:lnTo>
                    <a:pt x="1327380" y="666849"/>
                  </a:lnTo>
                  <a:lnTo>
                    <a:pt x="1317845" y="664467"/>
                  </a:lnTo>
                  <a:lnTo>
                    <a:pt x="1305133" y="661555"/>
                  </a:lnTo>
                  <a:lnTo>
                    <a:pt x="1292421" y="659437"/>
                  </a:lnTo>
                  <a:lnTo>
                    <a:pt x="1279179" y="657584"/>
                  </a:lnTo>
                  <a:lnTo>
                    <a:pt x="1265936" y="656261"/>
                  </a:lnTo>
                  <a:lnTo>
                    <a:pt x="1265936" y="609670"/>
                  </a:lnTo>
                  <a:lnTo>
                    <a:pt x="1265936" y="607817"/>
                  </a:lnTo>
                  <a:lnTo>
                    <a:pt x="1265672" y="606229"/>
                  </a:lnTo>
                  <a:lnTo>
                    <a:pt x="1264877" y="603052"/>
                  </a:lnTo>
                  <a:lnTo>
                    <a:pt x="1263288" y="600405"/>
                  </a:lnTo>
                  <a:lnTo>
                    <a:pt x="1261169" y="597758"/>
                  </a:lnTo>
                  <a:lnTo>
                    <a:pt x="1258786" y="595905"/>
                  </a:lnTo>
                  <a:lnTo>
                    <a:pt x="1255873" y="594052"/>
                  </a:lnTo>
                  <a:lnTo>
                    <a:pt x="1252694" y="593258"/>
                  </a:lnTo>
                  <a:lnTo>
                    <a:pt x="1251105" y="592993"/>
                  </a:lnTo>
                  <a:lnTo>
                    <a:pt x="1249516" y="592728"/>
                  </a:lnTo>
                  <a:lnTo>
                    <a:pt x="1185954" y="592728"/>
                  </a:lnTo>
                  <a:close/>
                  <a:moveTo>
                    <a:pt x="994739" y="469900"/>
                  </a:moveTo>
                  <a:lnTo>
                    <a:pt x="1212438" y="469900"/>
                  </a:lnTo>
                  <a:lnTo>
                    <a:pt x="1243160" y="469900"/>
                  </a:lnTo>
                  <a:lnTo>
                    <a:pt x="1460860" y="469900"/>
                  </a:lnTo>
                  <a:lnTo>
                    <a:pt x="1464568" y="475988"/>
                  </a:lnTo>
                  <a:lnTo>
                    <a:pt x="1468540" y="482341"/>
                  </a:lnTo>
                  <a:lnTo>
                    <a:pt x="1472513" y="488430"/>
                  </a:lnTo>
                  <a:lnTo>
                    <a:pt x="1477545" y="494783"/>
                  </a:lnTo>
                  <a:lnTo>
                    <a:pt x="1482842" y="501136"/>
                  </a:lnTo>
                  <a:lnTo>
                    <a:pt x="1488139" y="507490"/>
                  </a:lnTo>
                  <a:lnTo>
                    <a:pt x="1493965" y="514107"/>
                  </a:lnTo>
                  <a:lnTo>
                    <a:pt x="1500321" y="520725"/>
                  </a:lnTo>
                  <a:lnTo>
                    <a:pt x="1513563" y="534226"/>
                  </a:lnTo>
                  <a:lnTo>
                    <a:pt x="1528394" y="547991"/>
                  </a:lnTo>
                  <a:lnTo>
                    <a:pt x="1544020" y="562021"/>
                  </a:lnTo>
                  <a:lnTo>
                    <a:pt x="1560705" y="576845"/>
                  </a:lnTo>
                  <a:lnTo>
                    <a:pt x="1595929" y="607553"/>
                  </a:lnTo>
                  <a:lnTo>
                    <a:pt x="1614733" y="623700"/>
                  </a:lnTo>
                  <a:lnTo>
                    <a:pt x="1633801" y="640113"/>
                  </a:lnTo>
                  <a:lnTo>
                    <a:pt x="1652870" y="657584"/>
                  </a:lnTo>
                  <a:lnTo>
                    <a:pt x="1672468" y="675585"/>
                  </a:lnTo>
                  <a:lnTo>
                    <a:pt x="1691802" y="694115"/>
                  </a:lnTo>
                  <a:lnTo>
                    <a:pt x="1711400" y="713704"/>
                  </a:lnTo>
                  <a:lnTo>
                    <a:pt x="1720934" y="723499"/>
                  </a:lnTo>
                  <a:lnTo>
                    <a:pt x="1730469" y="733558"/>
                  </a:lnTo>
                  <a:lnTo>
                    <a:pt x="1740003" y="743882"/>
                  </a:lnTo>
                  <a:lnTo>
                    <a:pt x="1749272" y="754206"/>
                  </a:lnTo>
                  <a:lnTo>
                    <a:pt x="1758542" y="765059"/>
                  </a:lnTo>
                  <a:lnTo>
                    <a:pt x="1767811" y="775913"/>
                  </a:lnTo>
                  <a:lnTo>
                    <a:pt x="1776816" y="787295"/>
                  </a:lnTo>
                  <a:lnTo>
                    <a:pt x="1785556" y="798414"/>
                  </a:lnTo>
                  <a:lnTo>
                    <a:pt x="1794295" y="810061"/>
                  </a:lnTo>
                  <a:lnTo>
                    <a:pt x="1802770" y="821709"/>
                  </a:lnTo>
                  <a:lnTo>
                    <a:pt x="1810716" y="833886"/>
                  </a:lnTo>
                  <a:lnTo>
                    <a:pt x="1818926" y="845798"/>
                  </a:lnTo>
                  <a:lnTo>
                    <a:pt x="1826606" y="858504"/>
                  </a:lnTo>
                  <a:lnTo>
                    <a:pt x="1834286" y="871211"/>
                  </a:lnTo>
                  <a:lnTo>
                    <a:pt x="1841437" y="884182"/>
                  </a:lnTo>
                  <a:lnTo>
                    <a:pt x="1848323" y="897418"/>
                  </a:lnTo>
                  <a:lnTo>
                    <a:pt x="1854944" y="910918"/>
                  </a:lnTo>
                  <a:lnTo>
                    <a:pt x="1861035" y="924684"/>
                  </a:lnTo>
                  <a:lnTo>
                    <a:pt x="1867127" y="938714"/>
                  </a:lnTo>
                  <a:lnTo>
                    <a:pt x="1872688" y="953008"/>
                  </a:lnTo>
                  <a:lnTo>
                    <a:pt x="1877985" y="967303"/>
                  </a:lnTo>
                  <a:lnTo>
                    <a:pt x="1882752" y="982127"/>
                  </a:lnTo>
                  <a:lnTo>
                    <a:pt x="1887255" y="997481"/>
                  </a:lnTo>
                  <a:lnTo>
                    <a:pt x="1891227" y="1012834"/>
                  </a:lnTo>
                  <a:lnTo>
                    <a:pt x="1894935" y="1028188"/>
                  </a:lnTo>
                  <a:lnTo>
                    <a:pt x="1897848" y="1044336"/>
                  </a:lnTo>
                  <a:lnTo>
                    <a:pt x="1900762" y="1060483"/>
                  </a:lnTo>
                  <a:lnTo>
                    <a:pt x="1903145" y="1077161"/>
                  </a:lnTo>
                  <a:lnTo>
                    <a:pt x="1904734" y="1094103"/>
                  </a:lnTo>
                  <a:lnTo>
                    <a:pt x="1905794" y="1111309"/>
                  </a:lnTo>
                  <a:lnTo>
                    <a:pt x="1906588" y="1128516"/>
                  </a:lnTo>
                  <a:lnTo>
                    <a:pt x="1906588" y="1146517"/>
                  </a:lnTo>
                  <a:lnTo>
                    <a:pt x="1906323" y="1161076"/>
                  </a:lnTo>
                  <a:lnTo>
                    <a:pt x="1905529" y="1175635"/>
                  </a:lnTo>
                  <a:lnTo>
                    <a:pt x="1904469" y="1189665"/>
                  </a:lnTo>
                  <a:lnTo>
                    <a:pt x="1903145" y="1203166"/>
                  </a:lnTo>
                  <a:lnTo>
                    <a:pt x="1901027" y="1216667"/>
                  </a:lnTo>
                  <a:lnTo>
                    <a:pt x="1898908" y="1229108"/>
                  </a:lnTo>
                  <a:lnTo>
                    <a:pt x="1896259" y="1241815"/>
                  </a:lnTo>
                  <a:lnTo>
                    <a:pt x="1893081" y="1253992"/>
                  </a:lnTo>
                  <a:lnTo>
                    <a:pt x="1889903" y="1265639"/>
                  </a:lnTo>
                  <a:lnTo>
                    <a:pt x="1886195" y="1277287"/>
                  </a:lnTo>
                  <a:lnTo>
                    <a:pt x="1881958" y="1288140"/>
                  </a:lnTo>
                  <a:lnTo>
                    <a:pt x="1877720" y="1299258"/>
                  </a:lnTo>
                  <a:lnTo>
                    <a:pt x="1872953" y="1309582"/>
                  </a:lnTo>
                  <a:lnTo>
                    <a:pt x="1867656" y="1319641"/>
                  </a:lnTo>
                  <a:lnTo>
                    <a:pt x="1862360" y="1329436"/>
                  </a:lnTo>
                  <a:lnTo>
                    <a:pt x="1856268" y="1338966"/>
                  </a:lnTo>
                  <a:lnTo>
                    <a:pt x="1850177" y="1347966"/>
                  </a:lnTo>
                  <a:lnTo>
                    <a:pt x="1843556" y="1356967"/>
                  </a:lnTo>
                  <a:lnTo>
                    <a:pt x="1836670" y="1365437"/>
                  </a:lnTo>
                  <a:lnTo>
                    <a:pt x="1829254" y="1373908"/>
                  </a:lnTo>
                  <a:lnTo>
                    <a:pt x="1821839" y="1381850"/>
                  </a:lnTo>
                  <a:lnTo>
                    <a:pt x="1813894" y="1389262"/>
                  </a:lnTo>
                  <a:lnTo>
                    <a:pt x="1805684" y="1396939"/>
                  </a:lnTo>
                  <a:lnTo>
                    <a:pt x="1797209" y="1404086"/>
                  </a:lnTo>
                  <a:lnTo>
                    <a:pt x="1788204" y="1410969"/>
                  </a:lnTo>
                  <a:lnTo>
                    <a:pt x="1779464" y="1417587"/>
                  </a:lnTo>
                  <a:lnTo>
                    <a:pt x="1769665" y="1423675"/>
                  </a:lnTo>
                  <a:lnTo>
                    <a:pt x="1759866" y="1429764"/>
                  </a:lnTo>
                  <a:lnTo>
                    <a:pt x="1749802" y="1435588"/>
                  </a:lnTo>
                  <a:lnTo>
                    <a:pt x="1739473" y="1441411"/>
                  </a:lnTo>
                  <a:lnTo>
                    <a:pt x="1728615" y="1446706"/>
                  </a:lnTo>
                  <a:lnTo>
                    <a:pt x="1717756" y="1451735"/>
                  </a:lnTo>
                  <a:lnTo>
                    <a:pt x="1706633" y="1456500"/>
                  </a:lnTo>
                  <a:lnTo>
                    <a:pt x="1694980" y="1461000"/>
                  </a:lnTo>
                  <a:lnTo>
                    <a:pt x="1683327" y="1465501"/>
                  </a:lnTo>
                  <a:lnTo>
                    <a:pt x="1671144" y="1469736"/>
                  </a:lnTo>
                  <a:lnTo>
                    <a:pt x="1658432" y="1473707"/>
                  </a:lnTo>
                  <a:lnTo>
                    <a:pt x="1645719" y="1477413"/>
                  </a:lnTo>
                  <a:lnTo>
                    <a:pt x="1633007" y="1480854"/>
                  </a:lnTo>
                  <a:lnTo>
                    <a:pt x="1619765" y="1484295"/>
                  </a:lnTo>
                  <a:lnTo>
                    <a:pt x="1606258" y="1487472"/>
                  </a:lnTo>
                  <a:lnTo>
                    <a:pt x="1592486" y="1490384"/>
                  </a:lnTo>
                  <a:lnTo>
                    <a:pt x="1578450" y="1493296"/>
                  </a:lnTo>
                  <a:lnTo>
                    <a:pt x="1563883" y="1495943"/>
                  </a:lnTo>
                  <a:lnTo>
                    <a:pt x="1549582" y="1498325"/>
                  </a:lnTo>
                  <a:lnTo>
                    <a:pt x="1534751" y="1500708"/>
                  </a:lnTo>
                  <a:lnTo>
                    <a:pt x="1519655" y="1502561"/>
                  </a:lnTo>
                  <a:lnTo>
                    <a:pt x="1504294" y="1504679"/>
                  </a:lnTo>
                  <a:lnTo>
                    <a:pt x="1488933" y="1506267"/>
                  </a:lnTo>
                  <a:lnTo>
                    <a:pt x="1473307" y="1507855"/>
                  </a:lnTo>
                  <a:lnTo>
                    <a:pt x="1440997" y="1510767"/>
                  </a:lnTo>
                  <a:lnTo>
                    <a:pt x="1407627" y="1512885"/>
                  </a:lnTo>
                  <a:lnTo>
                    <a:pt x="1373727" y="1515003"/>
                  </a:lnTo>
                  <a:lnTo>
                    <a:pt x="1338768" y="1516061"/>
                  </a:lnTo>
                  <a:lnTo>
                    <a:pt x="1302749" y="1517120"/>
                  </a:lnTo>
                  <a:lnTo>
                    <a:pt x="1266201" y="1517385"/>
                  </a:lnTo>
                  <a:lnTo>
                    <a:pt x="1228859" y="1517650"/>
                  </a:lnTo>
                  <a:lnTo>
                    <a:pt x="1227799" y="1517650"/>
                  </a:lnTo>
                  <a:lnTo>
                    <a:pt x="1226740" y="1517650"/>
                  </a:lnTo>
                  <a:lnTo>
                    <a:pt x="1189662" y="1517385"/>
                  </a:lnTo>
                  <a:lnTo>
                    <a:pt x="1152849" y="1517120"/>
                  </a:lnTo>
                  <a:lnTo>
                    <a:pt x="1117096" y="1516061"/>
                  </a:lnTo>
                  <a:lnTo>
                    <a:pt x="1082136" y="1515003"/>
                  </a:lnTo>
                  <a:lnTo>
                    <a:pt x="1048237" y="1512885"/>
                  </a:lnTo>
                  <a:lnTo>
                    <a:pt x="1014867" y="1510767"/>
                  </a:lnTo>
                  <a:lnTo>
                    <a:pt x="982556" y="1507855"/>
                  </a:lnTo>
                  <a:lnTo>
                    <a:pt x="966930" y="1506267"/>
                  </a:lnTo>
                  <a:lnTo>
                    <a:pt x="951570" y="1504679"/>
                  </a:lnTo>
                  <a:lnTo>
                    <a:pt x="935944" y="1502561"/>
                  </a:lnTo>
                  <a:lnTo>
                    <a:pt x="921113" y="1500708"/>
                  </a:lnTo>
                  <a:lnTo>
                    <a:pt x="906282" y="1498325"/>
                  </a:lnTo>
                  <a:lnTo>
                    <a:pt x="891451" y="1495943"/>
                  </a:lnTo>
                  <a:lnTo>
                    <a:pt x="877149" y="1493296"/>
                  </a:lnTo>
                  <a:lnTo>
                    <a:pt x="863377" y="1490384"/>
                  </a:lnTo>
                  <a:lnTo>
                    <a:pt x="849606" y="1487472"/>
                  </a:lnTo>
                  <a:lnTo>
                    <a:pt x="836099" y="1484295"/>
                  </a:lnTo>
                  <a:lnTo>
                    <a:pt x="822592" y="1480854"/>
                  </a:lnTo>
                  <a:lnTo>
                    <a:pt x="809879" y="1477413"/>
                  </a:lnTo>
                  <a:lnTo>
                    <a:pt x="797167" y="1473707"/>
                  </a:lnTo>
                  <a:lnTo>
                    <a:pt x="784719" y="1469736"/>
                  </a:lnTo>
                  <a:lnTo>
                    <a:pt x="772537" y="1465501"/>
                  </a:lnTo>
                  <a:lnTo>
                    <a:pt x="760884" y="1461000"/>
                  </a:lnTo>
                  <a:lnTo>
                    <a:pt x="749231" y="1456500"/>
                  </a:lnTo>
                  <a:lnTo>
                    <a:pt x="737842" y="1451735"/>
                  </a:lnTo>
                  <a:lnTo>
                    <a:pt x="726719" y="1446706"/>
                  </a:lnTo>
                  <a:lnTo>
                    <a:pt x="716125" y="1441411"/>
                  </a:lnTo>
                  <a:lnTo>
                    <a:pt x="705797" y="1435588"/>
                  </a:lnTo>
                  <a:lnTo>
                    <a:pt x="695733" y="1429764"/>
                  </a:lnTo>
                  <a:lnTo>
                    <a:pt x="686198" y="1423675"/>
                  </a:lnTo>
                  <a:lnTo>
                    <a:pt x="676399" y="1417587"/>
                  </a:lnTo>
                  <a:lnTo>
                    <a:pt x="667130" y="1410969"/>
                  </a:lnTo>
                  <a:lnTo>
                    <a:pt x="658655" y="1404086"/>
                  </a:lnTo>
                  <a:lnTo>
                    <a:pt x="650180" y="1396939"/>
                  </a:lnTo>
                  <a:lnTo>
                    <a:pt x="641705" y="1389262"/>
                  </a:lnTo>
                  <a:lnTo>
                    <a:pt x="633760" y="1381850"/>
                  </a:lnTo>
                  <a:lnTo>
                    <a:pt x="626609" y="1373908"/>
                  </a:lnTo>
                  <a:lnTo>
                    <a:pt x="619193" y="1365437"/>
                  </a:lnTo>
                  <a:lnTo>
                    <a:pt x="612043" y="1356967"/>
                  </a:lnTo>
                  <a:lnTo>
                    <a:pt x="605687" y="1347966"/>
                  </a:lnTo>
                  <a:lnTo>
                    <a:pt x="599595" y="1338966"/>
                  </a:lnTo>
                  <a:lnTo>
                    <a:pt x="593504" y="1329436"/>
                  </a:lnTo>
                  <a:lnTo>
                    <a:pt x="588207" y="1319641"/>
                  </a:lnTo>
                  <a:lnTo>
                    <a:pt x="582910" y="1309582"/>
                  </a:lnTo>
                  <a:lnTo>
                    <a:pt x="578143" y="1299258"/>
                  </a:lnTo>
                  <a:lnTo>
                    <a:pt x="573641" y="1288140"/>
                  </a:lnTo>
                  <a:lnTo>
                    <a:pt x="569668" y="1277287"/>
                  </a:lnTo>
                  <a:lnTo>
                    <a:pt x="565695" y="1265639"/>
                  </a:lnTo>
                  <a:lnTo>
                    <a:pt x="562517" y="1253992"/>
                  </a:lnTo>
                  <a:lnTo>
                    <a:pt x="559604" y="1241815"/>
                  </a:lnTo>
                  <a:lnTo>
                    <a:pt x="556691" y="1229108"/>
                  </a:lnTo>
                  <a:lnTo>
                    <a:pt x="554572" y="1216667"/>
                  </a:lnTo>
                  <a:lnTo>
                    <a:pt x="552718" y="1203166"/>
                  </a:lnTo>
                  <a:lnTo>
                    <a:pt x="551129" y="1189665"/>
                  </a:lnTo>
                  <a:lnTo>
                    <a:pt x="550070" y="1175635"/>
                  </a:lnTo>
                  <a:lnTo>
                    <a:pt x="549540" y="1161076"/>
                  </a:lnTo>
                  <a:lnTo>
                    <a:pt x="549275" y="1146517"/>
                  </a:lnTo>
                  <a:lnTo>
                    <a:pt x="549275" y="1128516"/>
                  </a:lnTo>
                  <a:lnTo>
                    <a:pt x="549805" y="1111309"/>
                  </a:lnTo>
                  <a:lnTo>
                    <a:pt x="551129" y="1094103"/>
                  </a:lnTo>
                  <a:lnTo>
                    <a:pt x="552718" y="1077161"/>
                  </a:lnTo>
                  <a:lnTo>
                    <a:pt x="555102" y="1060483"/>
                  </a:lnTo>
                  <a:lnTo>
                    <a:pt x="557485" y="1044336"/>
                  </a:lnTo>
                  <a:lnTo>
                    <a:pt x="560663" y="1028188"/>
                  </a:lnTo>
                  <a:lnTo>
                    <a:pt x="564371" y="1012834"/>
                  </a:lnTo>
                  <a:lnTo>
                    <a:pt x="568344" y="997481"/>
                  </a:lnTo>
                  <a:lnTo>
                    <a:pt x="572846" y="982127"/>
                  </a:lnTo>
                  <a:lnTo>
                    <a:pt x="577878" y="967303"/>
                  </a:lnTo>
                  <a:lnTo>
                    <a:pt x="582910" y="953008"/>
                  </a:lnTo>
                  <a:lnTo>
                    <a:pt x="588472" y="938714"/>
                  </a:lnTo>
                  <a:lnTo>
                    <a:pt x="594563" y="924684"/>
                  </a:lnTo>
                  <a:lnTo>
                    <a:pt x="600919" y="910918"/>
                  </a:lnTo>
                  <a:lnTo>
                    <a:pt x="607276" y="897418"/>
                  </a:lnTo>
                  <a:lnTo>
                    <a:pt x="614426" y="884182"/>
                  </a:lnTo>
                  <a:lnTo>
                    <a:pt x="621577" y="871211"/>
                  </a:lnTo>
                  <a:lnTo>
                    <a:pt x="628993" y="858504"/>
                  </a:lnTo>
                  <a:lnTo>
                    <a:pt x="636938" y="845798"/>
                  </a:lnTo>
                  <a:lnTo>
                    <a:pt x="644883" y="833886"/>
                  </a:lnTo>
                  <a:lnTo>
                    <a:pt x="653093" y="821709"/>
                  </a:lnTo>
                  <a:lnTo>
                    <a:pt x="661568" y="810061"/>
                  </a:lnTo>
                  <a:lnTo>
                    <a:pt x="670043" y="798414"/>
                  </a:lnTo>
                  <a:lnTo>
                    <a:pt x="679048" y="787295"/>
                  </a:lnTo>
                  <a:lnTo>
                    <a:pt x="688052" y="775913"/>
                  </a:lnTo>
                  <a:lnTo>
                    <a:pt x="697057" y="765059"/>
                  </a:lnTo>
                  <a:lnTo>
                    <a:pt x="706326" y="754206"/>
                  </a:lnTo>
                  <a:lnTo>
                    <a:pt x="715596" y="743882"/>
                  </a:lnTo>
                  <a:lnTo>
                    <a:pt x="725130" y="733558"/>
                  </a:lnTo>
                  <a:lnTo>
                    <a:pt x="734664" y="723499"/>
                  </a:lnTo>
                  <a:lnTo>
                    <a:pt x="744463" y="713704"/>
                  </a:lnTo>
                  <a:lnTo>
                    <a:pt x="764062" y="694115"/>
                  </a:lnTo>
                  <a:lnTo>
                    <a:pt x="783395" y="675585"/>
                  </a:lnTo>
                  <a:lnTo>
                    <a:pt x="802729" y="657584"/>
                  </a:lnTo>
                  <a:lnTo>
                    <a:pt x="822062" y="640113"/>
                  </a:lnTo>
                  <a:lnTo>
                    <a:pt x="841131" y="623700"/>
                  </a:lnTo>
                  <a:lnTo>
                    <a:pt x="859934" y="607553"/>
                  </a:lnTo>
                  <a:lnTo>
                    <a:pt x="895158" y="576845"/>
                  </a:lnTo>
                  <a:lnTo>
                    <a:pt x="911843" y="562021"/>
                  </a:lnTo>
                  <a:lnTo>
                    <a:pt x="927204" y="547991"/>
                  </a:lnTo>
                  <a:lnTo>
                    <a:pt x="941770" y="534226"/>
                  </a:lnTo>
                  <a:lnTo>
                    <a:pt x="955277" y="520725"/>
                  </a:lnTo>
                  <a:lnTo>
                    <a:pt x="961634" y="514107"/>
                  </a:lnTo>
                  <a:lnTo>
                    <a:pt x="967460" y="507490"/>
                  </a:lnTo>
                  <a:lnTo>
                    <a:pt x="973022" y="501136"/>
                  </a:lnTo>
                  <a:lnTo>
                    <a:pt x="978054" y="494783"/>
                  </a:lnTo>
                  <a:lnTo>
                    <a:pt x="982821" y="488430"/>
                  </a:lnTo>
                  <a:lnTo>
                    <a:pt x="987323" y="482341"/>
                  </a:lnTo>
                  <a:lnTo>
                    <a:pt x="991296" y="475988"/>
                  </a:lnTo>
                  <a:lnTo>
                    <a:pt x="994739" y="469900"/>
                  </a:lnTo>
                  <a:close/>
                  <a:moveTo>
                    <a:pt x="1025790" y="350837"/>
                  </a:moveTo>
                  <a:lnTo>
                    <a:pt x="1427428" y="350837"/>
                  </a:lnTo>
                  <a:lnTo>
                    <a:pt x="1431926" y="351101"/>
                  </a:lnTo>
                  <a:lnTo>
                    <a:pt x="1436159" y="351631"/>
                  </a:lnTo>
                  <a:lnTo>
                    <a:pt x="1440657" y="352953"/>
                  </a:lnTo>
                  <a:lnTo>
                    <a:pt x="1444361" y="354012"/>
                  </a:lnTo>
                  <a:lnTo>
                    <a:pt x="1448330" y="355599"/>
                  </a:lnTo>
                  <a:lnTo>
                    <a:pt x="1452034" y="357716"/>
                  </a:lnTo>
                  <a:lnTo>
                    <a:pt x="1455474" y="359833"/>
                  </a:lnTo>
                  <a:lnTo>
                    <a:pt x="1458913" y="362478"/>
                  </a:lnTo>
                  <a:lnTo>
                    <a:pt x="1461559" y="365124"/>
                  </a:lnTo>
                  <a:lnTo>
                    <a:pt x="1464205" y="368035"/>
                  </a:lnTo>
                  <a:lnTo>
                    <a:pt x="1466322" y="371474"/>
                  </a:lnTo>
                  <a:lnTo>
                    <a:pt x="1468174" y="374649"/>
                  </a:lnTo>
                  <a:lnTo>
                    <a:pt x="1469761" y="378354"/>
                  </a:lnTo>
                  <a:lnTo>
                    <a:pt x="1470819" y="382058"/>
                  </a:lnTo>
                  <a:lnTo>
                    <a:pt x="1471349" y="386027"/>
                  </a:lnTo>
                  <a:lnTo>
                    <a:pt x="1471613" y="389995"/>
                  </a:lnTo>
                  <a:lnTo>
                    <a:pt x="1471349" y="393964"/>
                  </a:lnTo>
                  <a:lnTo>
                    <a:pt x="1470819" y="397668"/>
                  </a:lnTo>
                  <a:lnTo>
                    <a:pt x="1469761" y="401372"/>
                  </a:lnTo>
                  <a:lnTo>
                    <a:pt x="1468174" y="405077"/>
                  </a:lnTo>
                  <a:lnTo>
                    <a:pt x="1466322" y="408516"/>
                  </a:lnTo>
                  <a:lnTo>
                    <a:pt x="1464205" y="411427"/>
                  </a:lnTo>
                  <a:lnTo>
                    <a:pt x="1461559" y="414602"/>
                  </a:lnTo>
                  <a:lnTo>
                    <a:pt x="1458913" y="417512"/>
                  </a:lnTo>
                  <a:lnTo>
                    <a:pt x="1455474" y="419893"/>
                  </a:lnTo>
                  <a:lnTo>
                    <a:pt x="1452034" y="422275"/>
                  </a:lnTo>
                  <a:lnTo>
                    <a:pt x="1448330" y="424127"/>
                  </a:lnTo>
                  <a:lnTo>
                    <a:pt x="1444361" y="425979"/>
                  </a:lnTo>
                  <a:lnTo>
                    <a:pt x="1440657" y="427037"/>
                  </a:lnTo>
                  <a:lnTo>
                    <a:pt x="1436159" y="428096"/>
                  </a:lnTo>
                  <a:lnTo>
                    <a:pt x="1431926" y="428625"/>
                  </a:lnTo>
                  <a:lnTo>
                    <a:pt x="1427428" y="428625"/>
                  </a:lnTo>
                  <a:lnTo>
                    <a:pt x="1025790" y="428625"/>
                  </a:lnTo>
                  <a:lnTo>
                    <a:pt x="1021027" y="428625"/>
                  </a:lnTo>
                  <a:lnTo>
                    <a:pt x="1016794" y="428096"/>
                  </a:lnTo>
                  <a:lnTo>
                    <a:pt x="1012296" y="427037"/>
                  </a:lnTo>
                  <a:lnTo>
                    <a:pt x="1008327" y="425979"/>
                  </a:lnTo>
                  <a:lnTo>
                    <a:pt x="1004359" y="424127"/>
                  </a:lnTo>
                  <a:lnTo>
                    <a:pt x="1000654" y="422275"/>
                  </a:lnTo>
                  <a:lnTo>
                    <a:pt x="997479" y="419893"/>
                  </a:lnTo>
                  <a:lnTo>
                    <a:pt x="994040" y="417512"/>
                  </a:lnTo>
                  <a:lnTo>
                    <a:pt x="991129" y="414602"/>
                  </a:lnTo>
                  <a:lnTo>
                    <a:pt x="988748" y="411427"/>
                  </a:lnTo>
                  <a:lnTo>
                    <a:pt x="986367" y="408516"/>
                  </a:lnTo>
                  <a:lnTo>
                    <a:pt x="984779" y="405077"/>
                  </a:lnTo>
                  <a:lnTo>
                    <a:pt x="983192" y="401372"/>
                  </a:lnTo>
                  <a:lnTo>
                    <a:pt x="981869" y="397668"/>
                  </a:lnTo>
                  <a:lnTo>
                    <a:pt x="981340" y="393964"/>
                  </a:lnTo>
                  <a:lnTo>
                    <a:pt x="981075" y="389995"/>
                  </a:lnTo>
                  <a:lnTo>
                    <a:pt x="981340" y="386027"/>
                  </a:lnTo>
                  <a:lnTo>
                    <a:pt x="981869" y="382058"/>
                  </a:lnTo>
                  <a:lnTo>
                    <a:pt x="983192" y="378354"/>
                  </a:lnTo>
                  <a:lnTo>
                    <a:pt x="984779" y="374649"/>
                  </a:lnTo>
                  <a:lnTo>
                    <a:pt x="986367" y="371474"/>
                  </a:lnTo>
                  <a:lnTo>
                    <a:pt x="988748" y="368035"/>
                  </a:lnTo>
                  <a:lnTo>
                    <a:pt x="991129" y="365124"/>
                  </a:lnTo>
                  <a:lnTo>
                    <a:pt x="994040" y="362478"/>
                  </a:lnTo>
                  <a:lnTo>
                    <a:pt x="997479" y="359833"/>
                  </a:lnTo>
                  <a:lnTo>
                    <a:pt x="1000654" y="357716"/>
                  </a:lnTo>
                  <a:lnTo>
                    <a:pt x="1004359" y="355599"/>
                  </a:lnTo>
                  <a:lnTo>
                    <a:pt x="1008327" y="354012"/>
                  </a:lnTo>
                  <a:lnTo>
                    <a:pt x="1012296" y="352953"/>
                  </a:lnTo>
                  <a:lnTo>
                    <a:pt x="1016794" y="351631"/>
                  </a:lnTo>
                  <a:lnTo>
                    <a:pt x="1021027" y="351101"/>
                  </a:lnTo>
                  <a:lnTo>
                    <a:pt x="1025790" y="350837"/>
                  </a:lnTo>
                  <a:close/>
                  <a:moveTo>
                    <a:pt x="1218698" y="0"/>
                  </a:moveTo>
                  <a:lnTo>
                    <a:pt x="1230852" y="0"/>
                  </a:lnTo>
                  <a:lnTo>
                    <a:pt x="1242477" y="0"/>
                  </a:lnTo>
                  <a:lnTo>
                    <a:pt x="1259387" y="265"/>
                  </a:lnTo>
                  <a:lnTo>
                    <a:pt x="1268898" y="529"/>
                  </a:lnTo>
                  <a:lnTo>
                    <a:pt x="1278938" y="1324"/>
                  </a:lnTo>
                  <a:lnTo>
                    <a:pt x="1289243" y="2118"/>
                  </a:lnTo>
                  <a:lnTo>
                    <a:pt x="1299811" y="2913"/>
                  </a:lnTo>
                  <a:lnTo>
                    <a:pt x="1310380" y="4237"/>
                  </a:lnTo>
                  <a:lnTo>
                    <a:pt x="1320420" y="6090"/>
                  </a:lnTo>
                  <a:lnTo>
                    <a:pt x="1329931" y="7944"/>
                  </a:lnTo>
                  <a:lnTo>
                    <a:pt x="1338914" y="10327"/>
                  </a:lnTo>
                  <a:lnTo>
                    <a:pt x="1343142" y="11387"/>
                  </a:lnTo>
                  <a:lnTo>
                    <a:pt x="1347105" y="12711"/>
                  </a:lnTo>
                  <a:lnTo>
                    <a:pt x="1350540" y="14564"/>
                  </a:lnTo>
                  <a:lnTo>
                    <a:pt x="1353974" y="15889"/>
                  </a:lnTo>
                  <a:lnTo>
                    <a:pt x="1356881" y="17477"/>
                  </a:lnTo>
                  <a:lnTo>
                    <a:pt x="1359523" y="19596"/>
                  </a:lnTo>
                  <a:lnTo>
                    <a:pt x="1361636" y="21450"/>
                  </a:lnTo>
                  <a:lnTo>
                    <a:pt x="1363486" y="23568"/>
                  </a:lnTo>
                  <a:lnTo>
                    <a:pt x="1365600" y="26746"/>
                  </a:lnTo>
                  <a:lnTo>
                    <a:pt x="1367449" y="30718"/>
                  </a:lnTo>
                  <a:lnTo>
                    <a:pt x="1368506" y="34690"/>
                  </a:lnTo>
                  <a:lnTo>
                    <a:pt x="1369034" y="39192"/>
                  </a:lnTo>
                  <a:lnTo>
                    <a:pt x="1369299" y="43959"/>
                  </a:lnTo>
                  <a:lnTo>
                    <a:pt x="1369034" y="48725"/>
                  </a:lnTo>
                  <a:lnTo>
                    <a:pt x="1368242" y="54022"/>
                  </a:lnTo>
                  <a:lnTo>
                    <a:pt x="1367449" y="59583"/>
                  </a:lnTo>
                  <a:lnTo>
                    <a:pt x="1365864" y="65144"/>
                  </a:lnTo>
                  <a:lnTo>
                    <a:pt x="1364279" y="70705"/>
                  </a:lnTo>
                  <a:lnTo>
                    <a:pt x="1362165" y="76531"/>
                  </a:lnTo>
                  <a:lnTo>
                    <a:pt x="1360315" y="82621"/>
                  </a:lnTo>
                  <a:lnTo>
                    <a:pt x="1355295" y="94538"/>
                  </a:lnTo>
                  <a:lnTo>
                    <a:pt x="1349747" y="106719"/>
                  </a:lnTo>
                  <a:lnTo>
                    <a:pt x="1343670" y="119166"/>
                  </a:lnTo>
                  <a:lnTo>
                    <a:pt x="1337857" y="131082"/>
                  </a:lnTo>
                  <a:lnTo>
                    <a:pt x="1326496" y="153856"/>
                  </a:lnTo>
                  <a:lnTo>
                    <a:pt x="1321212" y="164184"/>
                  </a:lnTo>
                  <a:lnTo>
                    <a:pt x="1317249" y="173982"/>
                  </a:lnTo>
                  <a:lnTo>
                    <a:pt x="1315400" y="177954"/>
                  </a:lnTo>
                  <a:lnTo>
                    <a:pt x="1314078" y="182191"/>
                  </a:lnTo>
                  <a:lnTo>
                    <a:pt x="1313286" y="185899"/>
                  </a:lnTo>
                  <a:lnTo>
                    <a:pt x="1312493" y="189341"/>
                  </a:lnTo>
                  <a:lnTo>
                    <a:pt x="1318834" y="188812"/>
                  </a:lnTo>
                  <a:lnTo>
                    <a:pt x="1324647" y="187488"/>
                  </a:lnTo>
                  <a:lnTo>
                    <a:pt x="1330724" y="185634"/>
                  </a:lnTo>
                  <a:lnTo>
                    <a:pt x="1336272" y="183250"/>
                  </a:lnTo>
                  <a:lnTo>
                    <a:pt x="1341556" y="180338"/>
                  </a:lnTo>
                  <a:lnTo>
                    <a:pt x="1346841" y="176895"/>
                  </a:lnTo>
                  <a:lnTo>
                    <a:pt x="1351861" y="173188"/>
                  </a:lnTo>
                  <a:lnTo>
                    <a:pt x="1356616" y="169480"/>
                  </a:lnTo>
                  <a:lnTo>
                    <a:pt x="1361372" y="164978"/>
                  </a:lnTo>
                  <a:lnTo>
                    <a:pt x="1365864" y="160212"/>
                  </a:lnTo>
                  <a:lnTo>
                    <a:pt x="1370091" y="154915"/>
                  </a:lnTo>
                  <a:lnTo>
                    <a:pt x="1374319" y="149884"/>
                  </a:lnTo>
                  <a:lnTo>
                    <a:pt x="1378282" y="144323"/>
                  </a:lnTo>
                  <a:lnTo>
                    <a:pt x="1382245" y="139027"/>
                  </a:lnTo>
                  <a:lnTo>
                    <a:pt x="1385944" y="133201"/>
                  </a:lnTo>
                  <a:lnTo>
                    <a:pt x="1389114" y="127375"/>
                  </a:lnTo>
                  <a:lnTo>
                    <a:pt x="1396248" y="115723"/>
                  </a:lnTo>
                  <a:lnTo>
                    <a:pt x="1402325" y="104071"/>
                  </a:lnTo>
                  <a:lnTo>
                    <a:pt x="1413950" y="82357"/>
                  </a:lnTo>
                  <a:lnTo>
                    <a:pt x="1418970" y="72559"/>
                  </a:lnTo>
                  <a:lnTo>
                    <a:pt x="1423990" y="64614"/>
                  </a:lnTo>
                  <a:lnTo>
                    <a:pt x="1426104" y="60907"/>
                  </a:lnTo>
                  <a:lnTo>
                    <a:pt x="1428746" y="57729"/>
                  </a:lnTo>
                  <a:lnTo>
                    <a:pt x="1431124" y="55081"/>
                  </a:lnTo>
                  <a:lnTo>
                    <a:pt x="1433238" y="52698"/>
                  </a:lnTo>
                  <a:lnTo>
                    <a:pt x="1435880" y="51109"/>
                  </a:lnTo>
                  <a:lnTo>
                    <a:pt x="1438258" y="49255"/>
                  </a:lnTo>
                  <a:lnTo>
                    <a:pt x="1441428" y="48196"/>
                  </a:lnTo>
                  <a:lnTo>
                    <a:pt x="1444863" y="47137"/>
                  </a:lnTo>
                  <a:lnTo>
                    <a:pt x="1448033" y="46342"/>
                  </a:lnTo>
                  <a:lnTo>
                    <a:pt x="1451997" y="45812"/>
                  </a:lnTo>
                  <a:lnTo>
                    <a:pt x="1455960" y="45283"/>
                  </a:lnTo>
                  <a:lnTo>
                    <a:pt x="1459923" y="45283"/>
                  </a:lnTo>
                  <a:lnTo>
                    <a:pt x="1464415" y="45283"/>
                  </a:lnTo>
                  <a:lnTo>
                    <a:pt x="1468642" y="45812"/>
                  </a:lnTo>
                  <a:lnTo>
                    <a:pt x="1477889" y="46872"/>
                  </a:lnTo>
                  <a:lnTo>
                    <a:pt x="1487665" y="48461"/>
                  </a:lnTo>
                  <a:lnTo>
                    <a:pt x="1497441" y="50844"/>
                  </a:lnTo>
                  <a:lnTo>
                    <a:pt x="1507217" y="53227"/>
                  </a:lnTo>
                  <a:lnTo>
                    <a:pt x="1517257" y="56140"/>
                  </a:lnTo>
                  <a:lnTo>
                    <a:pt x="1527033" y="59053"/>
                  </a:lnTo>
                  <a:lnTo>
                    <a:pt x="1536280" y="62231"/>
                  </a:lnTo>
                  <a:lnTo>
                    <a:pt x="1545263" y="65673"/>
                  </a:lnTo>
                  <a:lnTo>
                    <a:pt x="1553190" y="68851"/>
                  </a:lnTo>
                  <a:lnTo>
                    <a:pt x="1567193" y="74677"/>
                  </a:lnTo>
                  <a:lnTo>
                    <a:pt x="1578290" y="79709"/>
                  </a:lnTo>
                  <a:lnTo>
                    <a:pt x="1587801" y="84210"/>
                  </a:lnTo>
                  <a:lnTo>
                    <a:pt x="1595463" y="88447"/>
                  </a:lnTo>
                  <a:lnTo>
                    <a:pt x="1601804" y="92420"/>
                  </a:lnTo>
                  <a:lnTo>
                    <a:pt x="1604182" y="94273"/>
                  </a:lnTo>
                  <a:lnTo>
                    <a:pt x="1606560" y="96127"/>
                  </a:lnTo>
                  <a:lnTo>
                    <a:pt x="1608410" y="97716"/>
                  </a:lnTo>
                  <a:lnTo>
                    <a:pt x="1609995" y="99305"/>
                  </a:lnTo>
                  <a:lnTo>
                    <a:pt x="1611052" y="101158"/>
                  </a:lnTo>
                  <a:lnTo>
                    <a:pt x="1612109" y="102747"/>
                  </a:lnTo>
                  <a:lnTo>
                    <a:pt x="1612637" y="104336"/>
                  </a:lnTo>
                  <a:lnTo>
                    <a:pt x="1612901" y="106190"/>
                  </a:lnTo>
                  <a:lnTo>
                    <a:pt x="1612901" y="107779"/>
                  </a:lnTo>
                  <a:lnTo>
                    <a:pt x="1612637" y="109103"/>
                  </a:lnTo>
                  <a:lnTo>
                    <a:pt x="1612109" y="110956"/>
                  </a:lnTo>
                  <a:lnTo>
                    <a:pt x="1611316" y="112545"/>
                  </a:lnTo>
                  <a:lnTo>
                    <a:pt x="1610523" y="114399"/>
                  </a:lnTo>
                  <a:lnTo>
                    <a:pt x="1609202" y="115988"/>
                  </a:lnTo>
                  <a:lnTo>
                    <a:pt x="1605768" y="119431"/>
                  </a:lnTo>
                  <a:lnTo>
                    <a:pt x="1601804" y="122873"/>
                  </a:lnTo>
                  <a:lnTo>
                    <a:pt x="1596784" y="126845"/>
                  </a:lnTo>
                  <a:lnTo>
                    <a:pt x="1584895" y="135849"/>
                  </a:lnTo>
                  <a:lnTo>
                    <a:pt x="1570627" y="146706"/>
                  </a:lnTo>
                  <a:lnTo>
                    <a:pt x="1562701" y="152532"/>
                  </a:lnTo>
                  <a:lnTo>
                    <a:pt x="1555039" y="159152"/>
                  </a:lnTo>
                  <a:lnTo>
                    <a:pt x="1546584" y="166567"/>
                  </a:lnTo>
                  <a:lnTo>
                    <a:pt x="1537865" y="174512"/>
                  </a:lnTo>
                  <a:lnTo>
                    <a:pt x="1529146" y="183250"/>
                  </a:lnTo>
                  <a:lnTo>
                    <a:pt x="1520427" y="192784"/>
                  </a:lnTo>
                  <a:lnTo>
                    <a:pt x="1511444" y="203111"/>
                  </a:lnTo>
                  <a:lnTo>
                    <a:pt x="1507217" y="208673"/>
                  </a:lnTo>
                  <a:lnTo>
                    <a:pt x="1502725" y="214234"/>
                  </a:lnTo>
                  <a:lnTo>
                    <a:pt x="1498498" y="220589"/>
                  </a:lnTo>
                  <a:lnTo>
                    <a:pt x="1494270" y="226680"/>
                  </a:lnTo>
                  <a:lnTo>
                    <a:pt x="1490043" y="233300"/>
                  </a:lnTo>
                  <a:lnTo>
                    <a:pt x="1486080" y="240185"/>
                  </a:lnTo>
                  <a:lnTo>
                    <a:pt x="1482117" y="247335"/>
                  </a:lnTo>
                  <a:lnTo>
                    <a:pt x="1478154" y="254485"/>
                  </a:lnTo>
                  <a:lnTo>
                    <a:pt x="1474190" y="262165"/>
                  </a:lnTo>
                  <a:lnTo>
                    <a:pt x="1470491" y="270374"/>
                  </a:lnTo>
                  <a:lnTo>
                    <a:pt x="1466792" y="278318"/>
                  </a:lnTo>
                  <a:lnTo>
                    <a:pt x="1463622" y="286792"/>
                  </a:lnTo>
                  <a:lnTo>
                    <a:pt x="1460187" y="295796"/>
                  </a:lnTo>
                  <a:lnTo>
                    <a:pt x="1456752" y="304800"/>
                  </a:lnTo>
                  <a:lnTo>
                    <a:pt x="1234815" y="304800"/>
                  </a:lnTo>
                  <a:lnTo>
                    <a:pt x="1226625" y="304800"/>
                  </a:lnTo>
                  <a:lnTo>
                    <a:pt x="1004423" y="304800"/>
                  </a:lnTo>
                  <a:lnTo>
                    <a:pt x="1001253" y="295796"/>
                  </a:lnTo>
                  <a:lnTo>
                    <a:pt x="998082" y="287057"/>
                  </a:lnTo>
                  <a:lnTo>
                    <a:pt x="994647" y="278583"/>
                  </a:lnTo>
                  <a:lnTo>
                    <a:pt x="990948" y="270639"/>
                  </a:lnTo>
                  <a:lnTo>
                    <a:pt x="987514" y="262959"/>
                  </a:lnTo>
                  <a:lnTo>
                    <a:pt x="984079" y="255280"/>
                  </a:lnTo>
                  <a:lnTo>
                    <a:pt x="980380" y="248395"/>
                  </a:lnTo>
                  <a:lnTo>
                    <a:pt x="976417" y="241509"/>
                  </a:lnTo>
                  <a:lnTo>
                    <a:pt x="972718" y="235154"/>
                  </a:lnTo>
                  <a:lnTo>
                    <a:pt x="968755" y="229063"/>
                  </a:lnTo>
                  <a:lnTo>
                    <a:pt x="965056" y="223237"/>
                  </a:lnTo>
                  <a:lnTo>
                    <a:pt x="961357" y="217676"/>
                  </a:lnTo>
                  <a:lnTo>
                    <a:pt x="957393" y="212380"/>
                  </a:lnTo>
                  <a:lnTo>
                    <a:pt x="953430" y="207348"/>
                  </a:lnTo>
                  <a:lnTo>
                    <a:pt x="945504" y="198080"/>
                  </a:lnTo>
                  <a:lnTo>
                    <a:pt x="937578" y="189606"/>
                  </a:lnTo>
                  <a:lnTo>
                    <a:pt x="929916" y="181926"/>
                  </a:lnTo>
                  <a:lnTo>
                    <a:pt x="922253" y="175041"/>
                  </a:lnTo>
                  <a:lnTo>
                    <a:pt x="914855" y="169215"/>
                  </a:lnTo>
                  <a:lnTo>
                    <a:pt x="907986" y="163390"/>
                  </a:lnTo>
                  <a:lnTo>
                    <a:pt x="900852" y="158358"/>
                  </a:lnTo>
                  <a:lnTo>
                    <a:pt x="888699" y="149884"/>
                  </a:lnTo>
                  <a:lnTo>
                    <a:pt x="877866" y="142469"/>
                  </a:lnTo>
                  <a:lnTo>
                    <a:pt x="873374" y="139027"/>
                  </a:lnTo>
                  <a:lnTo>
                    <a:pt x="869940" y="135584"/>
                  </a:lnTo>
                  <a:lnTo>
                    <a:pt x="866505" y="132671"/>
                  </a:lnTo>
                  <a:lnTo>
                    <a:pt x="865448" y="130817"/>
                  </a:lnTo>
                  <a:lnTo>
                    <a:pt x="864127" y="129229"/>
                  </a:lnTo>
                  <a:lnTo>
                    <a:pt x="863334" y="127110"/>
                  </a:lnTo>
                  <a:lnTo>
                    <a:pt x="862542" y="125521"/>
                  </a:lnTo>
                  <a:lnTo>
                    <a:pt x="862277" y="123668"/>
                  </a:lnTo>
                  <a:lnTo>
                    <a:pt x="862013" y="121814"/>
                  </a:lnTo>
                  <a:lnTo>
                    <a:pt x="862013" y="119960"/>
                  </a:lnTo>
                  <a:lnTo>
                    <a:pt x="862277" y="117577"/>
                  </a:lnTo>
                  <a:lnTo>
                    <a:pt x="862542" y="115723"/>
                  </a:lnTo>
                  <a:lnTo>
                    <a:pt x="863334" y="113340"/>
                  </a:lnTo>
                  <a:lnTo>
                    <a:pt x="864127" y="110956"/>
                  </a:lnTo>
                  <a:lnTo>
                    <a:pt x="865712" y="108308"/>
                  </a:lnTo>
                  <a:lnTo>
                    <a:pt x="868883" y="103012"/>
                  </a:lnTo>
                  <a:lnTo>
                    <a:pt x="873374" y="97186"/>
                  </a:lnTo>
                  <a:lnTo>
                    <a:pt x="879187" y="90301"/>
                  </a:lnTo>
                  <a:lnTo>
                    <a:pt x="885792" y="83151"/>
                  </a:lnTo>
                  <a:lnTo>
                    <a:pt x="893983" y="74677"/>
                  </a:lnTo>
                  <a:lnTo>
                    <a:pt x="896625" y="72029"/>
                  </a:lnTo>
                  <a:lnTo>
                    <a:pt x="899795" y="69910"/>
                  </a:lnTo>
                  <a:lnTo>
                    <a:pt x="902966" y="67527"/>
                  </a:lnTo>
                  <a:lnTo>
                    <a:pt x="906665" y="65409"/>
                  </a:lnTo>
                  <a:lnTo>
                    <a:pt x="910364" y="63025"/>
                  </a:lnTo>
                  <a:lnTo>
                    <a:pt x="914327" y="60907"/>
                  </a:lnTo>
                  <a:lnTo>
                    <a:pt x="923046" y="57199"/>
                  </a:lnTo>
                  <a:lnTo>
                    <a:pt x="932029" y="53492"/>
                  </a:lnTo>
                  <a:lnTo>
                    <a:pt x="941805" y="50579"/>
                  </a:lnTo>
                  <a:lnTo>
                    <a:pt x="952109" y="47931"/>
                  </a:lnTo>
                  <a:lnTo>
                    <a:pt x="962149" y="46077"/>
                  </a:lnTo>
                  <a:lnTo>
                    <a:pt x="972189" y="44224"/>
                  </a:lnTo>
                  <a:lnTo>
                    <a:pt x="981965" y="43429"/>
                  </a:lnTo>
                  <a:lnTo>
                    <a:pt x="991477" y="43164"/>
                  </a:lnTo>
                  <a:lnTo>
                    <a:pt x="996232" y="43429"/>
                  </a:lnTo>
                  <a:lnTo>
                    <a:pt x="1000724" y="43694"/>
                  </a:lnTo>
                  <a:lnTo>
                    <a:pt x="1004951" y="43959"/>
                  </a:lnTo>
                  <a:lnTo>
                    <a:pt x="1008915" y="44753"/>
                  </a:lnTo>
                  <a:lnTo>
                    <a:pt x="1012878" y="45812"/>
                  </a:lnTo>
                  <a:lnTo>
                    <a:pt x="1016577" y="46607"/>
                  </a:lnTo>
                  <a:lnTo>
                    <a:pt x="1019747" y="47931"/>
                  </a:lnTo>
                  <a:lnTo>
                    <a:pt x="1022918" y="49255"/>
                  </a:lnTo>
                  <a:lnTo>
                    <a:pt x="1025560" y="51109"/>
                  </a:lnTo>
                  <a:lnTo>
                    <a:pt x="1027938" y="52698"/>
                  </a:lnTo>
                  <a:lnTo>
                    <a:pt x="1030316" y="55081"/>
                  </a:lnTo>
                  <a:lnTo>
                    <a:pt x="1032429" y="57729"/>
                  </a:lnTo>
                  <a:lnTo>
                    <a:pt x="1035072" y="60907"/>
                  </a:lnTo>
                  <a:lnTo>
                    <a:pt x="1037185" y="64614"/>
                  </a:lnTo>
                  <a:lnTo>
                    <a:pt x="1042205" y="72559"/>
                  </a:lnTo>
                  <a:lnTo>
                    <a:pt x="1047754" y="82357"/>
                  </a:lnTo>
                  <a:lnTo>
                    <a:pt x="1058851" y="104071"/>
                  </a:lnTo>
                  <a:lnTo>
                    <a:pt x="1065192" y="115723"/>
                  </a:lnTo>
                  <a:lnTo>
                    <a:pt x="1072061" y="127375"/>
                  </a:lnTo>
                  <a:lnTo>
                    <a:pt x="1075496" y="133201"/>
                  </a:lnTo>
                  <a:lnTo>
                    <a:pt x="1079195" y="139027"/>
                  </a:lnTo>
                  <a:lnTo>
                    <a:pt x="1082894" y="144323"/>
                  </a:lnTo>
                  <a:lnTo>
                    <a:pt x="1086857" y="149884"/>
                  </a:lnTo>
                  <a:lnTo>
                    <a:pt x="1091084" y="154915"/>
                  </a:lnTo>
                  <a:lnTo>
                    <a:pt x="1095576" y="160212"/>
                  </a:lnTo>
                  <a:lnTo>
                    <a:pt x="1100067" y="164978"/>
                  </a:lnTo>
                  <a:lnTo>
                    <a:pt x="1104559" y="169480"/>
                  </a:lnTo>
                  <a:lnTo>
                    <a:pt x="1109315" y="173188"/>
                  </a:lnTo>
                  <a:lnTo>
                    <a:pt x="1114335" y="176895"/>
                  </a:lnTo>
                  <a:lnTo>
                    <a:pt x="1119619" y="180338"/>
                  </a:lnTo>
                  <a:lnTo>
                    <a:pt x="1124903" y="183250"/>
                  </a:lnTo>
                  <a:lnTo>
                    <a:pt x="1130716" y="185634"/>
                  </a:lnTo>
                  <a:lnTo>
                    <a:pt x="1136529" y="187488"/>
                  </a:lnTo>
                  <a:lnTo>
                    <a:pt x="1142341" y="188812"/>
                  </a:lnTo>
                  <a:lnTo>
                    <a:pt x="1148947" y="189341"/>
                  </a:lnTo>
                  <a:lnTo>
                    <a:pt x="1148154" y="185899"/>
                  </a:lnTo>
                  <a:lnTo>
                    <a:pt x="1147097" y="182191"/>
                  </a:lnTo>
                  <a:lnTo>
                    <a:pt x="1145776" y="177954"/>
                  </a:lnTo>
                  <a:lnTo>
                    <a:pt x="1144191" y="173982"/>
                  </a:lnTo>
                  <a:lnTo>
                    <a:pt x="1139963" y="164184"/>
                  </a:lnTo>
                  <a:lnTo>
                    <a:pt x="1134943" y="153856"/>
                  </a:lnTo>
                  <a:lnTo>
                    <a:pt x="1123318" y="131082"/>
                  </a:lnTo>
                  <a:lnTo>
                    <a:pt x="1117505" y="119166"/>
                  </a:lnTo>
                  <a:lnTo>
                    <a:pt x="1111693" y="106719"/>
                  </a:lnTo>
                  <a:lnTo>
                    <a:pt x="1105880" y="94538"/>
                  </a:lnTo>
                  <a:lnTo>
                    <a:pt x="1100860" y="82621"/>
                  </a:lnTo>
                  <a:lnTo>
                    <a:pt x="1099011" y="76531"/>
                  </a:lnTo>
                  <a:lnTo>
                    <a:pt x="1096897" y="70705"/>
                  </a:lnTo>
                  <a:lnTo>
                    <a:pt x="1095312" y="65144"/>
                  </a:lnTo>
                  <a:lnTo>
                    <a:pt x="1093991" y="59583"/>
                  </a:lnTo>
                  <a:lnTo>
                    <a:pt x="1092934" y="54022"/>
                  </a:lnTo>
                  <a:lnTo>
                    <a:pt x="1092141" y="48725"/>
                  </a:lnTo>
                  <a:lnTo>
                    <a:pt x="1092141" y="43959"/>
                  </a:lnTo>
                  <a:lnTo>
                    <a:pt x="1092141" y="39192"/>
                  </a:lnTo>
                  <a:lnTo>
                    <a:pt x="1092934" y="34690"/>
                  </a:lnTo>
                  <a:lnTo>
                    <a:pt x="1094255" y="30718"/>
                  </a:lnTo>
                  <a:lnTo>
                    <a:pt x="1095576" y="26746"/>
                  </a:lnTo>
                  <a:lnTo>
                    <a:pt x="1097954" y="23568"/>
                  </a:lnTo>
                  <a:lnTo>
                    <a:pt x="1099803" y="21450"/>
                  </a:lnTo>
                  <a:lnTo>
                    <a:pt x="1101653" y="19596"/>
                  </a:lnTo>
                  <a:lnTo>
                    <a:pt x="1104559" y="17477"/>
                  </a:lnTo>
                  <a:lnTo>
                    <a:pt x="1107465" y="15889"/>
                  </a:lnTo>
                  <a:lnTo>
                    <a:pt x="1110636" y="14564"/>
                  </a:lnTo>
                  <a:lnTo>
                    <a:pt x="1114335" y="12711"/>
                  </a:lnTo>
                  <a:lnTo>
                    <a:pt x="1118034" y="11387"/>
                  </a:lnTo>
                  <a:lnTo>
                    <a:pt x="1122261" y="10327"/>
                  </a:lnTo>
                  <a:lnTo>
                    <a:pt x="1131244" y="7944"/>
                  </a:lnTo>
                  <a:lnTo>
                    <a:pt x="1140756" y="6090"/>
                  </a:lnTo>
                  <a:lnTo>
                    <a:pt x="1150796" y="4237"/>
                  </a:lnTo>
                  <a:lnTo>
                    <a:pt x="1161364" y="2913"/>
                  </a:lnTo>
                  <a:lnTo>
                    <a:pt x="1171933" y="2118"/>
                  </a:lnTo>
                  <a:lnTo>
                    <a:pt x="1182237" y="1324"/>
                  </a:lnTo>
                  <a:lnTo>
                    <a:pt x="1192277" y="529"/>
                  </a:lnTo>
                  <a:lnTo>
                    <a:pt x="1201789" y="265"/>
                  </a:lnTo>
                  <a:lnTo>
                    <a:pt x="121869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Arial" panose="020B0604020202020204"/>
                <a:ea typeface="微软雅黑" panose="020B0503020204020204" charset="-122"/>
              </a:endParaRPr>
            </a:p>
          </p:txBody>
        </p:sp>
      </p:grpSp>
      <p:sp>
        <p:nvSpPr>
          <p:cNvPr id="18" name="椭圆形标注 17"/>
          <p:cNvSpPr/>
          <p:nvPr/>
        </p:nvSpPr>
        <p:spPr>
          <a:xfrm>
            <a:off x="340999" y="5041900"/>
            <a:ext cx="2909101" cy="1593850"/>
          </a:xfrm>
          <a:prstGeom prst="wedgeEllipseCallout">
            <a:avLst>
              <a:gd name="adj1" fmla="val 32255"/>
              <a:gd name="adj2" fmla="val -74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b="1">
                <a:solidFill>
                  <a:srgbClr val="FFFFFF"/>
                </a:solidFill>
                <a:latin typeface="楷体" panose="02010609060101010101" pitchFamily="49" charset="-122"/>
                <a:ea typeface="楷体" panose="02010609060101010101" pitchFamily="49" charset="-122"/>
                <a:cs typeface="楷体" panose="02010609060101010101" pitchFamily="49" charset="-122"/>
              </a:rPr>
              <a:t>以月收入</a:t>
            </a:r>
            <a:r>
              <a:rPr lang="en-US" altLang="zh-CN" sz="2000" b="1">
                <a:solidFill>
                  <a:srgbClr val="FFFFFF"/>
                </a:solidFill>
                <a:latin typeface="楷体" panose="02010609060101010101" pitchFamily="49" charset="-122"/>
                <a:ea typeface="楷体" panose="02010609060101010101" pitchFamily="49" charset="-122"/>
                <a:cs typeface="楷体" panose="02010609060101010101" pitchFamily="49" charset="-122"/>
              </a:rPr>
              <a:t>1</a:t>
            </a:r>
            <a:r>
              <a:rPr lang="zh-CN" altLang="en-US" sz="2000" b="1">
                <a:solidFill>
                  <a:srgbClr val="FFFFFF"/>
                </a:solidFill>
                <a:latin typeface="楷体" panose="02010609060101010101" pitchFamily="49" charset="-122"/>
                <a:ea typeface="楷体" panose="02010609060101010101" pitchFamily="49" charset="-122"/>
                <a:cs typeface="楷体" panose="02010609060101010101" pitchFamily="49" charset="-122"/>
              </a:rPr>
              <a:t>万元为例，个税降幅超过</a:t>
            </a:r>
            <a:r>
              <a:rPr lang="en-US" altLang="zh-CN" sz="2000" b="1">
                <a:solidFill>
                  <a:srgbClr val="FFFFFF"/>
                </a:solidFill>
                <a:latin typeface="楷体" panose="02010609060101010101" pitchFamily="49" charset="-122"/>
                <a:ea typeface="楷体" panose="02010609060101010101" pitchFamily="49" charset="-122"/>
                <a:cs typeface="楷体" panose="02010609060101010101" pitchFamily="49" charset="-122"/>
              </a:rPr>
              <a:t>70%</a:t>
            </a:r>
          </a:p>
        </p:txBody>
      </p:sp>
      <p:sp>
        <p:nvSpPr>
          <p:cNvPr id="19" name="文本框 18"/>
          <p:cNvSpPr txBox="1"/>
          <p:nvPr/>
        </p:nvSpPr>
        <p:spPr>
          <a:xfrm>
            <a:off x="5953543" y="1630049"/>
            <a:ext cx="1517871" cy="829945"/>
          </a:xfrm>
          <a:prstGeom prst="rect">
            <a:avLst/>
          </a:prstGeom>
          <a:noFill/>
        </p:spPr>
        <p:txBody>
          <a:bodyPr wrap="square" rtlCol="0">
            <a:spAutoFit/>
          </a:bodyPr>
          <a:lstStyle/>
          <a:p>
            <a:pPr algn="ctr" defTabSz="914400">
              <a:defRPr/>
            </a:pPr>
            <a:r>
              <a:rPr lang="zh-CN" altLang="en-US" sz="1600" b="1" dirty="0">
                <a:solidFill>
                  <a:srgbClr val="FFFFFF"/>
                </a:solidFill>
                <a:latin typeface="宋体" panose="02010600030101010101" pitchFamily="2" charset="-122"/>
                <a:ea typeface="宋体" panose="02010600030101010101" pitchFamily="2" charset="-122"/>
                <a:sym typeface="+mn-ea"/>
              </a:rPr>
              <a:t>设立专项附加扣除</a:t>
            </a:r>
          </a:p>
          <a:p>
            <a:pPr algn="ctr" defTabSz="914400">
              <a:defRPr/>
            </a:pPr>
            <a:endParaRPr lang="zh-CN" altLang="en-US" sz="1600" dirty="0">
              <a:solidFill>
                <a:srgbClr val="000000"/>
              </a:solidFill>
              <a:latin typeface="Arial" panose="020B0604020202020204"/>
              <a:ea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1"/>
          <p:cNvSpPr>
            <a:spLocks noGrp="1"/>
          </p:cNvSpPr>
          <p:nvPr>
            <p:ph type="title"/>
          </p:nvPr>
        </p:nvSpPr>
        <p:spPr>
          <a:xfrm>
            <a:off x="-37322" y="1858963"/>
            <a:ext cx="9060024" cy="3296200"/>
          </a:xfrm>
        </p:spPr>
        <p:txBody>
          <a:bodyPr vert="horz" lIns="91440" tIns="45720" rIns="91440" bIns="45720" rtlCol="0" anchor="ctr" anchorCtr="0">
            <a:normAutofit/>
          </a:bodyPr>
          <a:lstStyle/>
          <a:p>
            <a:pPr algn="just">
              <a:lnSpc>
                <a:spcPct val="120000"/>
              </a:lnSpc>
            </a:pPr>
            <a:r>
              <a:rPr lang="zh-CN" altLang="en-US" sz="6000" dirty="0">
                <a:solidFill>
                  <a:srgbClr val="C00000"/>
                </a:solidFill>
                <a:latin typeface="黑体" panose="02010609060101010101" pitchFamily="49" charset="-122"/>
                <a:ea typeface="黑体" panose="02010609060101010101" pitchFamily="49" charset="-122"/>
              </a:rPr>
              <a:t>二、创新发展的形势分析</a:t>
            </a:r>
          </a:p>
        </p:txBody>
      </p:sp>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p:nvPr/>
        </p:nvGrpSpPr>
        <p:grpSpPr bwMode="auto">
          <a:xfrm>
            <a:off x="539754" y="1341438"/>
            <a:ext cx="8062913" cy="4481512"/>
            <a:chOff x="983356" y="1368101"/>
            <a:chExt cx="7361368" cy="4091330"/>
          </a:xfrm>
        </p:grpSpPr>
        <p:sp>
          <p:nvSpPr>
            <p:cNvPr id="291843" name="Freeform 39"/>
            <p:cNvSpPr/>
            <p:nvPr/>
          </p:nvSpPr>
          <p:spPr bwMode="auto">
            <a:xfrm>
              <a:off x="4057334" y="2431990"/>
              <a:ext cx="103365" cy="121384"/>
            </a:xfrm>
            <a:custGeom>
              <a:avLst/>
              <a:gdLst>
                <a:gd name="T0" fmla="*/ 0 w 46"/>
                <a:gd name="T1" fmla="*/ 2147483647 h 34"/>
                <a:gd name="T2" fmla="*/ 2147483647 w 46"/>
                <a:gd name="T3" fmla="*/ 2147483647 h 34"/>
                <a:gd name="T4" fmla="*/ 2147483647 w 46"/>
                <a:gd name="T5" fmla="*/ 2147483647 h 34"/>
                <a:gd name="T6" fmla="*/ 2147483647 w 46"/>
                <a:gd name="T7" fmla="*/ 2147483647 h 34"/>
                <a:gd name="T8" fmla="*/ 2147483647 w 46"/>
                <a:gd name="T9" fmla="*/ 0 h 34"/>
                <a:gd name="T10" fmla="*/ 2147483647 w 46"/>
                <a:gd name="T11" fmla="*/ 0 h 34"/>
                <a:gd name="T12" fmla="*/ 2147483647 w 46"/>
                <a:gd name="T13" fmla="*/ 2147483647 h 34"/>
                <a:gd name="T14" fmla="*/ 0 w 46"/>
                <a:gd name="T15" fmla="*/ 2147483647 h 34"/>
                <a:gd name="T16" fmla="*/ 0 w 46"/>
                <a:gd name="T17" fmla="*/ 2147483647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34"/>
                <a:gd name="T29" fmla="*/ 46 w 46"/>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34">
                  <a:moveTo>
                    <a:pt x="0" y="34"/>
                  </a:moveTo>
                  <a:lnTo>
                    <a:pt x="32" y="28"/>
                  </a:lnTo>
                  <a:lnTo>
                    <a:pt x="46" y="24"/>
                  </a:lnTo>
                  <a:lnTo>
                    <a:pt x="38" y="12"/>
                  </a:lnTo>
                  <a:lnTo>
                    <a:pt x="46" y="0"/>
                  </a:lnTo>
                  <a:lnTo>
                    <a:pt x="32" y="0"/>
                  </a:lnTo>
                  <a:lnTo>
                    <a:pt x="8" y="6"/>
                  </a:lnTo>
                  <a:lnTo>
                    <a:pt x="0" y="12"/>
                  </a:lnTo>
                  <a:lnTo>
                    <a:pt x="0" y="34"/>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4" name="Freeform 40"/>
            <p:cNvSpPr/>
            <p:nvPr/>
          </p:nvSpPr>
          <p:spPr bwMode="auto">
            <a:xfrm>
              <a:off x="7373994" y="3802907"/>
              <a:ext cx="543789" cy="264187"/>
            </a:xfrm>
            <a:custGeom>
              <a:avLst/>
              <a:gdLst>
                <a:gd name="T0" fmla="*/ 2147483647 w 242"/>
                <a:gd name="T1" fmla="*/ 2147483647 h 74"/>
                <a:gd name="T2" fmla="*/ 2147483647 w 242"/>
                <a:gd name="T3" fmla="*/ 2147483647 h 74"/>
                <a:gd name="T4" fmla="*/ 2147483647 w 242"/>
                <a:gd name="T5" fmla="*/ 2147483647 h 74"/>
                <a:gd name="T6" fmla="*/ 2147483647 w 242"/>
                <a:gd name="T7" fmla="*/ 2147483647 h 74"/>
                <a:gd name="T8" fmla="*/ 2147483647 w 242"/>
                <a:gd name="T9" fmla="*/ 2147483647 h 74"/>
                <a:gd name="T10" fmla="*/ 2147483647 w 242"/>
                <a:gd name="T11" fmla="*/ 2147483647 h 74"/>
                <a:gd name="T12" fmla="*/ 2147483647 w 242"/>
                <a:gd name="T13" fmla="*/ 2147483647 h 74"/>
                <a:gd name="T14" fmla="*/ 2147483647 w 242"/>
                <a:gd name="T15" fmla="*/ 2147483647 h 74"/>
                <a:gd name="T16" fmla="*/ 2147483647 w 242"/>
                <a:gd name="T17" fmla="*/ 2147483647 h 74"/>
                <a:gd name="T18" fmla="*/ 2147483647 w 242"/>
                <a:gd name="T19" fmla="*/ 0 h 74"/>
                <a:gd name="T20" fmla="*/ 0 w 242"/>
                <a:gd name="T21" fmla="*/ 2147483647 h 74"/>
                <a:gd name="T22" fmla="*/ 2147483647 w 242"/>
                <a:gd name="T23" fmla="*/ 2147483647 h 74"/>
                <a:gd name="T24" fmla="*/ 2147483647 w 242"/>
                <a:gd name="T25" fmla="*/ 2147483647 h 74"/>
                <a:gd name="T26" fmla="*/ 2147483647 w 242"/>
                <a:gd name="T27" fmla="*/ 2147483647 h 74"/>
                <a:gd name="T28" fmla="*/ 2147483647 w 242"/>
                <a:gd name="T29" fmla="*/ 2147483647 h 74"/>
                <a:gd name="T30" fmla="*/ 2147483647 w 242"/>
                <a:gd name="T31" fmla="*/ 2147483647 h 74"/>
                <a:gd name="T32" fmla="*/ 2147483647 w 242"/>
                <a:gd name="T33" fmla="*/ 2147483647 h 74"/>
                <a:gd name="T34" fmla="*/ 2147483647 w 242"/>
                <a:gd name="T35" fmla="*/ 2147483647 h 74"/>
                <a:gd name="T36" fmla="*/ 2147483647 w 242"/>
                <a:gd name="T37" fmla="*/ 2147483647 h 74"/>
                <a:gd name="T38" fmla="*/ 2147483647 w 242"/>
                <a:gd name="T39" fmla="*/ 2147483647 h 74"/>
                <a:gd name="T40" fmla="*/ 2147483647 w 242"/>
                <a:gd name="T41" fmla="*/ 2147483647 h 74"/>
                <a:gd name="T42" fmla="*/ 2147483647 w 242"/>
                <a:gd name="T43" fmla="*/ 2147483647 h 74"/>
                <a:gd name="T44" fmla="*/ 2147483647 w 242"/>
                <a:gd name="T45" fmla="*/ 2147483647 h 74"/>
                <a:gd name="T46" fmla="*/ 2147483647 w 242"/>
                <a:gd name="T47" fmla="*/ 2147483647 h 74"/>
                <a:gd name="T48" fmla="*/ 2147483647 w 242"/>
                <a:gd name="T49" fmla="*/ 2147483647 h 74"/>
                <a:gd name="T50" fmla="*/ 2147483647 w 242"/>
                <a:gd name="T51" fmla="*/ 2147483647 h 74"/>
                <a:gd name="T52" fmla="*/ 2147483647 w 242"/>
                <a:gd name="T53" fmla="*/ 2147483647 h 74"/>
                <a:gd name="T54" fmla="*/ 2147483647 w 242"/>
                <a:gd name="T55" fmla="*/ 2147483647 h 74"/>
                <a:gd name="T56" fmla="*/ 2147483647 w 242"/>
                <a:gd name="T57" fmla="*/ 2147483647 h 74"/>
                <a:gd name="T58" fmla="*/ 2147483647 w 242"/>
                <a:gd name="T59" fmla="*/ 2147483647 h 74"/>
                <a:gd name="T60" fmla="*/ 2147483647 w 242"/>
                <a:gd name="T61" fmla="*/ 2147483647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2"/>
                <a:gd name="T94" fmla="*/ 0 h 74"/>
                <a:gd name="T95" fmla="*/ 242 w 242"/>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2" h="74">
                  <a:moveTo>
                    <a:pt x="196" y="34"/>
                  </a:moveTo>
                  <a:lnTo>
                    <a:pt x="182" y="28"/>
                  </a:lnTo>
                  <a:lnTo>
                    <a:pt x="158" y="22"/>
                  </a:lnTo>
                  <a:lnTo>
                    <a:pt x="136" y="18"/>
                  </a:lnTo>
                  <a:lnTo>
                    <a:pt x="90" y="18"/>
                  </a:lnTo>
                  <a:lnTo>
                    <a:pt x="76" y="12"/>
                  </a:lnTo>
                  <a:lnTo>
                    <a:pt x="60" y="18"/>
                  </a:lnTo>
                  <a:lnTo>
                    <a:pt x="52" y="18"/>
                  </a:lnTo>
                  <a:lnTo>
                    <a:pt x="30" y="12"/>
                  </a:lnTo>
                  <a:lnTo>
                    <a:pt x="22" y="0"/>
                  </a:lnTo>
                  <a:lnTo>
                    <a:pt x="0" y="6"/>
                  </a:lnTo>
                  <a:lnTo>
                    <a:pt x="14" y="12"/>
                  </a:lnTo>
                  <a:lnTo>
                    <a:pt x="30" y="22"/>
                  </a:lnTo>
                  <a:lnTo>
                    <a:pt x="52" y="34"/>
                  </a:lnTo>
                  <a:lnTo>
                    <a:pt x="82" y="34"/>
                  </a:lnTo>
                  <a:lnTo>
                    <a:pt x="82" y="46"/>
                  </a:lnTo>
                  <a:lnTo>
                    <a:pt x="106" y="52"/>
                  </a:lnTo>
                  <a:lnTo>
                    <a:pt x="128" y="58"/>
                  </a:lnTo>
                  <a:lnTo>
                    <a:pt x="158" y="58"/>
                  </a:lnTo>
                  <a:lnTo>
                    <a:pt x="166" y="46"/>
                  </a:lnTo>
                  <a:lnTo>
                    <a:pt x="188" y="52"/>
                  </a:lnTo>
                  <a:lnTo>
                    <a:pt x="204" y="58"/>
                  </a:lnTo>
                  <a:lnTo>
                    <a:pt x="196" y="68"/>
                  </a:lnTo>
                  <a:lnTo>
                    <a:pt x="196" y="74"/>
                  </a:lnTo>
                  <a:lnTo>
                    <a:pt x="212" y="64"/>
                  </a:lnTo>
                  <a:lnTo>
                    <a:pt x="228" y="74"/>
                  </a:lnTo>
                  <a:lnTo>
                    <a:pt x="242" y="64"/>
                  </a:lnTo>
                  <a:lnTo>
                    <a:pt x="212" y="58"/>
                  </a:lnTo>
                  <a:lnTo>
                    <a:pt x="204" y="46"/>
                  </a:lnTo>
                  <a:lnTo>
                    <a:pt x="212" y="34"/>
                  </a:lnTo>
                  <a:lnTo>
                    <a:pt x="196" y="34"/>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5" name="Freeform 41"/>
            <p:cNvSpPr/>
            <p:nvPr/>
          </p:nvSpPr>
          <p:spPr bwMode="auto">
            <a:xfrm>
              <a:off x="3904534" y="2938943"/>
              <a:ext cx="1586425" cy="1827890"/>
            </a:xfrm>
            <a:custGeom>
              <a:avLst/>
              <a:gdLst>
                <a:gd name="T0" fmla="*/ 2147483647 w 706"/>
                <a:gd name="T1" fmla="*/ 2147483647 h 512"/>
                <a:gd name="T2" fmla="*/ 2147483647 w 706"/>
                <a:gd name="T3" fmla="*/ 2147483647 h 512"/>
                <a:gd name="T4" fmla="*/ 2147483647 w 706"/>
                <a:gd name="T5" fmla="*/ 2147483647 h 512"/>
                <a:gd name="T6" fmla="*/ 2147483647 w 706"/>
                <a:gd name="T7" fmla="*/ 2147483647 h 512"/>
                <a:gd name="T8" fmla="*/ 2147483647 w 706"/>
                <a:gd name="T9" fmla="*/ 2147483647 h 512"/>
                <a:gd name="T10" fmla="*/ 2147483647 w 706"/>
                <a:gd name="T11" fmla="*/ 0 h 512"/>
                <a:gd name="T12" fmla="*/ 2147483647 w 706"/>
                <a:gd name="T13" fmla="*/ 2147483647 h 512"/>
                <a:gd name="T14" fmla="*/ 2147483647 w 706"/>
                <a:gd name="T15" fmla="*/ 2147483647 h 512"/>
                <a:gd name="T16" fmla="*/ 2147483647 w 706"/>
                <a:gd name="T17" fmla="*/ 2147483647 h 512"/>
                <a:gd name="T18" fmla="*/ 2147483647 w 706"/>
                <a:gd name="T19" fmla="*/ 2147483647 h 512"/>
                <a:gd name="T20" fmla="*/ 2147483647 w 706"/>
                <a:gd name="T21" fmla="*/ 2147483647 h 512"/>
                <a:gd name="T22" fmla="*/ 2147483647 w 706"/>
                <a:gd name="T23" fmla="*/ 2147483647 h 512"/>
                <a:gd name="T24" fmla="*/ 2147483647 w 706"/>
                <a:gd name="T25" fmla="*/ 2147483647 h 512"/>
                <a:gd name="T26" fmla="*/ 0 w 706"/>
                <a:gd name="T27" fmla="*/ 2147483647 h 512"/>
                <a:gd name="T28" fmla="*/ 2147483647 w 706"/>
                <a:gd name="T29" fmla="*/ 2147483647 h 512"/>
                <a:gd name="T30" fmla="*/ 2147483647 w 706"/>
                <a:gd name="T31" fmla="*/ 2147483647 h 512"/>
                <a:gd name="T32" fmla="*/ 2147483647 w 706"/>
                <a:gd name="T33" fmla="*/ 2147483647 h 512"/>
                <a:gd name="T34" fmla="*/ 2147483647 w 706"/>
                <a:gd name="T35" fmla="*/ 2147483647 h 512"/>
                <a:gd name="T36" fmla="*/ 2147483647 w 706"/>
                <a:gd name="T37" fmla="*/ 2147483647 h 512"/>
                <a:gd name="T38" fmla="*/ 2147483647 w 706"/>
                <a:gd name="T39" fmla="*/ 2147483647 h 512"/>
                <a:gd name="T40" fmla="*/ 2147483647 w 706"/>
                <a:gd name="T41" fmla="*/ 2147483647 h 512"/>
                <a:gd name="T42" fmla="*/ 2147483647 w 706"/>
                <a:gd name="T43" fmla="*/ 2147483647 h 512"/>
                <a:gd name="T44" fmla="*/ 2147483647 w 706"/>
                <a:gd name="T45" fmla="*/ 2147483647 h 512"/>
                <a:gd name="T46" fmla="*/ 2147483647 w 706"/>
                <a:gd name="T47" fmla="*/ 2147483647 h 512"/>
                <a:gd name="T48" fmla="*/ 2147483647 w 706"/>
                <a:gd name="T49" fmla="*/ 2147483647 h 512"/>
                <a:gd name="T50" fmla="*/ 2147483647 w 706"/>
                <a:gd name="T51" fmla="*/ 2147483647 h 512"/>
                <a:gd name="T52" fmla="*/ 2147483647 w 706"/>
                <a:gd name="T53" fmla="*/ 2147483647 h 512"/>
                <a:gd name="T54" fmla="*/ 2147483647 w 706"/>
                <a:gd name="T55" fmla="*/ 2147483647 h 512"/>
                <a:gd name="T56" fmla="*/ 2147483647 w 706"/>
                <a:gd name="T57" fmla="*/ 2147483647 h 512"/>
                <a:gd name="T58" fmla="*/ 2147483647 w 706"/>
                <a:gd name="T59" fmla="*/ 2147483647 h 512"/>
                <a:gd name="T60" fmla="*/ 2147483647 w 706"/>
                <a:gd name="T61" fmla="*/ 2147483647 h 512"/>
                <a:gd name="T62" fmla="*/ 2147483647 w 706"/>
                <a:gd name="T63" fmla="*/ 2147483647 h 512"/>
                <a:gd name="T64" fmla="*/ 2147483647 w 706"/>
                <a:gd name="T65" fmla="*/ 2147483647 h 512"/>
                <a:gd name="T66" fmla="*/ 2147483647 w 706"/>
                <a:gd name="T67" fmla="*/ 2147483647 h 512"/>
                <a:gd name="T68" fmla="*/ 2147483647 w 706"/>
                <a:gd name="T69" fmla="*/ 2147483647 h 512"/>
                <a:gd name="T70" fmla="*/ 2147483647 w 706"/>
                <a:gd name="T71" fmla="*/ 2147483647 h 512"/>
                <a:gd name="T72" fmla="*/ 2147483647 w 706"/>
                <a:gd name="T73" fmla="*/ 2147483647 h 512"/>
                <a:gd name="T74" fmla="*/ 2147483647 w 706"/>
                <a:gd name="T75" fmla="*/ 2147483647 h 512"/>
                <a:gd name="T76" fmla="*/ 2147483647 w 706"/>
                <a:gd name="T77" fmla="*/ 2147483647 h 512"/>
                <a:gd name="T78" fmla="*/ 2147483647 w 706"/>
                <a:gd name="T79" fmla="*/ 2147483647 h 512"/>
                <a:gd name="T80" fmla="*/ 2147483647 w 706"/>
                <a:gd name="T81" fmla="*/ 2147483647 h 512"/>
                <a:gd name="T82" fmla="*/ 2147483647 w 706"/>
                <a:gd name="T83" fmla="*/ 2147483647 h 512"/>
                <a:gd name="T84" fmla="*/ 2147483647 w 706"/>
                <a:gd name="T85" fmla="*/ 2147483647 h 512"/>
                <a:gd name="T86" fmla="*/ 2147483647 w 706"/>
                <a:gd name="T87" fmla="*/ 2147483647 h 512"/>
                <a:gd name="T88" fmla="*/ 2147483647 w 706"/>
                <a:gd name="T89" fmla="*/ 2147483647 h 512"/>
                <a:gd name="T90" fmla="*/ 2147483647 w 706"/>
                <a:gd name="T91" fmla="*/ 2147483647 h 512"/>
                <a:gd name="T92" fmla="*/ 2147483647 w 706"/>
                <a:gd name="T93" fmla="*/ 2147483647 h 512"/>
                <a:gd name="T94" fmla="*/ 2147483647 w 706"/>
                <a:gd name="T95" fmla="*/ 2147483647 h 512"/>
                <a:gd name="T96" fmla="*/ 2147483647 w 706"/>
                <a:gd name="T97" fmla="*/ 2147483647 h 512"/>
                <a:gd name="T98" fmla="*/ 2147483647 w 706"/>
                <a:gd name="T99" fmla="*/ 2147483647 h 5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06"/>
                <a:gd name="T151" fmla="*/ 0 h 512"/>
                <a:gd name="T152" fmla="*/ 706 w 706"/>
                <a:gd name="T153" fmla="*/ 512 h 5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06" h="512">
                  <a:moveTo>
                    <a:pt x="490" y="50"/>
                  </a:moveTo>
                  <a:lnTo>
                    <a:pt x="458" y="40"/>
                  </a:lnTo>
                  <a:lnTo>
                    <a:pt x="434" y="40"/>
                  </a:lnTo>
                  <a:lnTo>
                    <a:pt x="422" y="38"/>
                  </a:lnTo>
                  <a:lnTo>
                    <a:pt x="402" y="38"/>
                  </a:lnTo>
                  <a:lnTo>
                    <a:pt x="388" y="30"/>
                  </a:lnTo>
                  <a:lnTo>
                    <a:pt x="372" y="58"/>
                  </a:lnTo>
                  <a:lnTo>
                    <a:pt x="336" y="42"/>
                  </a:lnTo>
                  <a:lnTo>
                    <a:pt x="308" y="30"/>
                  </a:lnTo>
                  <a:lnTo>
                    <a:pt x="260" y="30"/>
                  </a:lnTo>
                  <a:lnTo>
                    <a:pt x="280" y="20"/>
                  </a:lnTo>
                  <a:lnTo>
                    <a:pt x="290" y="0"/>
                  </a:lnTo>
                  <a:lnTo>
                    <a:pt x="274" y="0"/>
                  </a:lnTo>
                  <a:lnTo>
                    <a:pt x="244" y="8"/>
                  </a:lnTo>
                  <a:lnTo>
                    <a:pt x="198" y="8"/>
                  </a:lnTo>
                  <a:lnTo>
                    <a:pt x="174" y="18"/>
                  </a:lnTo>
                  <a:lnTo>
                    <a:pt x="118" y="18"/>
                  </a:lnTo>
                  <a:lnTo>
                    <a:pt x="118" y="36"/>
                  </a:lnTo>
                  <a:lnTo>
                    <a:pt x="98" y="36"/>
                  </a:lnTo>
                  <a:lnTo>
                    <a:pt x="84" y="46"/>
                  </a:lnTo>
                  <a:lnTo>
                    <a:pt x="84" y="64"/>
                  </a:lnTo>
                  <a:lnTo>
                    <a:pt x="68" y="70"/>
                  </a:lnTo>
                  <a:lnTo>
                    <a:pt x="46" y="82"/>
                  </a:lnTo>
                  <a:lnTo>
                    <a:pt x="22" y="104"/>
                  </a:lnTo>
                  <a:lnTo>
                    <a:pt x="16" y="128"/>
                  </a:lnTo>
                  <a:lnTo>
                    <a:pt x="22" y="144"/>
                  </a:lnTo>
                  <a:lnTo>
                    <a:pt x="22" y="162"/>
                  </a:lnTo>
                  <a:lnTo>
                    <a:pt x="0" y="168"/>
                  </a:lnTo>
                  <a:lnTo>
                    <a:pt x="22" y="178"/>
                  </a:lnTo>
                  <a:lnTo>
                    <a:pt x="22" y="190"/>
                  </a:lnTo>
                  <a:lnTo>
                    <a:pt x="46" y="196"/>
                  </a:lnTo>
                  <a:lnTo>
                    <a:pt x="54" y="214"/>
                  </a:lnTo>
                  <a:lnTo>
                    <a:pt x="68" y="218"/>
                  </a:lnTo>
                  <a:lnTo>
                    <a:pt x="84" y="230"/>
                  </a:lnTo>
                  <a:lnTo>
                    <a:pt x="100" y="236"/>
                  </a:lnTo>
                  <a:lnTo>
                    <a:pt x="146" y="236"/>
                  </a:lnTo>
                  <a:lnTo>
                    <a:pt x="188" y="230"/>
                  </a:lnTo>
                  <a:lnTo>
                    <a:pt x="214" y="224"/>
                  </a:lnTo>
                  <a:lnTo>
                    <a:pt x="236" y="224"/>
                  </a:lnTo>
                  <a:lnTo>
                    <a:pt x="236" y="236"/>
                  </a:lnTo>
                  <a:lnTo>
                    <a:pt x="282" y="236"/>
                  </a:lnTo>
                  <a:lnTo>
                    <a:pt x="288" y="248"/>
                  </a:lnTo>
                  <a:lnTo>
                    <a:pt x="282" y="264"/>
                  </a:lnTo>
                  <a:lnTo>
                    <a:pt x="288" y="282"/>
                  </a:lnTo>
                  <a:lnTo>
                    <a:pt x="304" y="288"/>
                  </a:lnTo>
                  <a:lnTo>
                    <a:pt x="320" y="294"/>
                  </a:lnTo>
                  <a:lnTo>
                    <a:pt x="320" y="328"/>
                  </a:lnTo>
                  <a:lnTo>
                    <a:pt x="334" y="344"/>
                  </a:lnTo>
                  <a:lnTo>
                    <a:pt x="328" y="362"/>
                  </a:lnTo>
                  <a:lnTo>
                    <a:pt x="328" y="374"/>
                  </a:lnTo>
                  <a:lnTo>
                    <a:pt x="320" y="392"/>
                  </a:lnTo>
                  <a:lnTo>
                    <a:pt x="328" y="402"/>
                  </a:lnTo>
                  <a:lnTo>
                    <a:pt x="350" y="420"/>
                  </a:lnTo>
                  <a:lnTo>
                    <a:pt x="342" y="430"/>
                  </a:lnTo>
                  <a:lnTo>
                    <a:pt x="358" y="436"/>
                  </a:lnTo>
                  <a:lnTo>
                    <a:pt x="358" y="448"/>
                  </a:lnTo>
                  <a:lnTo>
                    <a:pt x="366" y="460"/>
                  </a:lnTo>
                  <a:lnTo>
                    <a:pt x="372" y="478"/>
                  </a:lnTo>
                  <a:lnTo>
                    <a:pt x="388" y="494"/>
                  </a:lnTo>
                  <a:lnTo>
                    <a:pt x="388" y="506"/>
                  </a:lnTo>
                  <a:lnTo>
                    <a:pt x="410" y="512"/>
                  </a:lnTo>
                  <a:lnTo>
                    <a:pt x="464" y="512"/>
                  </a:lnTo>
                  <a:lnTo>
                    <a:pt x="494" y="500"/>
                  </a:lnTo>
                  <a:lnTo>
                    <a:pt x="510" y="482"/>
                  </a:lnTo>
                  <a:lnTo>
                    <a:pt x="524" y="466"/>
                  </a:lnTo>
                  <a:lnTo>
                    <a:pt x="532" y="454"/>
                  </a:lnTo>
                  <a:lnTo>
                    <a:pt x="540" y="442"/>
                  </a:lnTo>
                  <a:lnTo>
                    <a:pt x="556" y="426"/>
                  </a:lnTo>
                  <a:lnTo>
                    <a:pt x="556" y="408"/>
                  </a:lnTo>
                  <a:lnTo>
                    <a:pt x="570" y="392"/>
                  </a:lnTo>
                  <a:lnTo>
                    <a:pt x="586" y="386"/>
                  </a:lnTo>
                  <a:lnTo>
                    <a:pt x="600" y="374"/>
                  </a:lnTo>
                  <a:lnTo>
                    <a:pt x="616" y="362"/>
                  </a:lnTo>
                  <a:lnTo>
                    <a:pt x="600" y="340"/>
                  </a:lnTo>
                  <a:lnTo>
                    <a:pt x="592" y="322"/>
                  </a:lnTo>
                  <a:lnTo>
                    <a:pt x="592" y="300"/>
                  </a:lnTo>
                  <a:lnTo>
                    <a:pt x="600" y="282"/>
                  </a:lnTo>
                  <a:lnTo>
                    <a:pt x="624" y="260"/>
                  </a:lnTo>
                  <a:lnTo>
                    <a:pt x="646" y="248"/>
                  </a:lnTo>
                  <a:lnTo>
                    <a:pt x="670" y="230"/>
                  </a:lnTo>
                  <a:lnTo>
                    <a:pt x="684" y="214"/>
                  </a:lnTo>
                  <a:lnTo>
                    <a:pt x="698" y="196"/>
                  </a:lnTo>
                  <a:lnTo>
                    <a:pt x="706" y="178"/>
                  </a:lnTo>
                  <a:lnTo>
                    <a:pt x="692" y="178"/>
                  </a:lnTo>
                  <a:lnTo>
                    <a:pt x="662" y="184"/>
                  </a:lnTo>
                  <a:lnTo>
                    <a:pt x="638" y="196"/>
                  </a:lnTo>
                  <a:lnTo>
                    <a:pt x="624" y="190"/>
                  </a:lnTo>
                  <a:lnTo>
                    <a:pt x="616" y="172"/>
                  </a:lnTo>
                  <a:lnTo>
                    <a:pt x="600" y="168"/>
                  </a:lnTo>
                  <a:lnTo>
                    <a:pt x="592" y="156"/>
                  </a:lnTo>
                  <a:lnTo>
                    <a:pt x="578" y="140"/>
                  </a:lnTo>
                  <a:lnTo>
                    <a:pt x="562" y="128"/>
                  </a:lnTo>
                  <a:lnTo>
                    <a:pt x="548" y="116"/>
                  </a:lnTo>
                  <a:lnTo>
                    <a:pt x="532" y="110"/>
                  </a:lnTo>
                  <a:lnTo>
                    <a:pt x="532" y="98"/>
                  </a:lnTo>
                  <a:lnTo>
                    <a:pt x="524" y="82"/>
                  </a:lnTo>
                  <a:lnTo>
                    <a:pt x="510" y="64"/>
                  </a:lnTo>
                  <a:lnTo>
                    <a:pt x="502" y="54"/>
                  </a:lnTo>
                  <a:lnTo>
                    <a:pt x="494" y="46"/>
                  </a:lnTo>
                  <a:lnTo>
                    <a:pt x="490" y="5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6" name="Freeform 42"/>
            <p:cNvSpPr/>
            <p:nvPr/>
          </p:nvSpPr>
          <p:spPr bwMode="auto">
            <a:xfrm>
              <a:off x="6996488" y="4009973"/>
              <a:ext cx="67413" cy="21421"/>
            </a:xfrm>
            <a:custGeom>
              <a:avLst/>
              <a:gdLst>
                <a:gd name="T0" fmla="*/ 2147483647 w 30"/>
                <a:gd name="T1" fmla="*/ 0 h 6"/>
                <a:gd name="T2" fmla="*/ 0 w 30"/>
                <a:gd name="T3" fmla="*/ 2147483647 h 6"/>
                <a:gd name="T4" fmla="*/ 2147483647 w 30"/>
                <a:gd name="T5" fmla="*/ 2147483647 h 6"/>
                <a:gd name="T6" fmla="*/ 2147483647 w 30"/>
                <a:gd name="T7" fmla="*/ 0 h 6"/>
                <a:gd name="T8" fmla="*/ 0 60000 65536"/>
                <a:gd name="T9" fmla="*/ 0 60000 65536"/>
                <a:gd name="T10" fmla="*/ 0 60000 65536"/>
                <a:gd name="T11" fmla="*/ 0 60000 65536"/>
                <a:gd name="T12" fmla="*/ 0 w 30"/>
                <a:gd name="T13" fmla="*/ 0 h 6"/>
                <a:gd name="T14" fmla="*/ 30 w 30"/>
                <a:gd name="T15" fmla="*/ 6 h 6"/>
              </a:gdLst>
              <a:ahLst/>
              <a:cxnLst>
                <a:cxn ang="T8">
                  <a:pos x="T0" y="T1"/>
                </a:cxn>
                <a:cxn ang="T9">
                  <a:pos x="T2" y="T3"/>
                </a:cxn>
                <a:cxn ang="T10">
                  <a:pos x="T4" y="T5"/>
                </a:cxn>
                <a:cxn ang="T11">
                  <a:pos x="T6" y="T7"/>
                </a:cxn>
              </a:cxnLst>
              <a:rect l="T12" t="T13" r="T14" b="T15"/>
              <a:pathLst>
                <a:path w="30" h="6">
                  <a:moveTo>
                    <a:pt x="30" y="0"/>
                  </a:moveTo>
                  <a:lnTo>
                    <a:pt x="0" y="6"/>
                  </a:lnTo>
                  <a:lnTo>
                    <a:pt x="8" y="6"/>
                  </a:lnTo>
                  <a:lnTo>
                    <a:pt x="30"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7" name="Freeform 43"/>
            <p:cNvSpPr/>
            <p:nvPr/>
          </p:nvSpPr>
          <p:spPr bwMode="auto">
            <a:xfrm>
              <a:off x="6502135" y="3617262"/>
              <a:ext cx="238188" cy="371290"/>
            </a:xfrm>
            <a:custGeom>
              <a:avLst/>
              <a:gdLst>
                <a:gd name="T0" fmla="*/ 2147483647 w 106"/>
                <a:gd name="T1" fmla="*/ 2147483647 h 104"/>
                <a:gd name="T2" fmla="*/ 2147483647 w 106"/>
                <a:gd name="T3" fmla="*/ 2147483647 h 104"/>
                <a:gd name="T4" fmla="*/ 2147483647 w 106"/>
                <a:gd name="T5" fmla="*/ 2147483647 h 104"/>
                <a:gd name="T6" fmla="*/ 0 w 106"/>
                <a:gd name="T7" fmla="*/ 2147483647 h 104"/>
                <a:gd name="T8" fmla="*/ 2147483647 w 106"/>
                <a:gd name="T9" fmla="*/ 2147483647 h 104"/>
                <a:gd name="T10" fmla="*/ 2147483647 w 106"/>
                <a:gd name="T11" fmla="*/ 2147483647 h 104"/>
                <a:gd name="T12" fmla="*/ 2147483647 w 106"/>
                <a:gd name="T13" fmla="*/ 2147483647 h 104"/>
                <a:gd name="T14" fmla="*/ 2147483647 w 106"/>
                <a:gd name="T15" fmla="*/ 2147483647 h 104"/>
                <a:gd name="T16" fmla="*/ 2147483647 w 106"/>
                <a:gd name="T17" fmla="*/ 2147483647 h 104"/>
                <a:gd name="T18" fmla="*/ 2147483647 w 106"/>
                <a:gd name="T19" fmla="*/ 2147483647 h 104"/>
                <a:gd name="T20" fmla="*/ 2147483647 w 106"/>
                <a:gd name="T21" fmla="*/ 2147483647 h 104"/>
                <a:gd name="T22" fmla="*/ 2147483647 w 106"/>
                <a:gd name="T23" fmla="*/ 2147483647 h 104"/>
                <a:gd name="T24" fmla="*/ 2147483647 w 106"/>
                <a:gd name="T25" fmla="*/ 2147483647 h 104"/>
                <a:gd name="T26" fmla="*/ 2147483647 w 106"/>
                <a:gd name="T27" fmla="*/ 2147483647 h 104"/>
                <a:gd name="T28" fmla="*/ 2147483647 w 106"/>
                <a:gd name="T29" fmla="*/ 2147483647 h 104"/>
                <a:gd name="T30" fmla="*/ 2147483647 w 106"/>
                <a:gd name="T31" fmla="*/ 2147483647 h 104"/>
                <a:gd name="T32" fmla="*/ 2147483647 w 106"/>
                <a:gd name="T33" fmla="*/ 2147483647 h 104"/>
                <a:gd name="T34" fmla="*/ 2147483647 w 106"/>
                <a:gd name="T35" fmla="*/ 2147483647 h 104"/>
                <a:gd name="T36" fmla="*/ 2147483647 w 106"/>
                <a:gd name="T37" fmla="*/ 2147483647 h 104"/>
                <a:gd name="T38" fmla="*/ 2147483647 w 106"/>
                <a:gd name="T39" fmla="*/ 0 h 104"/>
                <a:gd name="T40" fmla="*/ 2147483647 w 106"/>
                <a:gd name="T41" fmla="*/ 2147483647 h 104"/>
                <a:gd name="T42" fmla="*/ 2147483647 w 10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104"/>
                <a:gd name="T68" fmla="*/ 106 w 10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104">
                  <a:moveTo>
                    <a:pt x="60" y="40"/>
                  </a:moveTo>
                  <a:lnTo>
                    <a:pt x="46" y="34"/>
                  </a:lnTo>
                  <a:lnTo>
                    <a:pt x="22" y="24"/>
                  </a:lnTo>
                  <a:lnTo>
                    <a:pt x="0" y="24"/>
                  </a:lnTo>
                  <a:lnTo>
                    <a:pt x="14" y="34"/>
                  </a:lnTo>
                  <a:lnTo>
                    <a:pt x="30" y="46"/>
                  </a:lnTo>
                  <a:lnTo>
                    <a:pt x="60" y="70"/>
                  </a:lnTo>
                  <a:lnTo>
                    <a:pt x="76" y="92"/>
                  </a:lnTo>
                  <a:lnTo>
                    <a:pt x="90" y="92"/>
                  </a:lnTo>
                  <a:lnTo>
                    <a:pt x="106" y="104"/>
                  </a:lnTo>
                  <a:lnTo>
                    <a:pt x="106" y="98"/>
                  </a:lnTo>
                  <a:lnTo>
                    <a:pt x="84" y="86"/>
                  </a:lnTo>
                  <a:lnTo>
                    <a:pt x="84" y="70"/>
                  </a:lnTo>
                  <a:lnTo>
                    <a:pt x="98" y="70"/>
                  </a:lnTo>
                  <a:lnTo>
                    <a:pt x="98" y="58"/>
                  </a:lnTo>
                  <a:lnTo>
                    <a:pt x="84" y="40"/>
                  </a:lnTo>
                  <a:lnTo>
                    <a:pt x="84" y="28"/>
                  </a:lnTo>
                  <a:lnTo>
                    <a:pt x="76" y="12"/>
                  </a:lnTo>
                  <a:lnTo>
                    <a:pt x="60" y="12"/>
                  </a:lnTo>
                  <a:lnTo>
                    <a:pt x="46" y="0"/>
                  </a:lnTo>
                  <a:lnTo>
                    <a:pt x="52" y="12"/>
                  </a:lnTo>
                  <a:lnTo>
                    <a:pt x="60" y="4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8" name="Freeform 44"/>
            <p:cNvSpPr/>
            <p:nvPr/>
          </p:nvSpPr>
          <p:spPr bwMode="auto">
            <a:xfrm>
              <a:off x="6960535" y="2853261"/>
              <a:ext cx="53929" cy="28561"/>
            </a:xfrm>
            <a:custGeom>
              <a:avLst/>
              <a:gdLst>
                <a:gd name="T0" fmla="*/ 2147483647 w 24"/>
                <a:gd name="T1" fmla="*/ 2147483647 h 8"/>
                <a:gd name="T2" fmla="*/ 2147483647 w 24"/>
                <a:gd name="T3" fmla="*/ 0 h 8"/>
                <a:gd name="T4" fmla="*/ 0 w 24"/>
                <a:gd name="T5" fmla="*/ 2147483647 h 8"/>
                <a:gd name="T6" fmla="*/ 2147483647 w 24"/>
                <a:gd name="T7" fmla="*/ 2147483647 h 8"/>
                <a:gd name="T8" fmla="*/ 2147483647 w 24"/>
                <a:gd name="T9" fmla="*/ 2147483647 h 8"/>
                <a:gd name="T10" fmla="*/ 0 60000 65536"/>
                <a:gd name="T11" fmla="*/ 0 60000 65536"/>
                <a:gd name="T12" fmla="*/ 0 60000 65536"/>
                <a:gd name="T13" fmla="*/ 0 60000 65536"/>
                <a:gd name="T14" fmla="*/ 0 60000 65536"/>
                <a:gd name="T15" fmla="*/ 0 w 24"/>
                <a:gd name="T16" fmla="*/ 0 h 8"/>
                <a:gd name="T17" fmla="*/ 24 w 24"/>
                <a:gd name="T18" fmla="*/ 8 h 8"/>
              </a:gdLst>
              <a:ahLst/>
              <a:cxnLst>
                <a:cxn ang="T10">
                  <a:pos x="T0" y="T1"/>
                </a:cxn>
                <a:cxn ang="T11">
                  <a:pos x="T2" y="T3"/>
                </a:cxn>
                <a:cxn ang="T12">
                  <a:pos x="T4" y="T5"/>
                </a:cxn>
                <a:cxn ang="T13">
                  <a:pos x="T6" y="T7"/>
                </a:cxn>
                <a:cxn ang="T14">
                  <a:pos x="T8" y="T9"/>
                </a:cxn>
              </a:cxnLst>
              <a:rect l="T15" t="T16" r="T17" b="T18"/>
              <a:pathLst>
                <a:path w="24" h="8">
                  <a:moveTo>
                    <a:pt x="24" y="2"/>
                  </a:moveTo>
                  <a:lnTo>
                    <a:pt x="16" y="0"/>
                  </a:lnTo>
                  <a:lnTo>
                    <a:pt x="0" y="8"/>
                  </a:lnTo>
                  <a:lnTo>
                    <a:pt x="16" y="2"/>
                  </a:lnTo>
                  <a:lnTo>
                    <a:pt x="24" y="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49" name="Freeform 45"/>
            <p:cNvSpPr/>
            <p:nvPr/>
          </p:nvSpPr>
          <p:spPr bwMode="auto">
            <a:xfrm>
              <a:off x="6978511" y="2838981"/>
              <a:ext cx="35953" cy="14280"/>
            </a:xfrm>
            <a:custGeom>
              <a:avLst/>
              <a:gdLst>
                <a:gd name="T0" fmla="*/ 0 w 16"/>
                <a:gd name="T1" fmla="*/ 0 h 4"/>
                <a:gd name="T2" fmla="*/ 2147483647 w 16"/>
                <a:gd name="T3" fmla="*/ 2147483647 h 4"/>
                <a:gd name="T4" fmla="*/ 2147483647 w 16"/>
                <a:gd name="T5" fmla="*/ 0 h 4"/>
                <a:gd name="T6" fmla="*/ 0 w 16"/>
                <a:gd name="T7" fmla="*/ 0 h 4"/>
                <a:gd name="T8" fmla="*/ 0 60000 65536"/>
                <a:gd name="T9" fmla="*/ 0 60000 65536"/>
                <a:gd name="T10" fmla="*/ 0 60000 65536"/>
                <a:gd name="T11" fmla="*/ 0 60000 65536"/>
                <a:gd name="T12" fmla="*/ 0 w 16"/>
                <a:gd name="T13" fmla="*/ 0 h 4"/>
                <a:gd name="T14" fmla="*/ 16 w 16"/>
                <a:gd name="T15" fmla="*/ 4 h 4"/>
              </a:gdLst>
              <a:ahLst/>
              <a:cxnLst>
                <a:cxn ang="T8">
                  <a:pos x="T0" y="T1"/>
                </a:cxn>
                <a:cxn ang="T9">
                  <a:pos x="T2" y="T3"/>
                </a:cxn>
                <a:cxn ang="T10">
                  <a:pos x="T4" y="T5"/>
                </a:cxn>
                <a:cxn ang="T11">
                  <a:pos x="T6" y="T7"/>
                </a:cxn>
              </a:cxnLst>
              <a:rect l="T12" t="T13" r="T14" b="T15"/>
              <a:pathLst>
                <a:path w="16" h="4">
                  <a:moveTo>
                    <a:pt x="0" y="0"/>
                  </a:moveTo>
                  <a:lnTo>
                    <a:pt x="8" y="4"/>
                  </a:lnTo>
                  <a:lnTo>
                    <a:pt x="16" y="0"/>
                  </a:lnTo>
                  <a:lnTo>
                    <a:pt x="0"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0" name="Freeform 46"/>
            <p:cNvSpPr/>
            <p:nvPr/>
          </p:nvSpPr>
          <p:spPr bwMode="auto">
            <a:xfrm>
              <a:off x="6740324" y="3967131"/>
              <a:ext cx="256164" cy="64262"/>
            </a:xfrm>
            <a:custGeom>
              <a:avLst/>
              <a:gdLst>
                <a:gd name="T0" fmla="*/ 2147483647 w 114"/>
                <a:gd name="T1" fmla="*/ 2147483647 h 18"/>
                <a:gd name="T2" fmla="*/ 2147483647 w 114"/>
                <a:gd name="T3" fmla="*/ 2147483647 h 18"/>
                <a:gd name="T4" fmla="*/ 2147483647 w 114"/>
                <a:gd name="T5" fmla="*/ 2147483647 h 18"/>
                <a:gd name="T6" fmla="*/ 2147483647 w 114"/>
                <a:gd name="T7" fmla="*/ 2147483647 h 18"/>
                <a:gd name="T8" fmla="*/ 2147483647 w 114"/>
                <a:gd name="T9" fmla="*/ 2147483647 h 18"/>
                <a:gd name="T10" fmla="*/ 2147483647 w 114"/>
                <a:gd name="T11" fmla="*/ 2147483647 h 18"/>
                <a:gd name="T12" fmla="*/ 2147483647 w 114"/>
                <a:gd name="T13" fmla="*/ 2147483647 h 18"/>
                <a:gd name="T14" fmla="*/ 2147483647 w 114"/>
                <a:gd name="T15" fmla="*/ 2147483647 h 18"/>
                <a:gd name="T16" fmla="*/ 2147483647 w 114"/>
                <a:gd name="T17" fmla="*/ 0 h 18"/>
                <a:gd name="T18" fmla="*/ 2147483647 w 114"/>
                <a:gd name="T19" fmla="*/ 0 h 18"/>
                <a:gd name="T20" fmla="*/ 0 w 114"/>
                <a:gd name="T21" fmla="*/ 2147483647 h 18"/>
                <a:gd name="T22" fmla="*/ 0 w 114"/>
                <a:gd name="T23" fmla="*/ 2147483647 h 18"/>
                <a:gd name="T24" fmla="*/ 2147483647 w 114"/>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18"/>
                <a:gd name="T41" fmla="*/ 114 w 114"/>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18">
                  <a:moveTo>
                    <a:pt x="16" y="12"/>
                  </a:moveTo>
                  <a:lnTo>
                    <a:pt x="8" y="6"/>
                  </a:lnTo>
                  <a:lnTo>
                    <a:pt x="24" y="6"/>
                  </a:lnTo>
                  <a:lnTo>
                    <a:pt x="60" y="18"/>
                  </a:lnTo>
                  <a:lnTo>
                    <a:pt x="114" y="18"/>
                  </a:lnTo>
                  <a:lnTo>
                    <a:pt x="84" y="12"/>
                  </a:lnTo>
                  <a:lnTo>
                    <a:pt x="98" y="12"/>
                  </a:lnTo>
                  <a:lnTo>
                    <a:pt x="68" y="6"/>
                  </a:lnTo>
                  <a:lnTo>
                    <a:pt x="46" y="0"/>
                  </a:lnTo>
                  <a:lnTo>
                    <a:pt x="16" y="0"/>
                  </a:lnTo>
                  <a:lnTo>
                    <a:pt x="0" y="6"/>
                  </a:lnTo>
                  <a:lnTo>
                    <a:pt x="0" y="12"/>
                  </a:lnTo>
                  <a:lnTo>
                    <a:pt x="16" y="1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1" name="Freeform 47"/>
            <p:cNvSpPr/>
            <p:nvPr/>
          </p:nvSpPr>
          <p:spPr bwMode="auto">
            <a:xfrm>
              <a:off x="7612183" y="2017858"/>
              <a:ext cx="435930" cy="699739"/>
            </a:xfrm>
            <a:custGeom>
              <a:avLst/>
              <a:gdLst>
                <a:gd name="T0" fmla="*/ 2147483647 w 194"/>
                <a:gd name="T1" fmla="*/ 2147483647 h 196"/>
                <a:gd name="T2" fmla="*/ 2147483647 w 194"/>
                <a:gd name="T3" fmla="*/ 2147483647 h 196"/>
                <a:gd name="T4" fmla="*/ 2147483647 w 194"/>
                <a:gd name="T5" fmla="*/ 2147483647 h 196"/>
                <a:gd name="T6" fmla="*/ 2147483647 w 194"/>
                <a:gd name="T7" fmla="*/ 2147483647 h 196"/>
                <a:gd name="T8" fmla="*/ 2147483647 w 194"/>
                <a:gd name="T9" fmla="*/ 2147483647 h 196"/>
                <a:gd name="T10" fmla="*/ 2147483647 w 194"/>
                <a:gd name="T11" fmla="*/ 2147483647 h 196"/>
                <a:gd name="T12" fmla="*/ 2147483647 w 194"/>
                <a:gd name="T13" fmla="*/ 2147483647 h 196"/>
                <a:gd name="T14" fmla="*/ 2147483647 w 194"/>
                <a:gd name="T15" fmla="*/ 2147483647 h 196"/>
                <a:gd name="T16" fmla="*/ 2147483647 w 194"/>
                <a:gd name="T17" fmla="*/ 2147483647 h 196"/>
                <a:gd name="T18" fmla="*/ 2147483647 w 194"/>
                <a:gd name="T19" fmla="*/ 2147483647 h 196"/>
                <a:gd name="T20" fmla="*/ 2147483647 w 194"/>
                <a:gd name="T21" fmla="*/ 2147483647 h 196"/>
                <a:gd name="T22" fmla="*/ 2147483647 w 194"/>
                <a:gd name="T23" fmla="*/ 2147483647 h 196"/>
                <a:gd name="T24" fmla="*/ 2147483647 w 194"/>
                <a:gd name="T25" fmla="*/ 2147483647 h 196"/>
                <a:gd name="T26" fmla="*/ 2147483647 w 194"/>
                <a:gd name="T27" fmla="*/ 2147483647 h 196"/>
                <a:gd name="T28" fmla="*/ 2147483647 w 194"/>
                <a:gd name="T29" fmla="*/ 2147483647 h 196"/>
                <a:gd name="T30" fmla="*/ 2147483647 w 194"/>
                <a:gd name="T31" fmla="*/ 2147483647 h 196"/>
                <a:gd name="T32" fmla="*/ 2147483647 w 194"/>
                <a:gd name="T33" fmla="*/ 2147483647 h 196"/>
                <a:gd name="T34" fmla="*/ 2147483647 w 194"/>
                <a:gd name="T35" fmla="*/ 2147483647 h 196"/>
                <a:gd name="T36" fmla="*/ 2147483647 w 194"/>
                <a:gd name="T37" fmla="*/ 2147483647 h 196"/>
                <a:gd name="T38" fmla="*/ 2147483647 w 194"/>
                <a:gd name="T39" fmla="*/ 2147483647 h 196"/>
                <a:gd name="T40" fmla="*/ 2147483647 w 194"/>
                <a:gd name="T41" fmla="*/ 2147483647 h 196"/>
                <a:gd name="T42" fmla="*/ 2147483647 w 194"/>
                <a:gd name="T43" fmla="*/ 2147483647 h 196"/>
                <a:gd name="T44" fmla="*/ 2147483647 w 194"/>
                <a:gd name="T45" fmla="*/ 2147483647 h 196"/>
                <a:gd name="T46" fmla="*/ 2147483647 w 194"/>
                <a:gd name="T47" fmla="*/ 2147483647 h 196"/>
                <a:gd name="T48" fmla="*/ 2147483647 w 194"/>
                <a:gd name="T49" fmla="*/ 2147483647 h 196"/>
                <a:gd name="T50" fmla="*/ 2147483647 w 194"/>
                <a:gd name="T51" fmla="*/ 2147483647 h 196"/>
                <a:gd name="T52" fmla="*/ 2147483647 w 194"/>
                <a:gd name="T53" fmla="*/ 2147483647 h 196"/>
                <a:gd name="T54" fmla="*/ 2147483647 w 194"/>
                <a:gd name="T55" fmla="*/ 2147483647 h 196"/>
                <a:gd name="T56" fmla="*/ 2147483647 w 194"/>
                <a:gd name="T57" fmla="*/ 2147483647 h 196"/>
                <a:gd name="T58" fmla="*/ 2147483647 w 194"/>
                <a:gd name="T59" fmla="*/ 2147483647 h 196"/>
                <a:gd name="T60" fmla="*/ 2147483647 w 194"/>
                <a:gd name="T61" fmla="*/ 2147483647 h 196"/>
                <a:gd name="T62" fmla="*/ 2147483647 w 194"/>
                <a:gd name="T63" fmla="*/ 2147483647 h 196"/>
                <a:gd name="T64" fmla="*/ 2147483647 w 194"/>
                <a:gd name="T65" fmla="*/ 2147483647 h 196"/>
                <a:gd name="T66" fmla="*/ 2147483647 w 194"/>
                <a:gd name="T67" fmla="*/ 2147483647 h 196"/>
                <a:gd name="T68" fmla="*/ 2147483647 w 194"/>
                <a:gd name="T69" fmla="*/ 2147483647 h 196"/>
                <a:gd name="T70" fmla="*/ 2147483647 w 194"/>
                <a:gd name="T71" fmla="*/ 2147483647 h 196"/>
                <a:gd name="T72" fmla="*/ 2147483647 w 194"/>
                <a:gd name="T73" fmla="*/ 2147483647 h 196"/>
                <a:gd name="T74" fmla="*/ 2147483647 w 194"/>
                <a:gd name="T75" fmla="*/ 2147483647 h 196"/>
                <a:gd name="T76" fmla="*/ 2147483647 w 194"/>
                <a:gd name="T77" fmla="*/ 2147483647 h 196"/>
                <a:gd name="T78" fmla="*/ 2147483647 w 194"/>
                <a:gd name="T79" fmla="*/ 2147483647 h 196"/>
                <a:gd name="T80" fmla="*/ 2147483647 w 194"/>
                <a:gd name="T81" fmla="*/ 2147483647 h 196"/>
                <a:gd name="T82" fmla="*/ 2147483647 w 194"/>
                <a:gd name="T83" fmla="*/ 2147483647 h 196"/>
                <a:gd name="T84" fmla="*/ 2147483647 w 194"/>
                <a:gd name="T85" fmla="*/ 0 h 196"/>
                <a:gd name="T86" fmla="*/ 2147483647 w 194"/>
                <a:gd name="T87" fmla="*/ 2147483647 h 196"/>
                <a:gd name="T88" fmla="*/ 2147483647 w 194"/>
                <a:gd name="T89" fmla="*/ 2147483647 h 196"/>
                <a:gd name="T90" fmla="*/ 2147483647 w 194"/>
                <a:gd name="T91" fmla="*/ 2147483647 h 196"/>
                <a:gd name="T92" fmla="*/ 2147483647 w 194"/>
                <a:gd name="T93" fmla="*/ 2147483647 h 196"/>
                <a:gd name="T94" fmla="*/ 0 w 194"/>
                <a:gd name="T95" fmla="*/ 2147483647 h 196"/>
                <a:gd name="T96" fmla="*/ 0 w 194"/>
                <a:gd name="T97" fmla="*/ 2147483647 h 196"/>
                <a:gd name="T98" fmla="*/ 2147483647 w 194"/>
                <a:gd name="T99" fmla="*/ 2147483647 h 196"/>
                <a:gd name="T100" fmla="*/ 2147483647 w 194"/>
                <a:gd name="T101" fmla="*/ 2147483647 h 196"/>
                <a:gd name="T102" fmla="*/ 2147483647 w 194"/>
                <a:gd name="T103" fmla="*/ 2147483647 h 196"/>
                <a:gd name="T104" fmla="*/ 2147483647 w 194"/>
                <a:gd name="T105" fmla="*/ 2147483647 h 196"/>
                <a:gd name="T106" fmla="*/ 2147483647 w 194"/>
                <a:gd name="T107" fmla="*/ 2147483647 h 196"/>
                <a:gd name="T108" fmla="*/ 2147483647 w 194"/>
                <a:gd name="T109" fmla="*/ 2147483647 h 1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4"/>
                <a:gd name="T166" fmla="*/ 0 h 196"/>
                <a:gd name="T167" fmla="*/ 194 w 194"/>
                <a:gd name="T168" fmla="*/ 196 h 1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4" h="196">
                  <a:moveTo>
                    <a:pt x="36" y="190"/>
                  </a:moveTo>
                  <a:lnTo>
                    <a:pt x="60" y="188"/>
                  </a:lnTo>
                  <a:lnTo>
                    <a:pt x="68" y="162"/>
                  </a:lnTo>
                  <a:lnTo>
                    <a:pt x="76" y="156"/>
                  </a:lnTo>
                  <a:lnTo>
                    <a:pt x="96" y="176"/>
                  </a:lnTo>
                  <a:lnTo>
                    <a:pt x="114" y="192"/>
                  </a:lnTo>
                  <a:lnTo>
                    <a:pt x="138" y="196"/>
                  </a:lnTo>
                  <a:lnTo>
                    <a:pt x="130" y="176"/>
                  </a:lnTo>
                  <a:lnTo>
                    <a:pt x="126" y="164"/>
                  </a:lnTo>
                  <a:lnTo>
                    <a:pt x="124" y="148"/>
                  </a:lnTo>
                  <a:lnTo>
                    <a:pt x="152" y="126"/>
                  </a:lnTo>
                  <a:lnTo>
                    <a:pt x="148" y="114"/>
                  </a:lnTo>
                  <a:lnTo>
                    <a:pt x="136" y="94"/>
                  </a:lnTo>
                  <a:lnTo>
                    <a:pt x="132" y="72"/>
                  </a:lnTo>
                  <a:lnTo>
                    <a:pt x="142" y="68"/>
                  </a:lnTo>
                  <a:lnTo>
                    <a:pt x="156" y="74"/>
                  </a:lnTo>
                  <a:lnTo>
                    <a:pt x="164" y="78"/>
                  </a:lnTo>
                  <a:lnTo>
                    <a:pt x="168" y="80"/>
                  </a:lnTo>
                  <a:lnTo>
                    <a:pt x="172" y="80"/>
                  </a:lnTo>
                  <a:lnTo>
                    <a:pt x="174" y="78"/>
                  </a:lnTo>
                  <a:lnTo>
                    <a:pt x="176" y="74"/>
                  </a:lnTo>
                  <a:lnTo>
                    <a:pt x="176" y="70"/>
                  </a:lnTo>
                  <a:lnTo>
                    <a:pt x="172" y="64"/>
                  </a:lnTo>
                  <a:lnTo>
                    <a:pt x="168" y="60"/>
                  </a:lnTo>
                  <a:lnTo>
                    <a:pt x="168" y="56"/>
                  </a:lnTo>
                  <a:lnTo>
                    <a:pt x="170" y="54"/>
                  </a:lnTo>
                  <a:lnTo>
                    <a:pt x="174" y="50"/>
                  </a:lnTo>
                  <a:lnTo>
                    <a:pt x="180" y="48"/>
                  </a:lnTo>
                  <a:lnTo>
                    <a:pt x="184" y="48"/>
                  </a:lnTo>
                  <a:lnTo>
                    <a:pt x="186" y="46"/>
                  </a:lnTo>
                  <a:lnTo>
                    <a:pt x="188" y="44"/>
                  </a:lnTo>
                  <a:lnTo>
                    <a:pt x="188" y="34"/>
                  </a:lnTo>
                  <a:lnTo>
                    <a:pt x="186" y="28"/>
                  </a:lnTo>
                  <a:lnTo>
                    <a:pt x="194" y="10"/>
                  </a:lnTo>
                  <a:lnTo>
                    <a:pt x="136" y="2"/>
                  </a:lnTo>
                  <a:lnTo>
                    <a:pt x="70" y="0"/>
                  </a:lnTo>
                  <a:lnTo>
                    <a:pt x="16" y="6"/>
                  </a:lnTo>
                  <a:lnTo>
                    <a:pt x="8" y="14"/>
                  </a:lnTo>
                  <a:lnTo>
                    <a:pt x="4" y="20"/>
                  </a:lnTo>
                  <a:lnTo>
                    <a:pt x="0" y="24"/>
                  </a:lnTo>
                  <a:lnTo>
                    <a:pt x="2" y="66"/>
                  </a:lnTo>
                  <a:lnTo>
                    <a:pt x="20" y="132"/>
                  </a:lnTo>
                  <a:lnTo>
                    <a:pt x="34" y="184"/>
                  </a:lnTo>
                  <a:lnTo>
                    <a:pt x="36" y="19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2" name="Freeform 48"/>
            <p:cNvSpPr/>
            <p:nvPr/>
          </p:nvSpPr>
          <p:spPr bwMode="auto">
            <a:xfrm>
              <a:off x="4093287" y="1468064"/>
              <a:ext cx="4251437" cy="2170619"/>
            </a:xfrm>
            <a:custGeom>
              <a:avLst/>
              <a:gdLst>
                <a:gd name="T0" fmla="*/ 2147483647 w 1892"/>
                <a:gd name="T1" fmla="*/ 2147483647 h 608"/>
                <a:gd name="T2" fmla="*/ 2147483647 w 1892"/>
                <a:gd name="T3" fmla="*/ 2147483647 h 608"/>
                <a:gd name="T4" fmla="*/ 2147483647 w 1892"/>
                <a:gd name="T5" fmla="*/ 2147483647 h 608"/>
                <a:gd name="T6" fmla="*/ 2147483647 w 1892"/>
                <a:gd name="T7" fmla="*/ 2147483647 h 608"/>
                <a:gd name="T8" fmla="*/ 2147483647 w 1892"/>
                <a:gd name="T9" fmla="*/ 2147483647 h 608"/>
                <a:gd name="T10" fmla="*/ 2147483647 w 1892"/>
                <a:gd name="T11" fmla="*/ 2147483647 h 608"/>
                <a:gd name="T12" fmla="*/ 2147483647 w 1892"/>
                <a:gd name="T13" fmla="*/ 2147483647 h 608"/>
                <a:gd name="T14" fmla="*/ 2147483647 w 1892"/>
                <a:gd name="T15" fmla="*/ 2147483647 h 608"/>
                <a:gd name="T16" fmla="*/ 2147483647 w 1892"/>
                <a:gd name="T17" fmla="*/ 2147483647 h 608"/>
                <a:gd name="T18" fmla="*/ 2147483647 w 1892"/>
                <a:gd name="T19" fmla="*/ 2147483647 h 608"/>
                <a:gd name="T20" fmla="*/ 2147483647 w 1892"/>
                <a:gd name="T21" fmla="*/ 2147483647 h 608"/>
                <a:gd name="T22" fmla="*/ 2147483647 w 1892"/>
                <a:gd name="T23" fmla="*/ 2147483647 h 608"/>
                <a:gd name="T24" fmla="*/ 2147483647 w 1892"/>
                <a:gd name="T25" fmla="*/ 2147483647 h 608"/>
                <a:gd name="T26" fmla="*/ 2147483647 w 1892"/>
                <a:gd name="T27" fmla="*/ 2147483647 h 608"/>
                <a:gd name="T28" fmla="*/ 2147483647 w 1892"/>
                <a:gd name="T29" fmla="*/ 2147483647 h 608"/>
                <a:gd name="T30" fmla="*/ 2147483647 w 1892"/>
                <a:gd name="T31" fmla="*/ 2147483647 h 608"/>
                <a:gd name="T32" fmla="*/ 2147483647 w 1892"/>
                <a:gd name="T33" fmla="*/ 2147483647 h 608"/>
                <a:gd name="T34" fmla="*/ 2147483647 w 1892"/>
                <a:gd name="T35" fmla="*/ 2147483647 h 608"/>
                <a:gd name="T36" fmla="*/ 2147483647 w 1892"/>
                <a:gd name="T37" fmla="*/ 2147483647 h 608"/>
                <a:gd name="T38" fmla="*/ 2147483647 w 1892"/>
                <a:gd name="T39" fmla="*/ 2147483647 h 608"/>
                <a:gd name="T40" fmla="*/ 2147483647 w 1892"/>
                <a:gd name="T41" fmla="*/ 2147483647 h 608"/>
                <a:gd name="T42" fmla="*/ 2147483647 w 1892"/>
                <a:gd name="T43" fmla="*/ 2147483647 h 608"/>
                <a:gd name="T44" fmla="*/ 2147483647 w 1892"/>
                <a:gd name="T45" fmla="*/ 2147483647 h 608"/>
                <a:gd name="T46" fmla="*/ 2147483647 w 1892"/>
                <a:gd name="T47" fmla="*/ 2147483647 h 608"/>
                <a:gd name="T48" fmla="*/ 2147483647 w 1892"/>
                <a:gd name="T49" fmla="*/ 2147483647 h 608"/>
                <a:gd name="T50" fmla="*/ 2147483647 w 1892"/>
                <a:gd name="T51" fmla="*/ 2147483647 h 608"/>
                <a:gd name="T52" fmla="*/ 2147483647 w 1892"/>
                <a:gd name="T53" fmla="*/ 2147483647 h 608"/>
                <a:gd name="T54" fmla="*/ 2147483647 w 1892"/>
                <a:gd name="T55" fmla="*/ 2147483647 h 608"/>
                <a:gd name="T56" fmla="*/ 2147483647 w 1892"/>
                <a:gd name="T57" fmla="*/ 2147483647 h 608"/>
                <a:gd name="T58" fmla="*/ 2147483647 w 1892"/>
                <a:gd name="T59" fmla="*/ 2147483647 h 608"/>
                <a:gd name="T60" fmla="*/ 2147483647 w 1892"/>
                <a:gd name="T61" fmla="*/ 2147483647 h 608"/>
                <a:gd name="T62" fmla="*/ 0 w 1892"/>
                <a:gd name="T63" fmla="*/ 2147483647 h 608"/>
                <a:gd name="T64" fmla="*/ 2147483647 w 1892"/>
                <a:gd name="T65" fmla="*/ 2147483647 h 608"/>
                <a:gd name="T66" fmla="*/ 2147483647 w 1892"/>
                <a:gd name="T67" fmla="*/ 2147483647 h 608"/>
                <a:gd name="T68" fmla="*/ 2147483647 w 1892"/>
                <a:gd name="T69" fmla="*/ 2147483647 h 608"/>
                <a:gd name="T70" fmla="*/ 2147483647 w 1892"/>
                <a:gd name="T71" fmla="*/ 2147483647 h 608"/>
                <a:gd name="T72" fmla="*/ 2147483647 w 1892"/>
                <a:gd name="T73" fmla="*/ 2147483647 h 608"/>
                <a:gd name="T74" fmla="*/ 2147483647 w 1892"/>
                <a:gd name="T75" fmla="*/ 2147483647 h 608"/>
                <a:gd name="T76" fmla="*/ 2147483647 w 1892"/>
                <a:gd name="T77" fmla="*/ 2147483647 h 608"/>
                <a:gd name="T78" fmla="*/ 2147483647 w 1892"/>
                <a:gd name="T79" fmla="*/ 2147483647 h 608"/>
                <a:gd name="T80" fmla="*/ 2147483647 w 1892"/>
                <a:gd name="T81" fmla="*/ 2147483647 h 608"/>
                <a:gd name="T82" fmla="*/ 2147483647 w 1892"/>
                <a:gd name="T83" fmla="*/ 2147483647 h 608"/>
                <a:gd name="T84" fmla="*/ 2147483647 w 1892"/>
                <a:gd name="T85" fmla="*/ 2147483647 h 608"/>
                <a:gd name="T86" fmla="*/ 2147483647 w 1892"/>
                <a:gd name="T87" fmla="*/ 2147483647 h 608"/>
                <a:gd name="T88" fmla="*/ 2147483647 w 1892"/>
                <a:gd name="T89" fmla="*/ 2147483647 h 608"/>
                <a:gd name="T90" fmla="*/ 2147483647 w 1892"/>
                <a:gd name="T91" fmla="*/ 2147483647 h 608"/>
                <a:gd name="T92" fmla="*/ 2147483647 w 1892"/>
                <a:gd name="T93" fmla="*/ 2147483647 h 608"/>
                <a:gd name="T94" fmla="*/ 2147483647 w 1892"/>
                <a:gd name="T95" fmla="*/ 2147483647 h 608"/>
                <a:gd name="T96" fmla="*/ 2147483647 w 1892"/>
                <a:gd name="T97" fmla="*/ 2147483647 h 608"/>
                <a:gd name="T98" fmla="*/ 2147483647 w 1892"/>
                <a:gd name="T99" fmla="*/ 2147483647 h 608"/>
                <a:gd name="T100" fmla="*/ 2147483647 w 1892"/>
                <a:gd name="T101" fmla="*/ 2147483647 h 608"/>
                <a:gd name="T102" fmla="*/ 2147483647 w 1892"/>
                <a:gd name="T103" fmla="*/ 2147483647 h 608"/>
                <a:gd name="T104" fmla="*/ 2147483647 w 1892"/>
                <a:gd name="T105" fmla="*/ 2147483647 h 608"/>
                <a:gd name="T106" fmla="*/ 2147483647 w 1892"/>
                <a:gd name="T107" fmla="*/ 2147483647 h 608"/>
                <a:gd name="T108" fmla="*/ 2147483647 w 1892"/>
                <a:gd name="T109" fmla="*/ 2147483647 h 608"/>
                <a:gd name="T110" fmla="*/ 2147483647 w 1892"/>
                <a:gd name="T111" fmla="*/ 2147483647 h 608"/>
                <a:gd name="T112" fmla="*/ 2147483647 w 1892"/>
                <a:gd name="T113" fmla="*/ 2147483647 h 608"/>
                <a:gd name="T114" fmla="*/ 2147483647 w 1892"/>
                <a:gd name="T115" fmla="*/ 2147483647 h 608"/>
                <a:gd name="T116" fmla="*/ 2147483647 w 1892"/>
                <a:gd name="T117" fmla="*/ 2147483647 h 608"/>
                <a:gd name="T118" fmla="*/ 2147483647 w 1892"/>
                <a:gd name="T119" fmla="*/ 2147483647 h 608"/>
                <a:gd name="T120" fmla="*/ 2147483647 w 1892"/>
                <a:gd name="T121" fmla="*/ 2147483647 h 60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92"/>
                <a:gd name="T184" fmla="*/ 0 h 608"/>
                <a:gd name="T185" fmla="*/ 1892 w 1892"/>
                <a:gd name="T186" fmla="*/ 608 h 60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92" h="608">
                  <a:moveTo>
                    <a:pt x="1786" y="126"/>
                  </a:moveTo>
                  <a:lnTo>
                    <a:pt x="1808" y="132"/>
                  </a:lnTo>
                  <a:lnTo>
                    <a:pt x="1840" y="144"/>
                  </a:lnTo>
                  <a:lnTo>
                    <a:pt x="1870" y="156"/>
                  </a:lnTo>
                  <a:lnTo>
                    <a:pt x="1870" y="144"/>
                  </a:lnTo>
                  <a:lnTo>
                    <a:pt x="1862" y="132"/>
                  </a:lnTo>
                  <a:lnTo>
                    <a:pt x="1892" y="126"/>
                  </a:lnTo>
                  <a:lnTo>
                    <a:pt x="1870" y="122"/>
                  </a:lnTo>
                  <a:lnTo>
                    <a:pt x="1854" y="122"/>
                  </a:lnTo>
                  <a:lnTo>
                    <a:pt x="1824" y="116"/>
                  </a:lnTo>
                  <a:lnTo>
                    <a:pt x="1794" y="110"/>
                  </a:lnTo>
                  <a:lnTo>
                    <a:pt x="1740" y="98"/>
                  </a:lnTo>
                  <a:lnTo>
                    <a:pt x="1694" y="92"/>
                  </a:lnTo>
                  <a:lnTo>
                    <a:pt x="1672" y="98"/>
                  </a:lnTo>
                  <a:lnTo>
                    <a:pt x="1642" y="98"/>
                  </a:lnTo>
                  <a:lnTo>
                    <a:pt x="1648" y="110"/>
                  </a:lnTo>
                  <a:lnTo>
                    <a:pt x="1618" y="98"/>
                  </a:lnTo>
                  <a:lnTo>
                    <a:pt x="1610" y="104"/>
                  </a:lnTo>
                  <a:lnTo>
                    <a:pt x="1588" y="98"/>
                  </a:lnTo>
                  <a:lnTo>
                    <a:pt x="1566" y="98"/>
                  </a:lnTo>
                  <a:lnTo>
                    <a:pt x="1542" y="104"/>
                  </a:lnTo>
                  <a:lnTo>
                    <a:pt x="1526" y="92"/>
                  </a:lnTo>
                  <a:lnTo>
                    <a:pt x="1506" y="72"/>
                  </a:lnTo>
                  <a:lnTo>
                    <a:pt x="1466" y="80"/>
                  </a:lnTo>
                  <a:lnTo>
                    <a:pt x="1420" y="80"/>
                  </a:lnTo>
                  <a:lnTo>
                    <a:pt x="1390" y="86"/>
                  </a:lnTo>
                  <a:lnTo>
                    <a:pt x="1412" y="80"/>
                  </a:lnTo>
                  <a:lnTo>
                    <a:pt x="1376" y="58"/>
                  </a:lnTo>
                  <a:lnTo>
                    <a:pt x="1330" y="76"/>
                  </a:lnTo>
                  <a:lnTo>
                    <a:pt x="1308" y="70"/>
                  </a:lnTo>
                  <a:lnTo>
                    <a:pt x="1300" y="80"/>
                  </a:lnTo>
                  <a:lnTo>
                    <a:pt x="1276" y="80"/>
                  </a:lnTo>
                  <a:lnTo>
                    <a:pt x="1246" y="86"/>
                  </a:lnTo>
                  <a:lnTo>
                    <a:pt x="1232" y="80"/>
                  </a:lnTo>
                  <a:lnTo>
                    <a:pt x="1224" y="92"/>
                  </a:lnTo>
                  <a:lnTo>
                    <a:pt x="1202" y="86"/>
                  </a:lnTo>
                  <a:lnTo>
                    <a:pt x="1178" y="80"/>
                  </a:lnTo>
                  <a:lnTo>
                    <a:pt x="1194" y="76"/>
                  </a:lnTo>
                  <a:lnTo>
                    <a:pt x="1178" y="64"/>
                  </a:lnTo>
                  <a:lnTo>
                    <a:pt x="1162" y="64"/>
                  </a:lnTo>
                  <a:lnTo>
                    <a:pt x="1148" y="70"/>
                  </a:lnTo>
                  <a:lnTo>
                    <a:pt x="1118" y="70"/>
                  </a:lnTo>
                  <a:lnTo>
                    <a:pt x="1102" y="64"/>
                  </a:lnTo>
                  <a:lnTo>
                    <a:pt x="1064" y="70"/>
                  </a:lnTo>
                  <a:lnTo>
                    <a:pt x="1034" y="70"/>
                  </a:lnTo>
                  <a:lnTo>
                    <a:pt x="1018" y="76"/>
                  </a:lnTo>
                  <a:lnTo>
                    <a:pt x="974" y="92"/>
                  </a:lnTo>
                  <a:lnTo>
                    <a:pt x="996" y="80"/>
                  </a:lnTo>
                  <a:lnTo>
                    <a:pt x="1026" y="70"/>
                  </a:lnTo>
                  <a:lnTo>
                    <a:pt x="1048" y="52"/>
                  </a:lnTo>
                  <a:lnTo>
                    <a:pt x="1034" y="46"/>
                  </a:lnTo>
                  <a:lnTo>
                    <a:pt x="1018" y="40"/>
                  </a:lnTo>
                  <a:lnTo>
                    <a:pt x="1004" y="40"/>
                  </a:lnTo>
                  <a:lnTo>
                    <a:pt x="974" y="46"/>
                  </a:lnTo>
                  <a:lnTo>
                    <a:pt x="964" y="40"/>
                  </a:lnTo>
                  <a:lnTo>
                    <a:pt x="958" y="24"/>
                  </a:lnTo>
                  <a:lnTo>
                    <a:pt x="934" y="18"/>
                  </a:lnTo>
                  <a:lnTo>
                    <a:pt x="950" y="6"/>
                  </a:lnTo>
                  <a:lnTo>
                    <a:pt x="928" y="0"/>
                  </a:lnTo>
                  <a:lnTo>
                    <a:pt x="912" y="18"/>
                  </a:lnTo>
                  <a:lnTo>
                    <a:pt x="934" y="24"/>
                  </a:lnTo>
                  <a:lnTo>
                    <a:pt x="942" y="40"/>
                  </a:lnTo>
                  <a:lnTo>
                    <a:pt x="928" y="36"/>
                  </a:lnTo>
                  <a:lnTo>
                    <a:pt x="920" y="46"/>
                  </a:lnTo>
                  <a:lnTo>
                    <a:pt x="896" y="40"/>
                  </a:lnTo>
                  <a:lnTo>
                    <a:pt x="882" y="40"/>
                  </a:lnTo>
                  <a:lnTo>
                    <a:pt x="866" y="46"/>
                  </a:lnTo>
                  <a:lnTo>
                    <a:pt x="844" y="46"/>
                  </a:lnTo>
                  <a:lnTo>
                    <a:pt x="820" y="52"/>
                  </a:lnTo>
                  <a:lnTo>
                    <a:pt x="828" y="64"/>
                  </a:lnTo>
                  <a:lnTo>
                    <a:pt x="828" y="80"/>
                  </a:lnTo>
                  <a:lnTo>
                    <a:pt x="820" y="70"/>
                  </a:lnTo>
                  <a:lnTo>
                    <a:pt x="798" y="76"/>
                  </a:lnTo>
                  <a:lnTo>
                    <a:pt x="776" y="76"/>
                  </a:lnTo>
                  <a:lnTo>
                    <a:pt x="798" y="86"/>
                  </a:lnTo>
                  <a:lnTo>
                    <a:pt x="814" y="98"/>
                  </a:lnTo>
                  <a:lnTo>
                    <a:pt x="820" y="110"/>
                  </a:lnTo>
                  <a:lnTo>
                    <a:pt x="814" y="122"/>
                  </a:lnTo>
                  <a:lnTo>
                    <a:pt x="798" y="110"/>
                  </a:lnTo>
                  <a:lnTo>
                    <a:pt x="790" y="92"/>
                  </a:lnTo>
                  <a:lnTo>
                    <a:pt x="760" y="92"/>
                  </a:lnTo>
                  <a:lnTo>
                    <a:pt x="744" y="98"/>
                  </a:lnTo>
                  <a:lnTo>
                    <a:pt x="722" y="86"/>
                  </a:lnTo>
                  <a:lnTo>
                    <a:pt x="730" y="104"/>
                  </a:lnTo>
                  <a:lnTo>
                    <a:pt x="738" y="122"/>
                  </a:lnTo>
                  <a:lnTo>
                    <a:pt x="760" y="122"/>
                  </a:lnTo>
                  <a:lnTo>
                    <a:pt x="782" y="132"/>
                  </a:lnTo>
                  <a:lnTo>
                    <a:pt x="776" y="150"/>
                  </a:lnTo>
                  <a:lnTo>
                    <a:pt x="776" y="138"/>
                  </a:lnTo>
                  <a:lnTo>
                    <a:pt x="752" y="126"/>
                  </a:lnTo>
                  <a:lnTo>
                    <a:pt x="752" y="138"/>
                  </a:lnTo>
                  <a:lnTo>
                    <a:pt x="744" y="126"/>
                  </a:lnTo>
                  <a:lnTo>
                    <a:pt x="738" y="144"/>
                  </a:lnTo>
                  <a:lnTo>
                    <a:pt x="730" y="160"/>
                  </a:lnTo>
                  <a:lnTo>
                    <a:pt x="714" y="156"/>
                  </a:lnTo>
                  <a:lnTo>
                    <a:pt x="722" y="144"/>
                  </a:lnTo>
                  <a:lnTo>
                    <a:pt x="722" y="126"/>
                  </a:lnTo>
                  <a:lnTo>
                    <a:pt x="714" y="98"/>
                  </a:lnTo>
                  <a:lnTo>
                    <a:pt x="714" y="86"/>
                  </a:lnTo>
                  <a:lnTo>
                    <a:pt x="706" y="70"/>
                  </a:lnTo>
                  <a:lnTo>
                    <a:pt x="676" y="80"/>
                  </a:lnTo>
                  <a:lnTo>
                    <a:pt x="662" y="98"/>
                  </a:lnTo>
                  <a:lnTo>
                    <a:pt x="662" y="110"/>
                  </a:lnTo>
                  <a:lnTo>
                    <a:pt x="676" y="116"/>
                  </a:lnTo>
                  <a:lnTo>
                    <a:pt x="692" y="126"/>
                  </a:lnTo>
                  <a:lnTo>
                    <a:pt x="654" y="122"/>
                  </a:lnTo>
                  <a:lnTo>
                    <a:pt x="638" y="116"/>
                  </a:lnTo>
                  <a:lnTo>
                    <a:pt x="614" y="110"/>
                  </a:lnTo>
                  <a:lnTo>
                    <a:pt x="570" y="110"/>
                  </a:lnTo>
                  <a:lnTo>
                    <a:pt x="570" y="104"/>
                  </a:lnTo>
                  <a:lnTo>
                    <a:pt x="562" y="104"/>
                  </a:lnTo>
                  <a:lnTo>
                    <a:pt x="554" y="92"/>
                  </a:lnTo>
                  <a:lnTo>
                    <a:pt x="554" y="76"/>
                  </a:lnTo>
                  <a:lnTo>
                    <a:pt x="592" y="64"/>
                  </a:lnTo>
                  <a:lnTo>
                    <a:pt x="630" y="52"/>
                  </a:lnTo>
                  <a:lnTo>
                    <a:pt x="654" y="36"/>
                  </a:lnTo>
                  <a:lnTo>
                    <a:pt x="630" y="40"/>
                  </a:lnTo>
                  <a:lnTo>
                    <a:pt x="586" y="52"/>
                  </a:lnTo>
                  <a:lnTo>
                    <a:pt x="562" y="58"/>
                  </a:lnTo>
                  <a:lnTo>
                    <a:pt x="546" y="76"/>
                  </a:lnTo>
                  <a:lnTo>
                    <a:pt x="532" y="98"/>
                  </a:lnTo>
                  <a:lnTo>
                    <a:pt x="540" y="98"/>
                  </a:lnTo>
                  <a:lnTo>
                    <a:pt x="532" y="110"/>
                  </a:lnTo>
                  <a:lnTo>
                    <a:pt x="554" y="116"/>
                  </a:lnTo>
                  <a:lnTo>
                    <a:pt x="566" y="110"/>
                  </a:lnTo>
                  <a:lnTo>
                    <a:pt x="586" y="116"/>
                  </a:lnTo>
                  <a:lnTo>
                    <a:pt x="600" y="116"/>
                  </a:lnTo>
                  <a:lnTo>
                    <a:pt x="614" y="122"/>
                  </a:lnTo>
                  <a:lnTo>
                    <a:pt x="600" y="126"/>
                  </a:lnTo>
                  <a:lnTo>
                    <a:pt x="578" y="122"/>
                  </a:lnTo>
                  <a:lnTo>
                    <a:pt x="546" y="132"/>
                  </a:lnTo>
                  <a:lnTo>
                    <a:pt x="546" y="122"/>
                  </a:lnTo>
                  <a:lnTo>
                    <a:pt x="540" y="126"/>
                  </a:lnTo>
                  <a:lnTo>
                    <a:pt x="508" y="132"/>
                  </a:lnTo>
                  <a:lnTo>
                    <a:pt x="494" y="150"/>
                  </a:lnTo>
                  <a:lnTo>
                    <a:pt x="486" y="138"/>
                  </a:lnTo>
                  <a:lnTo>
                    <a:pt x="494" y="126"/>
                  </a:lnTo>
                  <a:lnTo>
                    <a:pt x="464" y="126"/>
                  </a:lnTo>
                  <a:lnTo>
                    <a:pt x="472" y="138"/>
                  </a:lnTo>
                  <a:lnTo>
                    <a:pt x="464" y="156"/>
                  </a:lnTo>
                  <a:lnTo>
                    <a:pt x="456" y="156"/>
                  </a:lnTo>
                  <a:lnTo>
                    <a:pt x="440" y="160"/>
                  </a:lnTo>
                  <a:lnTo>
                    <a:pt x="434" y="166"/>
                  </a:lnTo>
                  <a:lnTo>
                    <a:pt x="410" y="166"/>
                  </a:lnTo>
                  <a:lnTo>
                    <a:pt x="426" y="184"/>
                  </a:lnTo>
                  <a:lnTo>
                    <a:pt x="410" y="178"/>
                  </a:lnTo>
                  <a:lnTo>
                    <a:pt x="394" y="172"/>
                  </a:lnTo>
                  <a:lnTo>
                    <a:pt x="402" y="160"/>
                  </a:lnTo>
                  <a:lnTo>
                    <a:pt x="372" y="156"/>
                  </a:lnTo>
                  <a:lnTo>
                    <a:pt x="358" y="150"/>
                  </a:lnTo>
                  <a:lnTo>
                    <a:pt x="386" y="156"/>
                  </a:lnTo>
                  <a:lnTo>
                    <a:pt x="418" y="156"/>
                  </a:lnTo>
                  <a:lnTo>
                    <a:pt x="440" y="150"/>
                  </a:lnTo>
                  <a:lnTo>
                    <a:pt x="440" y="138"/>
                  </a:lnTo>
                  <a:lnTo>
                    <a:pt x="410" y="138"/>
                  </a:lnTo>
                  <a:lnTo>
                    <a:pt x="402" y="126"/>
                  </a:lnTo>
                  <a:lnTo>
                    <a:pt x="380" y="126"/>
                  </a:lnTo>
                  <a:lnTo>
                    <a:pt x="364" y="122"/>
                  </a:lnTo>
                  <a:lnTo>
                    <a:pt x="350" y="116"/>
                  </a:lnTo>
                  <a:lnTo>
                    <a:pt x="312" y="116"/>
                  </a:lnTo>
                  <a:lnTo>
                    <a:pt x="296" y="122"/>
                  </a:lnTo>
                  <a:lnTo>
                    <a:pt x="296" y="110"/>
                  </a:lnTo>
                  <a:lnTo>
                    <a:pt x="274" y="122"/>
                  </a:lnTo>
                  <a:lnTo>
                    <a:pt x="250" y="122"/>
                  </a:lnTo>
                  <a:lnTo>
                    <a:pt x="236" y="132"/>
                  </a:lnTo>
                  <a:lnTo>
                    <a:pt x="212" y="150"/>
                  </a:lnTo>
                  <a:lnTo>
                    <a:pt x="198" y="166"/>
                  </a:lnTo>
                  <a:lnTo>
                    <a:pt x="182" y="190"/>
                  </a:lnTo>
                  <a:lnTo>
                    <a:pt x="160" y="190"/>
                  </a:lnTo>
                  <a:lnTo>
                    <a:pt x="144" y="196"/>
                  </a:lnTo>
                  <a:lnTo>
                    <a:pt x="136" y="208"/>
                  </a:lnTo>
                  <a:lnTo>
                    <a:pt x="130" y="218"/>
                  </a:lnTo>
                  <a:lnTo>
                    <a:pt x="136" y="236"/>
                  </a:lnTo>
                  <a:lnTo>
                    <a:pt x="136" y="248"/>
                  </a:lnTo>
                  <a:lnTo>
                    <a:pt x="152" y="242"/>
                  </a:lnTo>
                  <a:lnTo>
                    <a:pt x="168" y="236"/>
                  </a:lnTo>
                  <a:lnTo>
                    <a:pt x="190" y="230"/>
                  </a:lnTo>
                  <a:lnTo>
                    <a:pt x="198" y="242"/>
                  </a:lnTo>
                  <a:lnTo>
                    <a:pt x="204" y="258"/>
                  </a:lnTo>
                  <a:lnTo>
                    <a:pt x="212" y="264"/>
                  </a:lnTo>
                  <a:lnTo>
                    <a:pt x="236" y="264"/>
                  </a:lnTo>
                  <a:lnTo>
                    <a:pt x="236" y="252"/>
                  </a:lnTo>
                  <a:lnTo>
                    <a:pt x="250" y="242"/>
                  </a:lnTo>
                  <a:lnTo>
                    <a:pt x="250" y="230"/>
                  </a:lnTo>
                  <a:lnTo>
                    <a:pt x="244" y="218"/>
                  </a:lnTo>
                  <a:lnTo>
                    <a:pt x="236" y="208"/>
                  </a:lnTo>
                  <a:lnTo>
                    <a:pt x="236" y="196"/>
                  </a:lnTo>
                  <a:lnTo>
                    <a:pt x="258" y="184"/>
                  </a:lnTo>
                  <a:lnTo>
                    <a:pt x="258" y="172"/>
                  </a:lnTo>
                  <a:lnTo>
                    <a:pt x="282" y="166"/>
                  </a:lnTo>
                  <a:lnTo>
                    <a:pt x="304" y="172"/>
                  </a:lnTo>
                  <a:lnTo>
                    <a:pt x="282" y="190"/>
                  </a:lnTo>
                  <a:lnTo>
                    <a:pt x="266" y="190"/>
                  </a:lnTo>
                  <a:lnTo>
                    <a:pt x="282" y="212"/>
                  </a:lnTo>
                  <a:lnTo>
                    <a:pt x="364" y="212"/>
                  </a:lnTo>
                  <a:lnTo>
                    <a:pt x="350" y="218"/>
                  </a:lnTo>
                  <a:lnTo>
                    <a:pt x="334" y="218"/>
                  </a:lnTo>
                  <a:lnTo>
                    <a:pt x="312" y="224"/>
                  </a:lnTo>
                  <a:lnTo>
                    <a:pt x="304" y="242"/>
                  </a:lnTo>
                  <a:lnTo>
                    <a:pt x="282" y="236"/>
                  </a:lnTo>
                  <a:lnTo>
                    <a:pt x="282" y="264"/>
                  </a:lnTo>
                  <a:lnTo>
                    <a:pt x="258" y="264"/>
                  </a:lnTo>
                  <a:lnTo>
                    <a:pt x="236" y="270"/>
                  </a:lnTo>
                  <a:lnTo>
                    <a:pt x="212" y="270"/>
                  </a:lnTo>
                  <a:lnTo>
                    <a:pt x="198" y="276"/>
                  </a:lnTo>
                  <a:lnTo>
                    <a:pt x="174" y="282"/>
                  </a:lnTo>
                  <a:lnTo>
                    <a:pt x="182" y="270"/>
                  </a:lnTo>
                  <a:lnTo>
                    <a:pt x="198" y="252"/>
                  </a:lnTo>
                  <a:lnTo>
                    <a:pt x="182" y="252"/>
                  </a:lnTo>
                  <a:lnTo>
                    <a:pt x="160" y="248"/>
                  </a:lnTo>
                  <a:lnTo>
                    <a:pt x="168" y="264"/>
                  </a:lnTo>
                  <a:lnTo>
                    <a:pt x="168" y="282"/>
                  </a:lnTo>
                  <a:lnTo>
                    <a:pt x="144" y="282"/>
                  </a:lnTo>
                  <a:lnTo>
                    <a:pt x="136" y="294"/>
                  </a:lnTo>
                  <a:lnTo>
                    <a:pt x="114" y="304"/>
                  </a:lnTo>
                  <a:lnTo>
                    <a:pt x="98" y="316"/>
                  </a:lnTo>
                  <a:lnTo>
                    <a:pt x="76" y="316"/>
                  </a:lnTo>
                  <a:lnTo>
                    <a:pt x="52" y="322"/>
                  </a:lnTo>
                  <a:lnTo>
                    <a:pt x="52" y="332"/>
                  </a:lnTo>
                  <a:lnTo>
                    <a:pt x="68" y="344"/>
                  </a:lnTo>
                  <a:lnTo>
                    <a:pt x="76" y="362"/>
                  </a:lnTo>
                  <a:lnTo>
                    <a:pt x="52" y="368"/>
                  </a:lnTo>
                  <a:lnTo>
                    <a:pt x="0" y="368"/>
                  </a:lnTo>
                  <a:lnTo>
                    <a:pt x="0" y="378"/>
                  </a:lnTo>
                  <a:lnTo>
                    <a:pt x="16" y="378"/>
                  </a:lnTo>
                  <a:lnTo>
                    <a:pt x="6" y="384"/>
                  </a:lnTo>
                  <a:lnTo>
                    <a:pt x="6" y="424"/>
                  </a:lnTo>
                  <a:lnTo>
                    <a:pt x="30" y="420"/>
                  </a:lnTo>
                  <a:lnTo>
                    <a:pt x="46" y="424"/>
                  </a:lnTo>
                  <a:lnTo>
                    <a:pt x="68" y="420"/>
                  </a:lnTo>
                  <a:lnTo>
                    <a:pt x="98" y="408"/>
                  </a:lnTo>
                  <a:lnTo>
                    <a:pt x="98" y="396"/>
                  </a:lnTo>
                  <a:lnTo>
                    <a:pt x="114" y="378"/>
                  </a:lnTo>
                  <a:lnTo>
                    <a:pt x="130" y="368"/>
                  </a:lnTo>
                  <a:lnTo>
                    <a:pt x="174" y="368"/>
                  </a:lnTo>
                  <a:lnTo>
                    <a:pt x="198" y="356"/>
                  </a:lnTo>
                  <a:lnTo>
                    <a:pt x="212" y="378"/>
                  </a:lnTo>
                  <a:lnTo>
                    <a:pt x="228" y="390"/>
                  </a:lnTo>
                  <a:lnTo>
                    <a:pt x="236" y="402"/>
                  </a:lnTo>
                  <a:lnTo>
                    <a:pt x="220" y="408"/>
                  </a:lnTo>
                  <a:lnTo>
                    <a:pt x="236" y="420"/>
                  </a:lnTo>
                  <a:lnTo>
                    <a:pt x="250" y="408"/>
                  </a:lnTo>
                  <a:lnTo>
                    <a:pt x="250" y="390"/>
                  </a:lnTo>
                  <a:lnTo>
                    <a:pt x="244" y="374"/>
                  </a:lnTo>
                  <a:lnTo>
                    <a:pt x="236" y="384"/>
                  </a:lnTo>
                  <a:lnTo>
                    <a:pt x="220" y="362"/>
                  </a:lnTo>
                  <a:lnTo>
                    <a:pt x="204" y="350"/>
                  </a:lnTo>
                  <a:lnTo>
                    <a:pt x="228" y="350"/>
                  </a:lnTo>
                  <a:lnTo>
                    <a:pt x="236" y="356"/>
                  </a:lnTo>
                  <a:lnTo>
                    <a:pt x="258" y="368"/>
                  </a:lnTo>
                  <a:lnTo>
                    <a:pt x="274" y="374"/>
                  </a:lnTo>
                  <a:lnTo>
                    <a:pt x="288" y="384"/>
                  </a:lnTo>
                  <a:lnTo>
                    <a:pt x="304" y="408"/>
                  </a:lnTo>
                  <a:lnTo>
                    <a:pt x="318" y="412"/>
                  </a:lnTo>
                  <a:lnTo>
                    <a:pt x="318" y="402"/>
                  </a:lnTo>
                  <a:lnTo>
                    <a:pt x="312" y="390"/>
                  </a:lnTo>
                  <a:lnTo>
                    <a:pt x="318" y="378"/>
                  </a:lnTo>
                  <a:lnTo>
                    <a:pt x="342" y="378"/>
                  </a:lnTo>
                  <a:lnTo>
                    <a:pt x="364" y="374"/>
                  </a:lnTo>
                  <a:lnTo>
                    <a:pt x="350" y="368"/>
                  </a:lnTo>
                  <a:lnTo>
                    <a:pt x="350" y="356"/>
                  </a:lnTo>
                  <a:lnTo>
                    <a:pt x="364" y="338"/>
                  </a:lnTo>
                  <a:lnTo>
                    <a:pt x="386" y="332"/>
                  </a:lnTo>
                  <a:lnTo>
                    <a:pt x="410" y="328"/>
                  </a:lnTo>
                  <a:lnTo>
                    <a:pt x="394" y="338"/>
                  </a:lnTo>
                  <a:lnTo>
                    <a:pt x="418" y="350"/>
                  </a:lnTo>
                  <a:lnTo>
                    <a:pt x="440" y="344"/>
                  </a:lnTo>
                  <a:lnTo>
                    <a:pt x="464" y="356"/>
                  </a:lnTo>
                  <a:lnTo>
                    <a:pt x="494" y="356"/>
                  </a:lnTo>
                  <a:lnTo>
                    <a:pt x="502" y="378"/>
                  </a:lnTo>
                  <a:lnTo>
                    <a:pt x="464" y="384"/>
                  </a:lnTo>
                  <a:lnTo>
                    <a:pt x="440" y="378"/>
                  </a:lnTo>
                  <a:lnTo>
                    <a:pt x="426" y="378"/>
                  </a:lnTo>
                  <a:lnTo>
                    <a:pt x="410" y="374"/>
                  </a:lnTo>
                  <a:lnTo>
                    <a:pt x="386" y="374"/>
                  </a:lnTo>
                  <a:lnTo>
                    <a:pt x="364" y="384"/>
                  </a:lnTo>
                  <a:lnTo>
                    <a:pt x="350" y="384"/>
                  </a:lnTo>
                  <a:lnTo>
                    <a:pt x="358" y="396"/>
                  </a:lnTo>
                  <a:lnTo>
                    <a:pt x="364" y="408"/>
                  </a:lnTo>
                  <a:lnTo>
                    <a:pt x="380" y="420"/>
                  </a:lnTo>
                  <a:lnTo>
                    <a:pt x="418" y="420"/>
                  </a:lnTo>
                  <a:lnTo>
                    <a:pt x="448" y="412"/>
                  </a:lnTo>
                  <a:lnTo>
                    <a:pt x="434" y="424"/>
                  </a:lnTo>
                  <a:lnTo>
                    <a:pt x="418" y="430"/>
                  </a:lnTo>
                  <a:lnTo>
                    <a:pt x="440" y="430"/>
                  </a:lnTo>
                  <a:lnTo>
                    <a:pt x="440" y="442"/>
                  </a:lnTo>
                  <a:lnTo>
                    <a:pt x="434" y="460"/>
                  </a:lnTo>
                  <a:lnTo>
                    <a:pt x="418" y="448"/>
                  </a:lnTo>
                  <a:lnTo>
                    <a:pt x="418" y="466"/>
                  </a:lnTo>
                  <a:lnTo>
                    <a:pt x="426" y="466"/>
                  </a:lnTo>
                  <a:lnTo>
                    <a:pt x="440" y="476"/>
                  </a:lnTo>
                  <a:lnTo>
                    <a:pt x="448" y="488"/>
                  </a:lnTo>
                  <a:lnTo>
                    <a:pt x="472" y="488"/>
                  </a:lnTo>
                  <a:lnTo>
                    <a:pt x="478" y="504"/>
                  </a:lnTo>
                  <a:lnTo>
                    <a:pt x="486" y="528"/>
                  </a:lnTo>
                  <a:lnTo>
                    <a:pt x="508" y="534"/>
                  </a:lnTo>
                  <a:lnTo>
                    <a:pt x="524" y="546"/>
                  </a:lnTo>
                  <a:lnTo>
                    <a:pt x="532" y="568"/>
                  </a:lnTo>
                  <a:lnTo>
                    <a:pt x="554" y="584"/>
                  </a:lnTo>
                  <a:lnTo>
                    <a:pt x="586" y="580"/>
                  </a:lnTo>
                  <a:lnTo>
                    <a:pt x="622" y="562"/>
                  </a:lnTo>
                  <a:lnTo>
                    <a:pt x="646" y="552"/>
                  </a:lnTo>
                  <a:lnTo>
                    <a:pt x="668" y="540"/>
                  </a:lnTo>
                  <a:lnTo>
                    <a:pt x="692" y="522"/>
                  </a:lnTo>
                  <a:lnTo>
                    <a:pt x="698" y="504"/>
                  </a:lnTo>
                  <a:lnTo>
                    <a:pt x="668" y="500"/>
                  </a:lnTo>
                  <a:lnTo>
                    <a:pt x="662" y="488"/>
                  </a:lnTo>
                  <a:lnTo>
                    <a:pt x="646" y="500"/>
                  </a:lnTo>
                  <a:lnTo>
                    <a:pt x="614" y="504"/>
                  </a:lnTo>
                  <a:lnTo>
                    <a:pt x="614" y="516"/>
                  </a:lnTo>
                  <a:lnTo>
                    <a:pt x="608" y="500"/>
                  </a:lnTo>
                  <a:lnTo>
                    <a:pt x="592" y="488"/>
                  </a:lnTo>
                  <a:lnTo>
                    <a:pt x="570" y="482"/>
                  </a:lnTo>
                  <a:lnTo>
                    <a:pt x="562" y="470"/>
                  </a:lnTo>
                  <a:lnTo>
                    <a:pt x="562" y="454"/>
                  </a:lnTo>
                  <a:lnTo>
                    <a:pt x="586" y="454"/>
                  </a:lnTo>
                  <a:lnTo>
                    <a:pt x="622" y="476"/>
                  </a:lnTo>
                  <a:lnTo>
                    <a:pt x="646" y="476"/>
                  </a:lnTo>
                  <a:lnTo>
                    <a:pt x="654" y="482"/>
                  </a:lnTo>
                  <a:lnTo>
                    <a:pt x="668" y="482"/>
                  </a:lnTo>
                  <a:lnTo>
                    <a:pt x="698" y="488"/>
                  </a:lnTo>
                  <a:lnTo>
                    <a:pt x="722" y="488"/>
                  </a:lnTo>
                  <a:lnTo>
                    <a:pt x="760" y="482"/>
                  </a:lnTo>
                  <a:lnTo>
                    <a:pt x="768" y="482"/>
                  </a:lnTo>
                  <a:lnTo>
                    <a:pt x="776" y="500"/>
                  </a:lnTo>
                  <a:lnTo>
                    <a:pt x="798" y="494"/>
                  </a:lnTo>
                  <a:lnTo>
                    <a:pt x="782" y="504"/>
                  </a:lnTo>
                  <a:lnTo>
                    <a:pt x="798" y="516"/>
                  </a:lnTo>
                  <a:lnTo>
                    <a:pt x="820" y="510"/>
                  </a:lnTo>
                  <a:lnTo>
                    <a:pt x="828" y="534"/>
                  </a:lnTo>
                  <a:lnTo>
                    <a:pt x="844" y="556"/>
                  </a:lnTo>
                  <a:lnTo>
                    <a:pt x="858" y="590"/>
                  </a:lnTo>
                  <a:lnTo>
                    <a:pt x="874" y="608"/>
                  </a:lnTo>
                  <a:lnTo>
                    <a:pt x="890" y="596"/>
                  </a:lnTo>
                  <a:lnTo>
                    <a:pt x="904" y="596"/>
                  </a:lnTo>
                  <a:lnTo>
                    <a:pt x="904" y="584"/>
                  </a:lnTo>
                  <a:lnTo>
                    <a:pt x="920" y="574"/>
                  </a:lnTo>
                  <a:lnTo>
                    <a:pt x="920" y="552"/>
                  </a:lnTo>
                  <a:lnTo>
                    <a:pt x="942" y="534"/>
                  </a:lnTo>
                  <a:lnTo>
                    <a:pt x="980" y="516"/>
                  </a:lnTo>
                  <a:lnTo>
                    <a:pt x="1018" y="504"/>
                  </a:lnTo>
                  <a:lnTo>
                    <a:pt x="1042" y="528"/>
                  </a:lnTo>
                  <a:lnTo>
                    <a:pt x="1064" y="546"/>
                  </a:lnTo>
                  <a:lnTo>
                    <a:pt x="1086" y="540"/>
                  </a:lnTo>
                  <a:lnTo>
                    <a:pt x="1102" y="568"/>
                  </a:lnTo>
                  <a:lnTo>
                    <a:pt x="1102" y="584"/>
                  </a:lnTo>
                  <a:lnTo>
                    <a:pt x="1118" y="602"/>
                  </a:lnTo>
                  <a:lnTo>
                    <a:pt x="1110" y="584"/>
                  </a:lnTo>
                  <a:lnTo>
                    <a:pt x="1110" y="568"/>
                  </a:lnTo>
                  <a:lnTo>
                    <a:pt x="1124" y="556"/>
                  </a:lnTo>
                  <a:lnTo>
                    <a:pt x="1132" y="574"/>
                  </a:lnTo>
                  <a:lnTo>
                    <a:pt x="1156" y="580"/>
                  </a:lnTo>
                  <a:lnTo>
                    <a:pt x="1156" y="596"/>
                  </a:lnTo>
                  <a:lnTo>
                    <a:pt x="1178" y="590"/>
                  </a:lnTo>
                  <a:lnTo>
                    <a:pt x="1208" y="580"/>
                  </a:lnTo>
                  <a:lnTo>
                    <a:pt x="1202" y="562"/>
                  </a:lnTo>
                  <a:lnTo>
                    <a:pt x="1186" y="552"/>
                  </a:lnTo>
                  <a:lnTo>
                    <a:pt x="1170" y="534"/>
                  </a:lnTo>
                  <a:lnTo>
                    <a:pt x="1156" y="522"/>
                  </a:lnTo>
                  <a:lnTo>
                    <a:pt x="1170" y="510"/>
                  </a:lnTo>
                  <a:lnTo>
                    <a:pt x="1202" y="510"/>
                  </a:lnTo>
                  <a:lnTo>
                    <a:pt x="1208" y="516"/>
                  </a:lnTo>
                  <a:lnTo>
                    <a:pt x="1216" y="504"/>
                  </a:lnTo>
                  <a:lnTo>
                    <a:pt x="1238" y="500"/>
                  </a:lnTo>
                  <a:lnTo>
                    <a:pt x="1246" y="504"/>
                  </a:lnTo>
                  <a:lnTo>
                    <a:pt x="1262" y="494"/>
                  </a:lnTo>
                  <a:lnTo>
                    <a:pt x="1276" y="476"/>
                  </a:lnTo>
                  <a:lnTo>
                    <a:pt x="1308" y="454"/>
                  </a:lnTo>
                  <a:lnTo>
                    <a:pt x="1300" y="442"/>
                  </a:lnTo>
                  <a:lnTo>
                    <a:pt x="1292" y="430"/>
                  </a:lnTo>
                  <a:lnTo>
                    <a:pt x="1276" y="420"/>
                  </a:lnTo>
                  <a:lnTo>
                    <a:pt x="1262" y="408"/>
                  </a:lnTo>
                  <a:lnTo>
                    <a:pt x="1276" y="396"/>
                  </a:lnTo>
                  <a:lnTo>
                    <a:pt x="1246" y="396"/>
                  </a:lnTo>
                  <a:lnTo>
                    <a:pt x="1270" y="374"/>
                  </a:lnTo>
                  <a:lnTo>
                    <a:pt x="1276" y="378"/>
                  </a:lnTo>
                  <a:lnTo>
                    <a:pt x="1314" y="378"/>
                  </a:lnTo>
                  <a:lnTo>
                    <a:pt x="1322" y="390"/>
                  </a:lnTo>
                  <a:lnTo>
                    <a:pt x="1338" y="408"/>
                  </a:lnTo>
                  <a:lnTo>
                    <a:pt x="1346" y="430"/>
                  </a:lnTo>
                  <a:lnTo>
                    <a:pt x="1352" y="420"/>
                  </a:lnTo>
                  <a:lnTo>
                    <a:pt x="1376" y="408"/>
                  </a:lnTo>
                  <a:lnTo>
                    <a:pt x="1352" y="396"/>
                  </a:lnTo>
                  <a:lnTo>
                    <a:pt x="1346" y="378"/>
                  </a:lnTo>
                  <a:lnTo>
                    <a:pt x="1360" y="362"/>
                  </a:lnTo>
                  <a:lnTo>
                    <a:pt x="1390" y="350"/>
                  </a:lnTo>
                  <a:lnTo>
                    <a:pt x="1420" y="332"/>
                  </a:lnTo>
                  <a:lnTo>
                    <a:pt x="1428" y="310"/>
                  </a:lnTo>
                  <a:lnTo>
                    <a:pt x="1428" y="288"/>
                  </a:lnTo>
                  <a:lnTo>
                    <a:pt x="1414" y="270"/>
                  </a:lnTo>
                  <a:lnTo>
                    <a:pt x="1414" y="258"/>
                  </a:lnTo>
                  <a:lnTo>
                    <a:pt x="1398" y="248"/>
                  </a:lnTo>
                  <a:lnTo>
                    <a:pt x="1368" y="252"/>
                  </a:lnTo>
                  <a:lnTo>
                    <a:pt x="1368" y="248"/>
                  </a:lnTo>
                  <a:lnTo>
                    <a:pt x="1384" y="224"/>
                  </a:lnTo>
                  <a:lnTo>
                    <a:pt x="1398" y="212"/>
                  </a:lnTo>
                  <a:lnTo>
                    <a:pt x="1428" y="208"/>
                  </a:lnTo>
                  <a:lnTo>
                    <a:pt x="1474" y="208"/>
                  </a:lnTo>
                  <a:lnTo>
                    <a:pt x="1526" y="212"/>
                  </a:lnTo>
                  <a:lnTo>
                    <a:pt x="1542" y="208"/>
                  </a:lnTo>
                  <a:lnTo>
                    <a:pt x="1566" y="184"/>
                  </a:lnTo>
                  <a:lnTo>
                    <a:pt x="1596" y="172"/>
                  </a:lnTo>
                  <a:lnTo>
                    <a:pt x="1596" y="184"/>
                  </a:lnTo>
                  <a:lnTo>
                    <a:pt x="1610" y="190"/>
                  </a:lnTo>
                  <a:lnTo>
                    <a:pt x="1626" y="178"/>
                  </a:lnTo>
                  <a:lnTo>
                    <a:pt x="1648" y="172"/>
                  </a:lnTo>
                  <a:lnTo>
                    <a:pt x="1642" y="184"/>
                  </a:lnTo>
                  <a:lnTo>
                    <a:pt x="1618" y="202"/>
                  </a:lnTo>
                  <a:lnTo>
                    <a:pt x="1588" y="212"/>
                  </a:lnTo>
                  <a:lnTo>
                    <a:pt x="1588" y="230"/>
                  </a:lnTo>
                  <a:lnTo>
                    <a:pt x="1618" y="242"/>
                  </a:lnTo>
                  <a:lnTo>
                    <a:pt x="1618" y="270"/>
                  </a:lnTo>
                  <a:lnTo>
                    <a:pt x="1642" y="288"/>
                  </a:lnTo>
                  <a:lnTo>
                    <a:pt x="1642" y="270"/>
                  </a:lnTo>
                  <a:lnTo>
                    <a:pt x="1656" y="258"/>
                  </a:lnTo>
                  <a:lnTo>
                    <a:pt x="1672" y="242"/>
                  </a:lnTo>
                  <a:lnTo>
                    <a:pt x="1656" y="224"/>
                  </a:lnTo>
                  <a:lnTo>
                    <a:pt x="1656" y="208"/>
                  </a:lnTo>
                  <a:lnTo>
                    <a:pt x="1680" y="190"/>
                  </a:lnTo>
                  <a:lnTo>
                    <a:pt x="1688" y="202"/>
                  </a:lnTo>
                  <a:lnTo>
                    <a:pt x="1726" y="196"/>
                  </a:lnTo>
                  <a:lnTo>
                    <a:pt x="1740" y="184"/>
                  </a:lnTo>
                  <a:lnTo>
                    <a:pt x="1770" y="178"/>
                  </a:lnTo>
                  <a:lnTo>
                    <a:pt x="1770" y="166"/>
                  </a:lnTo>
                  <a:lnTo>
                    <a:pt x="1802" y="160"/>
                  </a:lnTo>
                  <a:lnTo>
                    <a:pt x="1786" y="156"/>
                  </a:lnTo>
                  <a:lnTo>
                    <a:pt x="1770" y="150"/>
                  </a:lnTo>
                  <a:lnTo>
                    <a:pt x="1748" y="144"/>
                  </a:lnTo>
                  <a:lnTo>
                    <a:pt x="1778" y="144"/>
                  </a:lnTo>
                  <a:lnTo>
                    <a:pt x="1786" y="126"/>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3" name="Freeform 49"/>
            <p:cNvSpPr/>
            <p:nvPr/>
          </p:nvSpPr>
          <p:spPr bwMode="auto">
            <a:xfrm>
              <a:off x="7558252" y="1882195"/>
              <a:ext cx="310095" cy="378430"/>
            </a:xfrm>
            <a:custGeom>
              <a:avLst/>
              <a:gdLst>
                <a:gd name="T0" fmla="*/ 2147483647 w 138"/>
                <a:gd name="T1" fmla="*/ 2147483647 h 106"/>
                <a:gd name="T2" fmla="*/ 2147483647 w 138"/>
                <a:gd name="T3" fmla="*/ 2147483647 h 106"/>
                <a:gd name="T4" fmla="*/ 2147483647 w 138"/>
                <a:gd name="T5" fmla="*/ 0 h 106"/>
                <a:gd name="T6" fmla="*/ 2147483647 w 138"/>
                <a:gd name="T7" fmla="*/ 0 h 106"/>
                <a:gd name="T8" fmla="*/ 2147483647 w 138"/>
                <a:gd name="T9" fmla="*/ 0 h 106"/>
                <a:gd name="T10" fmla="*/ 2147483647 w 138"/>
                <a:gd name="T11" fmla="*/ 0 h 106"/>
                <a:gd name="T12" fmla="*/ 2147483647 w 138"/>
                <a:gd name="T13" fmla="*/ 2147483647 h 106"/>
                <a:gd name="T14" fmla="*/ 2147483647 w 138"/>
                <a:gd name="T15" fmla="*/ 2147483647 h 106"/>
                <a:gd name="T16" fmla="*/ 2147483647 w 138"/>
                <a:gd name="T17" fmla="*/ 2147483647 h 106"/>
                <a:gd name="T18" fmla="*/ 2147483647 w 138"/>
                <a:gd name="T19" fmla="*/ 2147483647 h 106"/>
                <a:gd name="T20" fmla="*/ 2147483647 w 138"/>
                <a:gd name="T21" fmla="*/ 2147483647 h 106"/>
                <a:gd name="T22" fmla="*/ 2147483647 w 138"/>
                <a:gd name="T23" fmla="*/ 2147483647 h 106"/>
                <a:gd name="T24" fmla="*/ 2147483647 w 138"/>
                <a:gd name="T25" fmla="*/ 2147483647 h 106"/>
                <a:gd name="T26" fmla="*/ 2147483647 w 138"/>
                <a:gd name="T27" fmla="*/ 2147483647 h 106"/>
                <a:gd name="T28" fmla="*/ 2147483647 w 138"/>
                <a:gd name="T29" fmla="*/ 2147483647 h 106"/>
                <a:gd name="T30" fmla="*/ 0 w 138"/>
                <a:gd name="T31" fmla="*/ 2147483647 h 106"/>
                <a:gd name="T32" fmla="*/ 0 w 138"/>
                <a:gd name="T33" fmla="*/ 2147483647 h 106"/>
                <a:gd name="T34" fmla="*/ 0 w 138"/>
                <a:gd name="T35" fmla="*/ 2147483647 h 106"/>
                <a:gd name="T36" fmla="*/ 2147483647 w 138"/>
                <a:gd name="T37" fmla="*/ 2147483647 h 106"/>
                <a:gd name="T38" fmla="*/ 2147483647 w 138"/>
                <a:gd name="T39" fmla="*/ 2147483647 h 106"/>
                <a:gd name="T40" fmla="*/ 2147483647 w 138"/>
                <a:gd name="T41" fmla="*/ 2147483647 h 106"/>
                <a:gd name="T42" fmla="*/ 2147483647 w 138"/>
                <a:gd name="T43" fmla="*/ 2147483647 h 106"/>
                <a:gd name="T44" fmla="*/ 2147483647 w 138"/>
                <a:gd name="T45" fmla="*/ 2147483647 h 106"/>
                <a:gd name="T46" fmla="*/ 2147483647 w 138"/>
                <a:gd name="T47" fmla="*/ 2147483647 h 106"/>
                <a:gd name="T48" fmla="*/ 2147483647 w 138"/>
                <a:gd name="T49" fmla="*/ 2147483647 h 106"/>
                <a:gd name="T50" fmla="*/ 2147483647 w 138"/>
                <a:gd name="T51" fmla="*/ 2147483647 h 106"/>
                <a:gd name="T52" fmla="*/ 2147483647 w 138"/>
                <a:gd name="T53" fmla="*/ 2147483647 h 106"/>
                <a:gd name="T54" fmla="*/ 2147483647 w 138"/>
                <a:gd name="T55" fmla="*/ 2147483647 h 106"/>
                <a:gd name="T56" fmla="*/ 2147483647 w 138"/>
                <a:gd name="T57" fmla="*/ 2147483647 h 106"/>
                <a:gd name="T58" fmla="*/ 2147483647 w 138"/>
                <a:gd name="T59" fmla="*/ 2147483647 h 106"/>
                <a:gd name="T60" fmla="*/ 2147483647 w 138"/>
                <a:gd name="T61" fmla="*/ 2147483647 h 106"/>
                <a:gd name="T62" fmla="*/ 2147483647 w 138"/>
                <a:gd name="T63" fmla="*/ 2147483647 h 106"/>
                <a:gd name="T64" fmla="*/ 2147483647 w 138"/>
                <a:gd name="T65" fmla="*/ 2147483647 h 106"/>
                <a:gd name="T66" fmla="*/ 2147483647 w 138"/>
                <a:gd name="T67" fmla="*/ 2147483647 h 106"/>
                <a:gd name="T68" fmla="*/ 2147483647 w 138"/>
                <a:gd name="T69" fmla="*/ 2147483647 h 106"/>
                <a:gd name="T70" fmla="*/ 2147483647 w 138"/>
                <a:gd name="T71" fmla="*/ 2147483647 h 106"/>
                <a:gd name="T72" fmla="*/ 2147483647 w 138"/>
                <a:gd name="T73" fmla="*/ 2147483647 h 106"/>
                <a:gd name="T74" fmla="*/ 2147483647 w 138"/>
                <a:gd name="T75" fmla="*/ 2147483647 h 106"/>
                <a:gd name="T76" fmla="*/ 2147483647 w 138"/>
                <a:gd name="T77" fmla="*/ 2147483647 h 106"/>
                <a:gd name="T78" fmla="*/ 2147483647 w 138"/>
                <a:gd name="T79" fmla="*/ 2147483647 h 106"/>
                <a:gd name="T80" fmla="*/ 2147483647 w 138"/>
                <a:gd name="T81" fmla="*/ 2147483647 h 106"/>
                <a:gd name="T82" fmla="*/ 2147483647 w 138"/>
                <a:gd name="T83" fmla="*/ 2147483647 h 106"/>
                <a:gd name="T84" fmla="*/ 2147483647 w 138"/>
                <a:gd name="T85" fmla="*/ 2147483647 h 106"/>
                <a:gd name="T86" fmla="*/ 2147483647 w 138"/>
                <a:gd name="T87" fmla="*/ 2147483647 h 106"/>
                <a:gd name="T88" fmla="*/ 2147483647 w 138"/>
                <a:gd name="T89" fmla="*/ 2147483647 h 106"/>
                <a:gd name="T90" fmla="*/ 2147483647 w 138"/>
                <a:gd name="T91" fmla="*/ 2147483647 h 10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
                <a:gd name="T139" fmla="*/ 0 h 106"/>
                <a:gd name="T140" fmla="*/ 138 w 138"/>
                <a:gd name="T141" fmla="*/ 106 h 10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 h="106">
                  <a:moveTo>
                    <a:pt x="84" y="6"/>
                  </a:moveTo>
                  <a:lnTo>
                    <a:pt x="84" y="6"/>
                  </a:lnTo>
                  <a:lnTo>
                    <a:pt x="54" y="0"/>
                  </a:lnTo>
                  <a:lnTo>
                    <a:pt x="38" y="0"/>
                  </a:lnTo>
                  <a:lnTo>
                    <a:pt x="24" y="0"/>
                  </a:lnTo>
                  <a:lnTo>
                    <a:pt x="18" y="2"/>
                  </a:lnTo>
                  <a:lnTo>
                    <a:pt x="16" y="6"/>
                  </a:lnTo>
                  <a:lnTo>
                    <a:pt x="14" y="10"/>
                  </a:lnTo>
                  <a:lnTo>
                    <a:pt x="12" y="18"/>
                  </a:lnTo>
                  <a:lnTo>
                    <a:pt x="8" y="34"/>
                  </a:lnTo>
                  <a:lnTo>
                    <a:pt x="6" y="50"/>
                  </a:lnTo>
                  <a:lnTo>
                    <a:pt x="2" y="84"/>
                  </a:lnTo>
                  <a:lnTo>
                    <a:pt x="0" y="94"/>
                  </a:lnTo>
                  <a:lnTo>
                    <a:pt x="0" y="102"/>
                  </a:lnTo>
                  <a:lnTo>
                    <a:pt x="16" y="102"/>
                  </a:lnTo>
                  <a:lnTo>
                    <a:pt x="32" y="100"/>
                  </a:lnTo>
                  <a:lnTo>
                    <a:pt x="46" y="104"/>
                  </a:lnTo>
                  <a:lnTo>
                    <a:pt x="60" y="106"/>
                  </a:lnTo>
                  <a:lnTo>
                    <a:pt x="68" y="106"/>
                  </a:lnTo>
                  <a:lnTo>
                    <a:pt x="78" y="106"/>
                  </a:lnTo>
                  <a:lnTo>
                    <a:pt x="82" y="104"/>
                  </a:lnTo>
                  <a:lnTo>
                    <a:pt x="82" y="102"/>
                  </a:lnTo>
                  <a:lnTo>
                    <a:pt x="82" y="100"/>
                  </a:lnTo>
                  <a:lnTo>
                    <a:pt x="84" y="98"/>
                  </a:lnTo>
                  <a:lnTo>
                    <a:pt x="104" y="80"/>
                  </a:lnTo>
                  <a:lnTo>
                    <a:pt x="124" y="62"/>
                  </a:lnTo>
                  <a:lnTo>
                    <a:pt x="134" y="50"/>
                  </a:lnTo>
                  <a:lnTo>
                    <a:pt x="138" y="44"/>
                  </a:lnTo>
                  <a:lnTo>
                    <a:pt x="138" y="40"/>
                  </a:lnTo>
                  <a:lnTo>
                    <a:pt x="138" y="34"/>
                  </a:lnTo>
                  <a:lnTo>
                    <a:pt x="136" y="28"/>
                  </a:lnTo>
                  <a:lnTo>
                    <a:pt x="132" y="24"/>
                  </a:lnTo>
                  <a:lnTo>
                    <a:pt x="126" y="20"/>
                  </a:lnTo>
                  <a:lnTo>
                    <a:pt x="112" y="14"/>
                  </a:lnTo>
                  <a:lnTo>
                    <a:pt x="100" y="12"/>
                  </a:lnTo>
                  <a:lnTo>
                    <a:pt x="84" y="6"/>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4" name="Freeform 50"/>
            <p:cNvSpPr/>
            <p:nvPr/>
          </p:nvSpPr>
          <p:spPr bwMode="auto">
            <a:xfrm>
              <a:off x="7940253" y="4823955"/>
              <a:ext cx="238188" cy="164224"/>
            </a:xfrm>
            <a:custGeom>
              <a:avLst/>
              <a:gdLst>
                <a:gd name="T0" fmla="*/ 2147483647 w 106"/>
                <a:gd name="T1" fmla="*/ 0 h 46"/>
                <a:gd name="T2" fmla="*/ 2147483647 w 106"/>
                <a:gd name="T3" fmla="*/ 2147483647 h 46"/>
                <a:gd name="T4" fmla="*/ 2147483647 w 106"/>
                <a:gd name="T5" fmla="*/ 2147483647 h 46"/>
                <a:gd name="T6" fmla="*/ 0 w 106"/>
                <a:gd name="T7" fmla="*/ 2147483647 h 46"/>
                <a:gd name="T8" fmla="*/ 2147483647 w 106"/>
                <a:gd name="T9" fmla="*/ 2147483647 h 46"/>
                <a:gd name="T10" fmla="*/ 2147483647 w 106"/>
                <a:gd name="T11" fmla="*/ 2147483647 h 46"/>
                <a:gd name="T12" fmla="*/ 2147483647 w 106"/>
                <a:gd name="T13" fmla="*/ 2147483647 h 46"/>
                <a:gd name="T14" fmla="*/ 2147483647 w 106"/>
                <a:gd name="T15" fmla="*/ 2147483647 h 46"/>
                <a:gd name="T16" fmla="*/ 2147483647 w 106"/>
                <a:gd name="T17" fmla="*/ 0 h 46"/>
                <a:gd name="T18" fmla="*/ 2147483647 w 10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46"/>
                <a:gd name="T32" fmla="*/ 106 w 10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46">
                  <a:moveTo>
                    <a:pt x="82" y="0"/>
                  </a:moveTo>
                  <a:lnTo>
                    <a:pt x="60" y="18"/>
                  </a:lnTo>
                  <a:lnTo>
                    <a:pt x="30" y="30"/>
                  </a:lnTo>
                  <a:lnTo>
                    <a:pt x="0" y="40"/>
                  </a:lnTo>
                  <a:lnTo>
                    <a:pt x="30" y="46"/>
                  </a:lnTo>
                  <a:lnTo>
                    <a:pt x="60" y="34"/>
                  </a:lnTo>
                  <a:lnTo>
                    <a:pt x="82" y="18"/>
                  </a:lnTo>
                  <a:lnTo>
                    <a:pt x="106" y="12"/>
                  </a:lnTo>
                  <a:lnTo>
                    <a:pt x="92" y="0"/>
                  </a:lnTo>
                  <a:lnTo>
                    <a:pt x="82"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5" name="Freeform 51"/>
            <p:cNvSpPr/>
            <p:nvPr/>
          </p:nvSpPr>
          <p:spPr bwMode="auto">
            <a:xfrm>
              <a:off x="8196417" y="4681150"/>
              <a:ext cx="121341" cy="185644"/>
            </a:xfrm>
            <a:custGeom>
              <a:avLst/>
              <a:gdLst>
                <a:gd name="T0" fmla="*/ 2147483647 w 54"/>
                <a:gd name="T1" fmla="*/ 2147483647 h 52"/>
                <a:gd name="T2" fmla="*/ 2147483647 w 54"/>
                <a:gd name="T3" fmla="*/ 0 h 52"/>
                <a:gd name="T4" fmla="*/ 2147483647 w 54"/>
                <a:gd name="T5" fmla="*/ 2147483647 h 52"/>
                <a:gd name="T6" fmla="*/ 0 w 54"/>
                <a:gd name="T7" fmla="*/ 2147483647 h 52"/>
                <a:gd name="T8" fmla="*/ 2147483647 w 54"/>
                <a:gd name="T9" fmla="*/ 2147483647 h 52"/>
                <a:gd name="T10" fmla="*/ 2147483647 w 54"/>
                <a:gd name="T11" fmla="*/ 2147483647 h 52"/>
                <a:gd name="T12" fmla="*/ 2147483647 w 54"/>
                <a:gd name="T13" fmla="*/ 2147483647 h 52"/>
                <a:gd name="T14" fmla="*/ 2147483647 w 54"/>
                <a:gd name="T15" fmla="*/ 2147483647 h 52"/>
                <a:gd name="T16" fmla="*/ 2147483647 w 54"/>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52"/>
                <a:gd name="T29" fmla="*/ 54 w 5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52">
                  <a:moveTo>
                    <a:pt x="14" y="12"/>
                  </a:moveTo>
                  <a:lnTo>
                    <a:pt x="6" y="0"/>
                  </a:lnTo>
                  <a:lnTo>
                    <a:pt x="6" y="34"/>
                  </a:lnTo>
                  <a:lnTo>
                    <a:pt x="0" y="52"/>
                  </a:lnTo>
                  <a:lnTo>
                    <a:pt x="6" y="46"/>
                  </a:lnTo>
                  <a:lnTo>
                    <a:pt x="30" y="28"/>
                  </a:lnTo>
                  <a:lnTo>
                    <a:pt x="44" y="24"/>
                  </a:lnTo>
                  <a:lnTo>
                    <a:pt x="54" y="12"/>
                  </a:lnTo>
                  <a:lnTo>
                    <a:pt x="14" y="1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6" name="Freeform 52"/>
            <p:cNvSpPr/>
            <p:nvPr/>
          </p:nvSpPr>
          <p:spPr bwMode="auto">
            <a:xfrm>
              <a:off x="6794253" y="3617262"/>
              <a:ext cx="238188" cy="264187"/>
            </a:xfrm>
            <a:custGeom>
              <a:avLst/>
              <a:gdLst>
                <a:gd name="T0" fmla="*/ 2147483647 w 106"/>
                <a:gd name="T1" fmla="*/ 2147483647 h 74"/>
                <a:gd name="T2" fmla="*/ 2147483647 w 106"/>
                <a:gd name="T3" fmla="*/ 2147483647 h 74"/>
                <a:gd name="T4" fmla="*/ 2147483647 w 106"/>
                <a:gd name="T5" fmla="*/ 2147483647 h 74"/>
                <a:gd name="T6" fmla="*/ 2147483647 w 106"/>
                <a:gd name="T7" fmla="*/ 2147483647 h 74"/>
                <a:gd name="T8" fmla="*/ 2147483647 w 106"/>
                <a:gd name="T9" fmla="*/ 2147483647 h 74"/>
                <a:gd name="T10" fmla="*/ 2147483647 w 106"/>
                <a:gd name="T11" fmla="*/ 0 h 74"/>
                <a:gd name="T12" fmla="*/ 2147483647 w 106"/>
                <a:gd name="T13" fmla="*/ 2147483647 h 74"/>
                <a:gd name="T14" fmla="*/ 2147483647 w 106"/>
                <a:gd name="T15" fmla="*/ 2147483647 h 74"/>
                <a:gd name="T16" fmla="*/ 2147483647 w 106"/>
                <a:gd name="T17" fmla="*/ 2147483647 h 74"/>
                <a:gd name="T18" fmla="*/ 0 w 106"/>
                <a:gd name="T19" fmla="*/ 2147483647 h 74"/>
                <a:gd name="T20" fmla="*/ 2147483647 w 106"/>
                <a:gd name="T21" fmla="*/ 2147483647 h 74"/>
                <a:gd name="T22" fmla="*/ 2147483647 w 106"/>
                <a:gd name="T23" fmla="*/ 2147483647 h 74"/>
                <a:gd name="T24" fmla="*/ 2147483647 w 106"/>
                <a:gd name="T25" fmla="*/ 2147483647 h 74"/>
                <a:gd name="T26" fmla="*/ 2147483647 w 106"/>
                <a:gd name="T27" fmla="*/ 2147483647 h 74"/>
                <a:gd name="T28" fmla="*/ 2147483647 w 106"/>
                <a:gd name="T29" fmla="*/ 2147483647 h 74"/>
                <a:gd name="T30" fmla="*/ 2147483647 w 106"/>
                <a:gd name="T31" fmla="*/ 2147483647 h 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74"/>
                <a:gd name="T50" fmla="*/ 106 w 106"/>
                <a:gd name="T51" fmla="*/ 74 h 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74">
                  <a:moveTo>
                    <a:pt x="98" y="52"/>
                  </a:moveTo>
                  <a:lnTo>
                    <a:pt x="106" y="40"/>
                  </a:lnTo>
                  <a:lnTo>
                    <a:pt x="106" y="18"/>
                  </a:lnTo>
                  <a:lnTo>
                    <a:pt x="98" y="6"/>
                  </a:lnTo>
                  <a:lnTo>
                    <a:pt x="82" y="12"/>
                  </a:lnTo>
                  <a:lnTo>
                    <a:pt x="82" y="0"/>
                  </a:lnTo>
                  <a:lnTo>
                    <a:pt x="60" y="18"/>
                  </a:lnTo>
                  <a:lnTo>
                    <a:pt x="30" y="34"/>
                  </a:lnTo>
                  <a:lnTo>
                    <a:pt x="22" y="40"/>
                  </a:lnTo>
                  <a:lnTo>
                    <a:pt x="0" y="46"/>
                  </a:lnTo>
                  <a:lnTo>
                    <a:pt x="14" y="52"/>
                  </a:lnTo>
                  <a:lnTo>
                    <a:pt x="36" y="58"/>
                  </a:lnTo>
                  <a:lnTo>
                    <a:pt x="30" y="74"/>
                  </a:lnTo>
                  <a:lnTo>
                    <a:pt x="74" y="74"/>
                  </a:lnTo>
                  <a:lnTo>
                    <a:pt x="82" y="70"/>
                  </a:lnTo>
                  <a:lnTo>
                    <a:pt x="98" y="5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7" name="Freeform 53"/>
            <p:cNvSpPr/>
            <p:nvPr/>
          </p:nvSpPr>
          <p:spPr bwMode="auto">
            <a:xfrm>
              <a:off x="6929076" y="3881449"/>
              <a:ext cx="31459" cy="64262"/>
            </a:xfrm>
            <a:custGeom>
              <a:avLst/>
              <a:gdLst>
                <a:gd name="T0" fmla="*/ 2147483647 w 14"/>
                <a:gd name="T1" fmla="*/ 2147483647 h 18"/>
                <a:gd name="T2" fmla="*/ 2147483647 w 14"/>
                <a:gd name="T3" fmla="*/ 2147483647 h 18"/>
                <a:gd name="T4" fmla="*/ 2147483647 w 14"/>
                <a:gd name="T5" fmla="*/ 0 h 18"/>
                <a:gd name="T6" fmla="*/ 0 w 14"/>
                <a:gd name="T7" fmla="*/ 2147483647 h 18"/>
                <a:gd name="T8" fmla="*/ 2147483647 w 14"/>
                <a:gd name="T9" fmla="*/ 2147483647 h 18"/>
                <a:gd name="T10" fmla="*/ 0 60000 65536"/>
                <a:gd name="T11" fmla="*/ 0 60000 65536"/>
                <a:gd name="T12" fmla="*/ 0 60000 65536"/>
                <a:gd name="T13" fmla="*/ 0 60000 65536"/>
                <a:gd name="T14" fmla="*/ 0 60000 65536"/>
                <a:gd name="T15" fmla="*/ 0 w 14"/>
                <a:gd name="T16" fmla="*/ 0 h 18"/>
                <a:gd name="T17" fmla="*/ 14 w 14"/>
                <a:gd name="T18" fmla="*/ 18 h 18"/>
              </a:gdLst>
              <a:ahLst/>
              <a:cxnLst>
                <a:cxn ang="T10">
                  <a:pos x="T0" y="T1"/>
                </a:cxn>
                <a:cxn ang="T11">
                  <a:pos x="T2" y="T3"/>
                </a:cxn>
                <a:cxn ang="T12">
                  <a:pos x="T4" y="T5"/>
                </a:cxn>
                <a:cxn ang="T13">
                  <a:pos x="T6" y="T7"/>
                </a:cxn>
                <a:cxn ang="T14">
                  <a:pos x="T8" y="T9"/>
                </a:cxn>
              </a:cxnLst>
              <a:rect l="T15" t="T16" r="T17" b="T18"/>
              <a:pathLst>
                <a:path w="14" h="18">
                  <a:moveTo>
                    <a:pt x="8" y="18"/>
                  </a:moveTo>
                  <a:lnTo>
                    <a:pt x="8" y="12"/>
                  </a:lnTo>
                  <a:lnTo>
                    <a:pt x="14" y="0"/>
                  </a:lnTo>
                  <a:lnTo>
                    <a:pt x="0" y="12"/>
                  </a:lnTo>
                  <a:lnTo>
                    <a:pt x="8" y="18"/>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8" name="Freeform 54"/>
            <p:cNvSpPr/>
            <p:nvPr/>
          </p:nvSpPr>
          <p:spPr bwMode="auto">
            <a:xfrm>
              <a:off x="3396699" y="2267765"/>
              <a:ext cx="13482" cy="21421"/>
            </a:xfrm>
            <a:custGeom>
              <a:avLst/>
              <a:gdLst>
                <a:gd name="T0" fmla="*/ 2147483647 w 6"/>
                <a:gd name="T1" fmla="*/ 0 h 6"/>
                <a:gd name="T2" fmla="*/ 0 w 6"/>
                <a:gd name="T3" fmla="*/ 2147483647 h 6"/>
                <a:gd name="T4" fmla="*/ 2147483647 w 6"/>
                <a:gd name="T5" fmla="*/ 2147483647 h 6"/>
                <a:gd name="T6" fmla="*/ 2147483647 w 6"/>
                <a:gd name="T7" fmla="*/ 0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6" y="0"/>
                  </a:moveTo>
                  <a:lnTo>
                    <a:pt x="0" y="4"/>
                  </a:lnTo>
                  <a:lnTo>
                    <a:pt x="6" y="6"/>
                  </a:lnTo>
                  <a:lnTo>
                    <a:pt x="6"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59" name="Freeform 55"/>
            <p:cNvSpPr/>
            <p:nvPr/>
          </p:nvSpPr>
          <p:spPr bwMode="auto">
            <a:xfrm>
              <a:off x="3050650" y="2610494"/>
              <a:ext cx="152800" cy="85683"/>
            </a:xfrm>
            <a:custGeom>
              <a:avLst/>
              <a:gdLst>
                <a:gd name="T0" fmla="*/ 2147483647 w 68"/>
                <a:gd name="T1" fmla="*/ 2147483647 h 24"/>
                <a:gd name="T2" fmla="*/ 2147483647 w 68"/>
                <a:gd name="T3" fmla="*/ 2147483647 h 24"/>
                <a:gd name="T4" fmla="*/ 2147483647 w 68"/>
                <a:gd name="T5" fmla="*/ 0 h 24"/>
                <a:gd name="T6" fmla="*/ 2147483647 w 68"/>
                <a:gd name="T7" fmla="*/ 0 h 24"/>
                <a:gd name="T8" fmla="*/ 2147483647 w 68"/>
                <a:gd name="T9" fmla="*/ 2147483647 h 24"/>
                <a:gd name="T10" fmla="*/ 0 w 68"/>
                <a:gd name="T11" fmla="*/ 2147483647 h 24"/>
                <a:gd name="T12" fmla="*/ 0 w 68"/>
                <a:gd name="T13" fmla="*/ 2147483647 h 24"/>
                <a:gd name="T14" fmla="*/ 2147483647 w 68"/>
                <a:gd name="T15" fmla="*/ 2147483647 h 24"/>
                <a:gd name="T16" fmla="*/ 2147483647 w 68"/>
                <a:gd name="T17" fmla="*/ 2147483647 h 24"/>
                <a:gd name="T18" fmla="*/ 2147483647 w 68"/>
                <a:gd name="T19" fmla="*/ 2147483647 h 24"/>
                <a:gd name="T20" fmla="*/ 2147483647 w 68"/>
                <a:gd name="T21" fmla="*/ 2147483647 h 24"/>
                <a:gd name="T22" fmla="*/ 2147483647 w 68"/>
                <a:gd name="T23" fmla="*/ 2147483647 h 24"/>
                <a:gd name="T24" fmla="*/ 2147483647 w 68"/>
                <a:gd name="T25" fmla="*/ 2147483647 h 24"/>
                <a:gd name="T26" fmla="*/ 2147483647 w 68"/>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24"/>
                <a:gd name="T44" fmla="*/ 68 w 68"/>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24">
                  <a:moveTo>
                    <a:pt x="38" y="8"/>
                  </a:moveTo>
                  <a:lnTo>
                    <a:pt x="38" y="6"/>
                  </a:lnTo>
                  <a:lnTo>
                    <a:pt x="38" y="0"/>
                  </a:lnTo>
                  <a:lnTo>
                    <a:pt x="24" y="0"/>
                  </a:lnTo>
                  <a:lnTo>
                    <a:pt x="8" y="8"/>
                  </a:lnTo>
                  <a:lnTo>
                    <a:pt x="0" y="12"/>
                  </a:lnTo>
                  <a:lnTo>
                    <a:pt x="0" y="24"/>
                  </a:lnTo>
                  <a:lnTo>
                    <a:pt x="22" y="18"/>
                  </a:lnTo>
                  <a:lnTo>
                    <a:pt x="38" y="24"/>
                  </a:lnTo>
                  <a:lnTo>
                    <a:pt x="54" y="24"/>
                  </a:lnTo>
                  <a:lnTo>
                    <a:pt x="68" y="18"/>
                  </a:lnTo>
                  <a:lnTo>
                    <a:pt x="44" y="12"/>
                  </a:lnTo>
                  <a:lnTo>
                    <a:pt x="54" y="2"/>
                  </a:lnTo>
                  <a:lnTo>
                    <a:pt x="38" y="8"/>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0" name="Freeform 56"/>
            <p:cNvSpPr/>
            <p:nvPr/>
          </p:nvSpPr>
          <p:spPr bwMode="auto">
            <a:xfrm>
              <a:off x="2915827" y="1368101"/>
              <a:ext cx="1141507" cy="913945"/>
            </a:xfrm>
            <a:custGeom>
              <a:avLst/>
              <a:gdLst>
                <a:gd name="T0" fmla="*/ 2147483647 w 508"/>
                <a:gd name="T1" fmla="*/ 2147483647 h 256"/>
                <a:gd name="T2" fmla="*/ 2147483647 w 508"/>
                <a:gd name="T3" fmla="*/ 2147483647 h 256"/>
                <a:gd name="T4" fmla="*/ 2147483647 w 508"/>
                <a:gd name="T5" fmla="*/ 2147483647 h 256"/>
                <a:gd name="T6" fmla="*/ 2147483647 w 508"/>
                <a:gd name="T7" fmla="*/ 2147483647 h 256"/>
                <a:gd name="T8" fmla="*/ 2147483647 w 508"/>
                <a:gd name="T9" fmla="*/ 2147483647 h 256"/>
                <a:gd name="T10" fmla="*/ 2147483647 w 508"/>
                <a:gd name="T11" fmla="*/ 2147483647 h 256"/>
                <a:gd name="T12" fmla="*/ 2147483647 w 508"/>
                <a:gd name="T13" fmla="*/ 2147483647 h 256"/>
                <a:gd name="T14" fmla="*/ 2147483647 w 508"/>
                <a:gd name="T15" fmla="*/ 2147483647 h 256"/>
                <a:gd name="T16" fmla="*/ 2147483647 w 508"/>
                <a:gd name="T17" fmla="*/ 2147483647 h 256"/>
                <a:gd name="T18" fmla="*/ 2147483647 w 508"/>
                <a:gd name="T19" fmla="*/ 2147483647 h 256"/>
                <a:gd name="T20" fmla="*/ 2147483647 w 508"/>
                <a:gd name="T21" fmla="*/ 2147483647 h 256"/>
                <a:gd name="T22" fmla="*/ 2147483647 w 508"/>
                <a:gd name="T23" fmla="*/ 2147483647 h 256"/>
                <a:gd name="T24" fmla="*/ 2147483647 w 508"/>
                <a:gd name="T25" fmla="*/ 2147483647 h 256"/>
                <a:gd name="T26" fmla="*/ 2147483647 w 508"/>
                <a:gd name="T27" fmla="*/ 2147483647 h 256"/>
                <a:gd name="T28" fmla="*/ 2147483647 w 508"/>
                <a:gd name="T29" fmla="*/ 0 h 256"/>
                <a:gd name="T30" fmla="*/ 2147483647 w 508"/>
                <a:gd name="T31" fmla="*/ 2147483647 h 256"/>
                <a:gd name="T32" fmla="*/ 2147483647 w 508"/>
                <a:gd name="T33" fmla="*/ 0 h 256"/>
                <a:gd name="T34" fmla="*/ 2147483647 w 508"/>
                <a:gd name="T35" fmla="*/ 2147483647 h 256"/>
                <a:gd name="T36" fmla="*/ 2147483647 w 508"/>
                <a:gd name="T37" fmla="*/ 2147483647 h 256"/>
                <a:gd name="T38" fmla="*/ 2147483647 w 508"/>
                <a:gd name="T39" fmla="*/ 2147483647 h 256"/>
                <a:gd name="T40" fmla="*/ 2147483647 w 508"/>
                <a:gd name="T41" fmla="*/ 2147483647 h 256"/>
                <a:gd name="T42" fmla="*/ 2147483647 w 508"/>
                <a:gd name="T43" fmla="*/ 2147483647 h 256"/>
                <a:gd name="T44" fmla="*/ 2147483647 w 508"/>
                <a:gd name="T45" fmla="*/ 2147483647 h 256"/>
                <a:gd name="T46" fmla="*/ 0 w 508"/>
                <a:gd name="T47" fmla="*/ 2147483647 h 256"/>
                <a:gd name="T48" fmla="*/ 2147483647 w 508"/>
                <a:gd name="T49" fmla="*/ 2147483647 h 256"/>
                <a:gd name="T50" fmla="*/ 2147483647 w 508"/>
                <a:gd name="T51" fmla="*/ 2147483647 h 256"/>
                <a:gd name="T52" fmla="*/ 2147483647 w 508"/>
                <a:gd name="T53" fmla="*/ 2147483647 h 256"/>
                <a:gd name="T54" fmla="*/ 2147483647 w 508"/>
                <a:gd name="T55" fmla="*/ 2147483647 h 256"/>
                <a:gd name="T56" fmla="*/ 2147483647 w 508"/>
                <a:gd name="T57" fmla="*/ 2147483647 h 256"/>
                <a:gd name="T58" fmla="*/ 2147483647 w 508"/>
                <a:gd name="T59" fmla="*/ 2147483647 h 256"/>
                <a:gd name="T60" fmla="*/ 2147483647 w 508"/>
                <a:gd name="T61" fmla="*/ 2147483647 h 256"/>
                <a:gd name="T62" fmla="*/ 2147483647 w 508"/>
                <a:gd name="T63" fmla="*/ 2147483647 h 256"/>
                <a:gd name="T64" fmla="*/ 2147483647 w 508"/>
                <a:gd name="T65" fmla="*/ 2147483647 h 256"/>
                <a:gd name="T66" fmla="*/ 2147483647 w 508"/>
                <a:gd name="T67" fmla="*/ 2147483647 h 256"/>
                <a:gd name="T68" fmla="*/ 2147483647 w 508"/>
                <a:gd name="T69" fmla="*/ 2147483647 h 256"/>
                <a:gd name="T70" fmla="*/ 2147483647 w 508"/>
                <a:gd name="T71" fmla="*/ 2147483647 h 256"/>
                <a:gd name="T72" fmla="*/ 2147483647 w 508"/>
                <a:gd name="T73" fmla="*/ 2147483647 h 256"/>
                <a:gd name="T74" fmla="*/ 2147483647 w 508"/>
                <a:gd name="T75" fmla="*/ 2147483647 h 256"/>
                <a:gd name="T76" fmla="*/ 2147483647 w 508"/>
                <a:gd name="T77" fmla="*/ 2147483647 h 256"/>
                <a:gd name="T78" fmla="*/ 2147483647 w 508"/>
                <a:gd name="T79" fmla="*/ 2147483647 h 256"/>
                <a:gd name="T80" fmla="*/ 2147483647 w 508"/>
                <a:gd name="T81" fmla="*/ 2147483647 h 2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8"/>
                <a:gd name="T124" fmla="*/ 0 h 256"/>
                <a:gd name="T125" fmla="*/ 508 w 508"/>
                <a:gd name="T126" fmla="*/ 256 h 2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8" h="256">
                  <a:moveTo>
                    <a:pt x="388" y="150"/>
                  </a:moveTo>
                  <a:lnTo>
                    <a:pt x="410" y="154"/>
                  </a:lnTo>
                  <a:lnTo>
                    <a:pt x="424" y="154"/>
                  </a:lnTo>
                  <a:lnTo>
                    <a:pt x="418" y="150"/>
                  </a:lnTo>
                  <a:lnTo>
                    <a:pt x="402" y="138"/>
                  </a:lnTo>
                  <a:lnTo>
                    <a:pt x="388" y="132"/>
                  </a:lnTo>
                  <a:lnTo>
                    <a:pt x="410" y="132"/>
                  </a:lnTo>
                  <a:lnTo>
                    <a:pt x="410" y="120"/>
                  </a:lnTo>
                  <a:lnTo>
                    <a:pt x="424" y="120"/>
                  </a:lnTo>
                  <a:lnTo>
                    <a:pt x="448" y="108"/>
                  </a:lnTo>
                  <a:lnTo>
                    <a:pt x="424" y="98"/>
                  </a:lnTo>
                  <a:lnTo>
                    <a:pt x="448" y="104"/>
                  </a:lnTo>
                  <a:lnTo>
                    <a:pt x="432" y="92"/>
                  </a:lnTo>
                  <a:lnTo>
                    <a:pt x="432" y="86"/>
                  </a:lnTo>
                  <a:lnTo>
                    <a:pt x="462" y="80"/>
                  </a:lnTo>
                  <a:lnTo>
                    <a:pt x="448" y="80"/>
                  </a:lnTo>
                  <a:lnTo>
                    <a:pt x="432" y="74"/>
                  </a:lnTo>
                  <a:lnTo>
                    <a:pt x="440" y="58"/>
                  </a:lnTo>
                  <a:lnTo>
                    <a:pt x="462" y="40"/>
                  </a:lnTo>
                  <a:lnTo>
                    <a:pt x="486" y="34"/>
                  </a:lnTo>
                  <a:lnTo>
                    <a:pt x="508" y="22"/>
                  </a:lnTo>
                  <a:lnTo>
                    <a:pt x="448" y="22"/>
                  </a:lnTo>
                  <a:lnTo>
                    <a:pt x="424" y="34"/>
                  </a:lnTo>
                  <a:lnTo>
                    <a:pt x="402" y="34"/>
                  </a:lnTo>
                  <a:lnTo>
                    <a:pt x="424" y="22"/>
                  </a:lnTo>
                  <a:lnTo>
                    <a:pt x="394" y="28"/>
                  </a:lnTo>
                  <a:lnTo>
                    <a:pt x="424" y="12"/>
                  </a:lnTo>
                  <a:lnTo>
                    <a:pt x="410" y="12"/>
                  </a:lnTo>
                  <a:lnTo>
                    <a:pt x="388" y="6"/>
                  </a:lnTo>
                  <a:lnTo>
                    <a:pt x="364" y="0"/>
                  </a:lnTo>
                  <a:lnTo>
                    <a:pt x="296" y="0"/>
                  </a:lnTo>
                  <a:lnTo>
                    <a:pt x="272" y="6"/>
                  </a:lnTo>
                  <a:lnTo>
                    <a:pt x="258" y="6"/>
                  </a:lnTo>
                  <a:lnTo>
                    <a:pt x="242" y="0"/>
                  </a:lnTo>
                  <a:lnTo>
                    <a:pt x="212" y="12"/>
                  </a:lnTo>
                  <a:lnTo>
                    <a:pt x="226" y="22"/>
                  </a:lnTo>
                  <a:lnTo>
                    <a:pt x="212" y="22"/>
                  </a:lnTo>
                  <a:lnTo>
                    <a:pt x="196" y="16"/>
                  </a:lnTo>
                  <a:lnTo>
                    <a:pt x="174" y="22"/>
                  </a:lnTo>
                  <a:lnTo>
                    <a:pt x="150" y="16"/>
                  </a:lnTo>
                  <a:lnTo>
                    <a:pt x="120" y="22"/>
                  </a:lnTo>
                  <a:lnTo>
                    <a:pt x="104" y="28"/>
                  </a:lnTo>
                  <a:lnTo>
                    <a:pt x="74" y="28"/>
                  </a:lnTo>
                  <a:lnTo>
                    <a:pt x="60" y="40"/>
                  </a:lnTo>
                  <a:lnTo>
                    <a:pt x="60" y="52"/>
                  </a:lnTo>
                  <a:lnTo>
                    <a:pt x="44" y="52"/>
                  </a:lnTo>
                  <a:lnTo>
                    <a:pt x="22" y="58"/>
                  </a:lnTo>
                  <a:lnTo>
                    <a:pt x="0" y="58"/>
                  </a:lnTo>
                  <a:lnTo>
                    <a:pt x="0" y="74"/>
                  </a:lnTo>
                  <a:lnTo>
                    <a:pt x="22" y="74"/>
                  </a:lnTo>
                  <a:lnTo>
                    <a:pt x="0" y="86"/>
                  </a:lnTo>
                  <a:lnTo>
                    <a:pt x="14" y="92"/>
                  </a:lnTo>
                  <a:lnTo>
                    <a:pt x="38" y="86"/>
                  </a:lnTo>
                  <a:lnTo>
                    <a:pt x="74" y="82"/>
                  </a:lnTo>
                  <a:lnTo>
                    <a:pt x="104" y="92"/>
                  </a:lnTo>
                  <a:lnTo>
                    <a:pt x="128" y="108"/>
                  </a:lnTo>
                  <a:lnTo>
                    <a:pt x="128" y="144"/>
                  </a:lnTo>
                  <a:lnTo>
                    <a:pt x="136" y="138"/>
                  </a:lnTo>
                  <a:lnTo>
                    <a:pt x="158" y="150"/>
                  </a:lnTo>
                  <a:lnTo>
                    <a:pt x="158" y="160"/>
                  </a:lnTo>
                  <a:lnTo>
                    <a:pt x="150" y="166"/>
                  </a:lnTo>
                  <a:lnTo>
                    <a:pt x="144" y="178"/>
                  </a:lnTo>
                  <a:lnTo>
                    <a:pt x="128" y="194"/>
                  </a:lnTo>
                  <a:lnTo>
                    <a:pt x="150" y="212"/>
                  </a:lnTo>
                  <a:lnTo>
                    <a:pt x="150" y="224"/>
                  </a:lnTo>
                  <a:lnTo>
                    <a:pt x="166" y="246"/>
                  </a:lnTo>
                  <a:lnTo>
                    <a:pt x="188" y="252"/>
                  </a:lnTo>
                  <a:lnTo>
                    <a:pt x="204" y="252"/>
                  </a:lnTo>
                  <a:lnTo>
                    <a:pt x="212" y="256"/>
                  </a:lnTo>
                  <a:lnTo>
                    <a:pt x="220" y="246"/>
                  </a:lnTo>
                  <a:lnTo>
                    <a:pt x="234" y="246"/>
                  </a:lnTo>
                  <a:lnTo>
                    <a:pt x="242" y="230"/>
                  </a:lnTo>
                  <a:lnTo>
                    <a:pt x="242" y="218"/>
                  </a:lnTo>
                  <a:lnTo>
                    <a:pt x="258" y="218"/>
                  </a:lnTo>
                  <a:lnTo>
                    <a:pt x="242" y="206"/>
                  </a:lnTo>
                  <a:lnTo>
                    <a:pt x="258" y="206"/>
                  </a:lnTo>
                  <a:lnTo>
                    <a:pt x="272" y="200"/>
                  </a:lnTo>
                  <a:lnTo>
                    <a:pt x="296" y="194"/>
                  </a:lnTo>
                  <a:lnTo>
                    <a:pt x="326" y="172"/>
                  </a:lnTo>
                  <a:lnTo>
                    <a:pt x="356" y="172"/>
                  </a:lnTo>
                  <a:lnTo>
                    <a:pt x="378" y="166"/>
                  </a:lnTo>
                  <a:lnTo>
                    <a:pt x="410" y="160"/>
                  </a:lnTo>
                  <a:lnTo>
                    <a:pt x="388" y="15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1" name="Freeform 57"/>
            <p:cNvSpPr/>
            <p:nvPr/>
          </p:nvSpPr>
          <p:spPr bwMode="auto">
            <a:xfrm>
              <a:off x="3392204" y="2282045"/>
              <a:ext cx="4494" cy="7140"/>
            </a:xfrm>
            <a:custGeom>
              <a:avLst/>
              <a:gdLst>
                <a:gd name="T0" fmla="*/ 2147483647 w 2"/>
                <a:gd name="T1" fmla="*/ 0 h 2"/>
                <a:gd name="T2" fmla="*/ 0 w 2"/>
                <a:gd name="T3" fmla="*/ 0 h 2"/>
                <a:gd name="T4" fmla="*/ 0 w 2"/>
                <a:gd name="T5" fmla="*/ 2147483647 h 2"/>
                <a:gd name="T6" fmla="*/ 2147483647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0"/>
                  </a:lnTo>
                  <a:lnTo>
                    <a:pt x="0" y="2"/>
                  </a:lnTo>
                  <a:lnTo>
                    <a:pt x="2"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2" name="Freeform 58"/>
            <p:cNvSpPr/>
            <p:nvPr/>
          </p:nvSpPr>
          <p:spPr bwMode="auto">
            <a:xfrm>
              <a:off x="7167264" y="2332027"/>
              <a:ext cx="408965" cy="649757"/>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0 w 182"/>
                <a:gd name="T11" fmla="*/ 2147483647 h 182"/>
                <a:gd name="T12" fmla="*/ 2147483647 w 182"/>
                <a:gd name="T13" fmla="*/ 2147483647 h 182"/>
                <a:gd name="T14" fmla="*/ 2147483647 w 182"/>
                <a:gd name="T15" fmla="*/ 2147483647 h 182"/>
                <a:gd name="T16" fmla="*/ 2147483647 w 182"/>
                <a:gd name="T17" fmla="*/ 2147483647 h 182"/>
                <a:gd name="T18" fmla="*/ 2147483647 w 182"/>
                <a:gd name="T19" fmla="*/ 2147483647 h 182"/>
                <a:gd name="T20" fmla="*/ 2147483647 w 182"/>
                <a:gd name="T21" fmla="*/ 2147483647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2147483647 w 182"/>
                <a:gd name="T65" fmla="*/ 2147483647 h 182"/>
                <a:gd name="T66" fmla="*/ 2147483647 w 182"/>
                <a:gd name="T67" fmla="*/ 0 h 182"/>
                <a:gd name="T68" fmla="*/ 2147483647 w 182"/>
                <a:gd name="T69" fmla="*/ 2147483647 h 182"/>
                <a:gd name="T70" fmla="*/ 2147483647 w 182"/>
                <a:gd name="T71" fmla="*/ 2147483647 h 182"/>
                <a:gd name="T72" fmla="*/ 2147483647 w 182"/>
                <a:gd name="T73" fmla="*/ 2147483647 h 182"/>
                <a:gd name="T74" fmla="*/ 2147483647 w 182"/>
                <a:gd name="T75" fmla="*/ 2147483647 h 182"/>
                <a:gd name="T76" fmla="*/ 2147483647 w 182"/>
                <a:gd name="T77" fmla="*/ 2147483647 h 182"/>
                <a:gd name="T78" fmla="*/ 2147483647 w 182"/>
                <a:gd name="T79" fmla="*/ 2147483647 h 182"/>
                <a:gd name="T80" fmla="*/ 2147483647 w 182"/>
                <a:gd name="T81" fmla="*/ 2147483647 h 182"/>
                <a:gd name="T82" fmla="*/ 2147483647 w 182"/>
                <a:gd name="T83" fmla="*/ 2147483647 h 182"/>
                <a:gd name="T84" fmla="*/ 2147483647 w 182"/>
                <a:gd name="T85" fmla="*/ 2147483647 h 182"/>
                <a:gd name="T86" fmla="*/ 2147483647 w 182"/>
                <a:gd name="T87" fmla="*/ 2147483647 h 182"/>
                <a:gd name="T88" fmla="*/ 2147483647 w 182"/>
                <a:gd name="T89" fmla="*/ 2147483647 h 182"/>
                <a:gd name="T90" fmla="*/ 2147483647 w 182"/>
                <a:gd name="T91" fmla="*/ 2147483647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182"/>
                <a:gd name="T140" fmla="*/ 182 w 182"/>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182">
                  <a:moveTo>
                    <a:pt x="114" y="142"/>
                  </a:moveTo>
                  <a:lnTo>
                    <a:pt x="92" y="142"/>
                  </a:lnTo>
                  <a:lnTo>
                    <a:pt x="76" y="154"/>
                  </a:lnTo>
                  <a:lnTo>
                    <a:pt x="46" y="160"/>
                  </a:lnTo>
                  <a:lnTo>
                    <a:pt x="22" y="166"/>
                  </a:lnTo>
                  <a:lnTo>
                    <a:pt x="0" y="182"/>
                  </a:lnTo>
                  <a:lnTo>
                    <a:pt x="22" y="182"/>
                  </a:lnTo>
                  <a:lnTo>
                    <a:pt x="22" y="170"/>
                  </a:lnTo>
                  <a:lnTo>
                    <a:pt x="46" y="166"/>
                  </a:lnTo>
                  <a:lnTo>
                    <a:pt x="92" y="166"/>
                  </a:lnTo>
                  <a:lnTo>
                    <a:pt x="114" y="160"/>
                  </a:lnTo>
                  <a:lnTo>
                    <a:pt x="136" y="154"/>
                  </a:lnTo>
                  <a:lnTo>
                    <a:pt x="152" y="154"/>
                  </a:lnTo>
                  <a:lnTo>
                    <a:pt x="158" y="142"/>
                  </a:lnTo>
                  <a:lnTo>
                    <a:pt x="136" y="132"/>
                  </a:lnTo>
                  <a:lnTo>
                    <a:pt x="158" y="126"/>
                  </a:lnTo>
                  <a:lnTo>
                    <a:pt x="144" y="120"/>
                  </a:lnTo>
                  <a:lnTo>
                    <a:pt x="130" y="114"/>
                  </a:lnTo>
                  <a:lnTo>
                    <a:pt x="124" y="114"/>
                  </a:lnTo>
                  <a:lnTo>
                    <a:pt x="136" y="108"/>
                  </a:lnTo>
                  <a:lnTo>
                    <a:pt x="136" y="96"/>
                  </a:lnTo>
                  <a:lnTo>
                    <a:pt x="152" y="102"/>
                  </a:lnTo>
                  <a:lnTo>
                    <a:pt x="168" y="96"/>
                  </a:lnTo>
                  <a:lnTo>
                    <a:pt x="182" y="90"/>
                  </a:lnTo>
                  <a:lnTo>
                    <a:pt x="158" y="90"/>
                  </a:lnTo>
                  <a:lnTo>
                    <a:pt x="136" y="86"/>
                  </a:lnTo>
                  <a:lnTo>
                    <a:pt x="130" y="74"/>
                  </a:lnTo>
                  <a:lnTo>
                    <a:pt x="136" y="68"/>
                  </a:lnTo>
                  <a:lnTo>
                    <a:pt x="122" y="62"/>
                  </a:lnTo>
                  <a:lnTo>
                    <a:pt x="130" y="46"/>
                  </a:lnTo>
                  <a:lnTo>
                    <a:pt x="144" y="46"/>
                  </a:lnTo>
                  <a:lnTo>
                    <a:pt x="122" y="28"/>
                  </a:lnTo>
                  <a:lnTo>
                    <a:pt x="98" y="16"/>
                  </a:lnTo>
                  <a:lnTo>
                    <a:pt x="92" y="0"/>
                  </a:lnTo>
                  <a:lnTo>
                    <a:pt x="84" y="6"/>
                  </a:lnTo>
                  <a:lnTo>
                    <a:pt x="84" y="16"/>
                  </a:lnTo>
                  <a:lnTo>
                    <a:pt x="98" y="34"/>
                  </a:lnTo>
                  <a:lnTo>
                    <a:pt x="114" y="52"/>
                  </a:lnTo>
                  <a:lnTo>
                    <a:pt x="106" y="68"/>
                  </a:lnTo>
                  <a:lnTo>
                    <a:pt x="114" y="80"/>
                  </a:lnTo>
                  <a:lnTo>
                    <a:pt x="122" y="90"/>
                  </a:lnTo>
                  <a:lnTo>
                    <a:pt x="106" y="102"/>
                  </a:lnTo>
                  <a:lnTo>
                    <a:pt x="114" y="120"/>
                  </a:lnTo>
                  <a:lnTo>
                    <a:pt x="122" y="116"/>
                  </a:lnTo>
                  <a:lnTo>
                    <a:pt x="122" y="132"/>
                  </a:lnTo>
                  <a:lnTo>
                    <a:pt x="114" y="14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3" name="Freeform 59"/>
            <p:cNvSpPr/>
            <p:nvPr/>
          </p:nvSpPr>
          <p:spPr bwMode="auto">
            <a:xfrm>
              <a:off x="983356" y="1903614"/>
              <a:ext cx="2611084" cy="3555817"/>
            </a:xfrm>
            <a:custGeom>
              <a:avLst/>
              <a:gdLst>
                <a:gd name="T0" fmla="*/ 2147483647 w 1162"/>
                <a:gd name="T1" fmla="*/ 2147483647 h 996"/>
                <a:gd name="T2" fmla="*/ 2147483647 w 1162"/>
                <a:gd name="T3" fmla="*/ 2147483647 h 996"/>
                <a:gd name="T4" fmla="*/ 2147483647 w 1162"/>
                <a:gd name="T5" fmla="*/ 2147483647 h 996"/>
                <a:gd name="T6" fmla="*/ 2147483647 w 1162"/>
                <a:gd name="T7" fmla="*/ 2147483647 h 996"/>
                <a:gd name="T8" fmla="*/ 2147483647 w 1162"/>
                <a:gd name="T9" fmla="*/ 2147483647 h 996"/>
                <a:gd name="T10" fmla="*/ 2147483647 w 1162"/>
                <a:gd name="T11" fmla="*/ 2147483647 h 996"/>
                <a:gd name="T12" fmla="*/ 2147483647 w 1162"/>
                <a:gd name="T13" fmla="*/ 2147483647 h 996"/>
                <a:gd name="T14" fmla="*/ 2147483647 w 1162"/>
                <a:gd name="T15" fmla="*/ 2147483647 h 996"/>
                <a:gd name="T16" fmla="*/ 2147483647 w 1162"/>
                <a:gd name="T17" fmla="*/ 2147483647 h 996"/>
                <a:gd name="T18" fmla="*/ 2147483647 w 1162"/>
                <a:gd name="T19" fmla="*/ 2147483647 h 996"/>
                <a:gd name="T20" fmla="*/ 2147483647 w 1162"/>
                <a:gd name="T21" fmla="*/ 2147483647 h 996"/>
                <a:gd name="T22" fmla="*/ 2147483647 w 1162"/>
                <a:gd name="T23" fmla="*/ 2147483647 h 996"/>
                <a:gd name="T24" fmla="*/ 2147483647 w 1162"/>
                <a:gd name="T25" fmla="*/ 2147483647 h 996"/>
                <a:gd name="T26" fmla="*/ 2147483647 w 1162"/>
                <a:gd name="T27" fmla="*/ 2147483647 h 996"/>
                <a:gd name="T28" fmla="*/ 2147483647 w 1162"/>
                <a:gd name="T29" fmla="*/ 2147483647 h 996"/>
                <a:gd name="T30" fmla="*/ 2147483647 w 1162"/>
                <a:gd name="T31" fmla="*/ 2147483647 h 996"/>
                <a:gd name="T32" fmla="*/ 2147483647 w 1162"/>
                <a:gd name="T33" fmla="*/ 2147483647 h 996"/>
                <a:gd name="T34" fmla="*/ 2147483647 w 1162"/>
                <a:gd name="T35" fmla="*/ 2147483647 h 996"/>
                <a:gd name="T36" fmla="*/ 2147483647 w 1162"/>
                <a:gd name="T37" fmla="*/ 2147483647 h 996"/>
                <a:gd name="T38" fmla="*/ 2147483647 w 1162"/>
                <a:gd name="T39" fmla="*/ 2147483647 h 996"/>
                <a:gd name="T40" fmla="*/ 2147483647 w 1162"/>
                <a:gd name="T41" fmla="*/ 2147483647 h 996"/>
                <a:gd name="T42" fmla="*/ 2147483647 w 1162"/>
                <a:gd name="T43" fmla="*/ 2147483647 h 996"/>
                <a:gd name="T44" fmla="*/ 2147483647 w 1162"/>
                <a:gd name="T45" fmla="*/ 2147483647 h 996"/>
                <a:gd name="T46" fmla="*/ 2147483647 w 1162"/>
                <a:gd name="T47" fmla="*/ 2147483647 h 996"/>
                <a:gd name="T48" fmla="*/ 2147483647 w 1162"/>
                <a:gd name="T49" fmla="*/ 2147483647 h 996"/>
                <a:gd name="T50" fmla="*/ 2147483647 w 1162"/>
                <a:gd name="T51" fmla="*/ 2147483647 h 996"/>
                <a:gd name="T52" fmla="*/ 2147483647 w 1162"/>
                <a:gd name="T53" fmla="*/ 2147483647 h 996"/>
                <a:gd name="T54" fmla="*/ 2147483647 w 1162"/>
                <a:gd name="T55" fmla="*/ 2147483647 h 996"/>
                <a:gd name="T56" fmla="*/ 2147483647 w 1162"/>
                <a:gd name="T57" fmla="*/ 2147483647 h 996"/>
                <a:gd name="T58" fmla="*/ 2147483647 w 1162"/>
                <a:gd name="T59" fmla="*/ 2147483647 h 996"/>
                <a:gd name="T60" fmla="*/ 2147483647 w 1162"/>
                <a:gd name="T61" fmla="*/ 2147483647 h 996"/>
                <a:gd name="T62" fmla="*/ 2147483647 w 1162"/>
                <a:gd name="T63" fmla="*/ 2147483647 h 996"/>
                <a:gd name="T64" fmla="*/ 2147483647 w 1162"/>
                <a:gd name="T65" fmla="*/ 2147483647 h 996"/>
                <a:gd name="T66" fmla="*/ 2147483647 w 1162"/>
                <a:gd name="T67" fmla="*/ 0 h 996"/>
                <a:gd name="T68" fmla="*/ 2147483647 w 1162"/>
                <a:gd name="T69" fmla="*/ 2147483647 h 996"/>
                <a:gd name="T70" fmla="*/ 2147483647 w 1162"/>
                <a:gd name="T71" fmla="*/ 2147483647 h 996"/>
                <a:gd name="T72" fmla="*/ 2147483647 w 1162"/>
                <a:gd name="T73" fmla="*/ 2147483647 h 996"/>
                <a:gd name="T74" fmla="*/ 2147483647 w 1162"/>
                <a:gd name="T75" fmla="*/ 2147483647 h 996"/>
                <a:gd name="T76" fmla="*/ 2147483647 w 1162"/>
                <a:gd name="T77" fmla="*/ 2147483647 h 996"/>
                <a:gd name="T78" fmla="*/ 2147483647 w 1162"/>
                <a:gd name="T79" fmla="*/ 2147483647 h 996"/>
                <a:gd name="T80" fmla="*/ 2147483647 w 1162"/>
                <a:gd name="T81" fmla="*/ 2147483647 h 996"/>
                <a:gd name="T82" fmla="*/ 2147483647 w 1162"/>
                <a:gd name="T83" fmla="*/ 2147483647 h 996"/>
                <a:gd name="T84" fmla="*/ 2147483647 w 1162"/>
                <a:gd name="T85" fmla="*/ 2147483647 h 996"/>
                <a:gd name="T86" fmla="*/ 2147483647 w 1162"/>
                <a:gd name="T87" fmla="*/ 2147483647 h 996"/>
                <a:gd name="T88" fmla="*/ 2147483647 w 1162"/>
                <a:gd name="T89" fmla="*/ 2147483647 h 996"/>
                <a:gd name="T90" fmla="*/ 2147483647 w 1162"/>
                <a:gd name="T91" fmla="*/ 2147483647 h 996"/>
                <a:gd name="T92" fmla="*/ 2147483647 w 1162"/>
                <a:gd name="T93" fmla="*/ 2147483647 h 996"/>
                <a:gd name="T94" fmla="*/ 2147483647 w 1162"/>
                <a:gd name="T95" fmla="*/ 2147483647 h 996"/>
                <a:gd name="T96" fmla="*/ 2147483647 w 1162"/>
                <a:gd name="T97" fmla="*/ 2147483647 h 996"/>
                <a:gd name="T98" fmla="*/ 2147483647 w 1162"/>
                <a:gd name="T99" fmla="*/ 2147483647 h 996"/>
                <a:gd name="T100" fmla="*/ 2147483647 w 1162"/>
                <a:gd name="T101" fmla="*/ 2147483647 h 996"/>
                <a:gd name="T102" fmla="*/ 2147483647 w 1162"/>
                <a:gd name="T103" fmla="*/ 2147483647 h 996"/>
                <a:gd name="T104" fmla="*/ 2147483647 w 1162"/>
                <a:gd name="T105" fmla="*/ 2147483647 h 996"/>
                <a:gd name="T106" fmla="*/ 2147483647 w 1162"/>
                <a:gd name="T107" fmla="*/ 2147483647 h 996"/>
                <a:gd name="T108" fmla="*/ 2147483647 w 1162"/>
                <a:gd name="T109" fmla="*/ 2147483647 h 996"/>
                <a:gd name="T110" fmla="*/ 2147483647 w 1162"/>
                <a:gd name="T111" fmla="*/ 2147483647 h 996"/>
                <a:gd name="T112" fmla="*/ 2147483647 w 1162"/>
                <a:gd name="T113" fmla="*/ 2147483647 h 996"/>
                <a:gd name="T114" fmla="*/ 2147483647 w 1162"/>
                <a:gd name="T115" fmla="*/ 2147483647 h 996"/>
                <a:gd name="T116" fmla="*/ 2147483647 w 1162"/>
                <a:gd name="T117" fmla="*/ 2147483647 h 996"/>
                <a:gd name="T118" fmla="*/ 2147483647 w 1162"/>
                <a:gd name="T119" fmla="*/ 2147483647 h 996"/>
                <a:gd name="T120" fmla="*/ 2147483647 w 1162"/>
                <a:gd name="T121" fmla="*/ 2147483647 h 9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62"/>
                <a:gd name="T184" fmla="*/ 0 h 996"/>
                <a:gd name="T185" fmla="*/ 1162 w 1162"/>
                <a:gd name="T186" fmla="*/ 996 h 9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62" h="996">
                  <a:moveTo>
                    <a:pt x="1126" y="596"/>
                  </a:moveTo>
                  <a:lnTo>
                    <a:pt x="1110" y="584"/>
                  </a:lnTo>
                  <a:lnTo>
                    <a:pt x="1064" y="584"/>
                  </a:lnTo>
                  <a:lnTo>
                    <a:pt x="1048" y="578"/>
                  </a:lnTo>
                  <a:lnTo>
                    <a:pt x="1026" y="584"/>
                  </a:lnTo>
                  <a:lnTo>
                    <a:pt x="1004" y="584"/>
                  </a:lnTo>
                  <a:lnTo>
                    <a:pt x="1018" y="572"/>
                  </a:lnTo>
                  <a:lnTo>
                    <a:pt x="1010" y="572"/>
                  </a:lnTo>
                  <a:lnTo>
                    <a:pt x="996" y="578"/>
                  </a:lnTo>
                  <a:lnTo>
                    <a:pt x="980" y="584"/>
                  </a:lnTo>
                  <a:lnTo>
                    <a:pt x="988" y="572"/>
                  </a:lnTo>
                  <a:lnTo>
                    <a:pt x="1004" y="572"/>
                  </a:lnTo>
                  <a:lnTo>
                    <a:pt x="1004" y="538"/>
                  </a:lnTo>
                  <a:lnTo>
                    <a:pt x="988" y="532"/>
                  </a:lnTo>
                  <a:lnTo>
                    <a:pt x="964" y="526"/>
                  </a:lnTo>
                  <a:lnTo>
                    <a:pt x="950" y="532"/>
                  </a:lnTo>
                  <a:lnTo>
                    <a:pt x="920" y="526"/>
                  </a:lnTo>
                  <a:lnTo>
                    <a:pt x="920" y="514"/>
                  </a:lnTo>
                  <a:lnTo>
                    <a:pt x="904" y="508"/>
                  </a:lnTo>
                  <a:lnTo>
                    <a:pt x="882" y="498"/>
                  </a:lnTo>
                  <a:lnTo>
                    <a:pt x="860" y="504"/>
                  </a:lnTo>
                  <a:lnTo>
                    <a:pt x="844" y="498"/>
                  </a:lnTo>
                  <a:lnTo>
                    <a:pt x="822" y="492"/>
                  </a:lnTo>
                  <a:lnTo>
                    <a:pt x="798" y="492"/>
                  </a:lnTo>
                  <a:lnTo>
                    <a:pt x="790" y="486"/>
                  </a:lnTo>
                  <a:lnTo>
                    <a:pt x="776" y="492"/>
                  </a:lnTo>
                  <a:lnTo>
                    <a:pt x="752" y="504"/>
                  </a:lnTo>
                  <a:lnTo>
                    <a:pt x="730" y="514"/>
                  </a:lnTo>
                  <a:lnTo>
                    <a:pt x="714" y="508"/>
                  </a:lnTo>
                  <a:lnTo>
                    <a:pt x="730" y="504"/>
                  </a:lnTo>
                  <a:lnTo>
                    <a:pt x="708" y="504"/>
                  </a:lnTo>
                  <a:lnTo>
                    <a:pt x="684" y="508"/>
                  </a:lnTo>
                  <a:lnTo>
                    <a:pt x="668" y="498"/>
                  </a:lnTo>
                  <a:lnTo>
                    <a:pt x="668" y="468"/>
                  </a:lnTo>
                  <a:lnTo>
                    <a:pt x="654" y="462"/>
                  </a:lnTo>
                  <a:lnTo>
                    <a:pt x="638" y="458"/>
                  </a:lnTo>
                  <a:lnTo>
                    <a:pt x="608" y="468"/>
                  </a:lnTo>
                  <a:lnTo>
                    <a:pt x="616" y="452"/>
                  </a:lnTo>
                  <a:lnTo>
                    <a:pt x="616" y="434"/>
                  </a:lnTo>
                  <a:lnTo>
                    <a:pt x="624" y="418"/>
                  </a:lnTo>
                  <a:lnTo>
                    <a:pt x="600" y="424"/>
                  </a:lnTo>
                  <a:lnTo>
                    <a:pt x="586" y="434"/>
                  </a:lnTo>
                  <a:lnTo>
                    <a:pt x="570" y="446"/>
                  </a:lnTo>
                  <a:lnTo>
                    <a:pt x="546" y="440"/>
                  </a:lnTo>
                  <a:lnTo>
                    <a:pt x="524" y="430"/>
                  </a:lnTo>
                  <a:lnTo>
                    <a:pt x="516" y="412"/>
                  </a:lnTo>
                  <a:lnTo>
                    <a:pt x="524" y="394"/>
                  </a:lnTo>
                  <a:lnTo>
                    <a:pt x="516" y="382"/>
                  </a:lnTo>
                  <a:lnTo>
                    <a:pt x="540" y="372"/>
                  </a:lnTo>
                  <a:lnTo>
                    <a:pt x="554" y="366"/>
                  </a:lnTo>
                  <a:lnTo>
                    <a:pt x="578" y="360"/>
                  </a:lnTo>
                  <a:lnTo>
                    <a:pt x="592" y="366"/>
                  </a:lnTo>
                  <a:lnTo>
                    <a:pt x="616" y="360"/>
                  </a:lnTo>
                  <a:lnTo>
                    <a:pt x="654" y="366"/>
                  </a:lnTo>
                  <a:lnTo>
                    <a:pt x="668" y="366"/>
                  </a:lnTo>
                  <a:lnTo>
                    <a:pt x="668" y="378"/>
                  </a:lnTo>
                  <a:lnTo>
                    <a:pt x="684" y="388"/>
                  </a:lnTo>
                  <a:lnTo>
                    <a:pt x="700" y="400"/>
                  </a:lnTo>
                  <a:lnTo>
                    <a:pt x="700" y="382"/>
                  </a:lnTo>
                  <a:lnTo>
                    <a:pt x="692" y="372"/>
                  </a:lnTo>
                  <a:lnTo>
                    <a:pt x="684" y="360"/>
                  </a:lnTo>
                  <a:lnTo>
                    <a:pt x="700" y="354"/>
                  </a:lnTo>
                  <a:lnTo>
                    <a:pt x="714" y="338"/>
                  </a:lnTo>
                  <a:lnTo>
                    <a:pt x="738" y="326"/>
                  </a:lnTo>
                  <a:lnTo>
                    <a:pt x="744" y="314"/>
                  </a:lnTo>
                  <a:lnTo>
                    <a:pt x="730" y="302"/>
                  </a:lnTo>
                  <a:lnTo>
                    <a:pt x="744" y="290"/>
                  </a:lnTo>
                  <a:lnTo>
                    <a:pt x="752" y="302"/>
                  </a:lnTo>
                  <a:lnTo>
                    <a:pt x="776" y="280"/>
                  </a:lnTo>
                  <a:lnTo>
                    <a:pt x="790" y="274"/>
                  </a:lnTo>
                  <a:lnTo>
                    <a:pt x="806" y="268"/>
                  </a:lnTo>
                  <a:lnTo>
                    <a:pt x="806" y="256"/>
                  </a:lnTo>
                  <a:lnTo>
                    <a:pt x="836" y="246"/>
                  </a:lnTo>
                  <a:lnTo>
                    <a:pt x="860" y="240"/>
                  </a:lnTo>
                  <a:lnTo>
                    <a:pt x="852" y="252"/>
                  </a:lnTo>
                  <a:lnTo>
                    <a:pt x="874" y="252"/>
                  </a:lnTo>
                  <a:lnTo>
                    <a:pt x="898" y="240"/>
                  </a:lnTo>
                  <a:lnTo>
                    <a:pt x="874" y="234"/>
                  </a:lnTo>
                  <a:lnTo>
                    <a:pt x="866" y="216"/>
                  </a:lnTo>
                  <a:lnTo>
                    <a:pt x="866" y="206"/>
                  </a:lnTo>
                  <a:lnTo>
                    <a:pt x="844" y="210"/>
                  </a:lnTo>
                  <a:lnTo>
                    <a:pt x="782" y="228"/>
                  </a:lnTo>
                  <a:lnTo>
                    <a:pt x="828" y="210"/>
                  </a:lnTo>
                  <a:lnTo>
                    <a:pt x="852" y="200"/>
                  </a:lnTo>
                  <a:lnTo>
                    <a:pt x="874" y="200"/>
                  </a:lnTo>
                  <a:lnTo>
                    <a:pt x="904" y="206"/>
                  </a:lnTo>
                  <a:lnTo>
                    <a:pt x="912" y="210"/>
                  </a:lnTo>
                  <a:lnTo>
                    <a:pt x="928" y="206"/>
                  </a:lnTo>
                  <a:lnTo>
                    <a:pt x="942" y="194"/>
                  </a:lnTo>
                  <a:lnTo>
                    <a:pt x="964" y="194"/>
                  </a:lnTo>
                  <a:lnTo>
                    <a:pt x="964" y="182"/>
                  </a:lnTo>
                  <a:lnTo>
                    <a:pt x="950" y="176"/>
                  </a:lnTo>
                  <a:lnTo>
                    <a:pt x="928" y="188"/>
                  </a:lnTo>
                  <a:lnTo>
                    <a:pt x="934" y="176"/>
                  </a:lnTo>
                  <a:lnTo>
                    <a:pt x="928" y="166"/>
                  </a:lnTo>
                  <a:lnTo>
                    <a:pt x="920" y="148"/>
                  </a:lnTo>
                  <a:lnTo>
                    <a:pt x="912" y="130"/>
                  </a:lnTo>
                  <a:lnTo>
                    <a:pt x="890" y="120"/>
                  </a:lnTo>
                  <a:lnTo>
                    <a:pt x="874" y="130"/>
                  </a:lnTo>
                  <a:lnTo>
                    <a:pt x="866" y="148"/>
                  </a:lnTo>
                  <a:lnTo>
                    <a:pt x="852" y="142"/>
                  </a:lnTo>
                  <a:lnTo>
                    <a:pt x="852" y="126"/>
                  </a:lnTo>
                  <a:lnTo>
                    <a:pt x="836" y="108"/>
                  </a:lnTo>
                  <a:lnTo>
                    <a:pt x="806" y="102"/>
                  </a:lnTo>
                  <a:lnTo>
                    <a:pt x="776" y="96"/>
                  </a:lnTo>
                  <a:lnTo>
                    <a:pt x="776" y="86"/>
                  </a:lnTo>
                  <a:lnTo>
                    <a:pt x="768" y="102"/>
                  </a:lnTo>
                  <a:lnTo>
                    <a:pt x="768" y="120"/>
                  </a:lnTo>
                  <a:lnTo>
                    <a:pt x="776" y="148"/>
                  </a:lnTo>
                  <a:lnTo>
                    <a:pt x="752" y="160"/>
                  </a:lnTo>
                  <a:lnTo>
                    <a:pt x="738" y="160"/>
                  </a:lnTo>
                  <a:lnTo>
                    <a:pt x="744" y="182"/>
                  </a:lnTo>
                  <a:lnTo>
                    <a:pt x="730" y="200"/>
                  </a:lnTo>
                  <a:lnTo>
                    <a:pt x="714" y="188"/>
                  </a:lnTo>
                  <a:lnTo>
                    <a:pt x="714" y="176"/>
                  </a:lnTo>
                  <a:lnTo>
                    <a:pt x="708" y="160"/>
                  </a:lnTo>
                  <a:lnTo>
                    <a:pt x="692" y="160"/>
                  </a:lnTo>
                  <a:lnTo>
                    <a:pt x="668" y="154"/>
                  </a:lnTo>
                  <a:lnTo>
                    <a:pt x="660" y="148"/>
                  </a:lnTo>
                  <a:lnTo>
                    <a:pt x="646" y="142"/>
                  </a:lnTo>
                  <a:lnTo>
                    <a:pt x="624" y="142"/>
                  </a:lnTo>
                  <a:lnTo>
                    <a:pt x="608" y="130"/>
                  </a:lnTo>
                  <a:lnTo>
                    <a:pt x="608" y="114"/>
                  </a:lnTo>
                  <a:lnTo>
                    <a:pt x="632" y="102"/>
                  </a:lnTo>
                  <a:lnTo>
                    <a:pt x="654" y="90"/>
                  </a:lnTo>
                  <a:lnTo>
                    <a:pt x="638" y="90"/>
                  </a:lnTo>
                  <a:lnTo>
                    <a:pt x="660" y="80"/>
                  </a:lnTo>
                  <a:lnTo>
                    <a:pt x="684" y="86"/>
                  </a:lnTo>
                  <a:lnTo>
                    <a:pt x="676" y="74"/>
                  </a:lnTo>
                  <a:lnTo>
                    <a:pt x="660" y="62"/>
                  </a:lnTo>
                  <a:lnTo>
                    <a:pt x="692" y="62"/>
                  </a:lnTo>
                  <a:lnTo>
                    <a:pt x="700" y="50"/>
                  </a:lnTo>
                  <a:lnTo>
                    <a:pt x="692" y="44"/>
                  </a:lnTo>
                  <a:lnTo>
                    <a:pt x="684" y="50"/>
                  </a:lnTo>
                  <a:lnTo>
                    <a:pt x="684" y="16"/>
                  </a:lnTo>
                  <a:lnTo>
                    <a:pt x="646" y="0"/>
                  </a:lnTo>
                  <a:lnTo>
                    <a:pt x="660" y="28"/>
                  </a:lnTo>
                  <a:lnTo>
                    <a:pt x="616" y="34"/>
                  </a:lnTo>
                  <a:lnTo>
                    <a:pt x="562" y="34"/>
                  </a:lnTo>
                  <a:lnTo>
                    <a:pt x="510" y="44"/>
                  </a:lnTo>
                  <a:lnTo>
                    <a:pt x="464" y="28"/>
                  </a:lnTo>
                  <a:lnTo>
                    <a:pt x="418" y="28"/>
                  </a:lnTo>
                  <a:lnTo>
                    <a:pt x="364" y="22"/>
                  </a:lnTo>
                  <a:lnTo>
                    <a:pt x="320" y="22"/>
                  </a:lnTo>
                  <a:lnTo>
                    <a:pt x="274" y="38"/>
                  </a:lnTo>
                  <a:lnTo>
                    <a:pt x="228" y="28"/>
                  </a:lnTo>
                  <a:lnTo>
                    <a:pt x="182" y="28"/>
                  </a:lnTo>
                  <a:lnTo>
                    <a:pt x="136" y="16"/>
                  </a:lnTo>
                  <a:lnTo>
                    <a:pt x="92" y="16"/>
                  </a:lnTo>
                  <a:lnTo>
                    <a:pt x="52" y="28"/>
                  </a:lnTo>
                  <a:lnTo>
                    <a:pt x="8" y="38"/>
                  </a:lnTo>
                  <a:lnTo>
                    <a:pt x="52" y="56"/>
                  </a:lnTo>
                  <a:lnTo>
                    <a:pt x="0" y="62"/>
                  </a:lnTo>
                  <a:lnTo>
                    <a:pt x="30" y="86"/>
                  </a:lnTo>
                  <a:lnTo>
                    <a:pt x="8" y="120"/>
                  </a:lnTo>
                  <a:lnTo>
                    <a:pt x="22" y="154"/>
                  </a:lnTo>
                  <a:lnTo>
                    <a:pt x="68" y="130"/>
                  </a:lnTo>
                  <a:lnTo>
                    <a:pt x="114" y="126"/>
                  </a:lnTo>
                  <a:lnTo>
                    <a:pt x="160" y="120"/>
                  </a:lnTo>
                  <a:lnTo>
                    <a:pt x="206" y="136"/>
                  </a:lnTo>
                  <a:lnTo>
                    <a:pt x="242" y="160"/>
                  </a:lnTo>
                  <a:lnTo>
                    <a:pt x="274" y="188"/>
                  </a:lnTo>
                  <a:lnTo>
                    <a:pt x="296" y="222"/>
                  </a:lnTo>
                  <a:lnTo>
                    <a:pt x="296" y="262"/>
                  </a:lnTo>
                  <a:lnTo>
                    <a:pt x="282" y="298"/>
                  </a:lnTo>
                  <a:lnTo>
                    <a:pt x="304" y="326"/>
                  </a:lnTo>
                  <a:lnTo>
                    <a:pt x="342" y="360"/>
                  </a:lnTo>
                  <a:lnTo>
                    <a:pt x="372" y="388"/>
                  </a:lnTo>
                  <a:lnTo>
                    <a:pt x="394" y="424"/>
                  </a:lnTo>
                  <a:lnTo>
                    <a:pt x="380" y="388"/>
                  </a:lnTo>
                  <a:lnTo>
                    <a:pt x="364" y="354"/>
                  </a:lnTo>
                  <a:lnTo>
                    <a:pt x="394" y="382"/>
                  </a:lnTo>
                  <a:lnTo>
                    <a:pt x="426" y="412"/>
                  </a:lnTo>
                  <a:lnTo>
                    <a:pt x="448" y="440"/>
                  </a:lnTo>
                  <a:lnTo>
                    <a:pt x="486" y="458"/>
                  </a:lnTo>
                  <a:lnTo>
                    <a:pt x="540" y="468"/>
                  </a:lnTo>
                  <a:lnTo>
                    <a:pt x="592" y="474"/>
                  </a:lnTo>
                  <a:lnTo>
                    <a:pt x="632" y="492"/>
                  </a:lnTo>
                  <a:lnTo>
                    <a:pt x="660" y="520"/>
                  </a:lnTo>
                  <a:lnTo>
                    <a:pt x="714" y="520"/>
                  </a:lnTo>
                  <a:lnTo>
                    <a:pt x="714" y="554"/>
                  </a:lnTo>
                  <a:lnTo>
                    <a:pt x="692" y="584"/>
                  </a:lnTo>
                  <a:lnTo>
                    <a:pt x="692" y="618"/>
                  </a:lnTo>
                  <a:lnTo>
                    <a:pt x="714" y="646"/>
                  </a:lnTo>
                  <a:lnTo>
                    <a:pt x="752" y="682"/>
                  </a:lnTo>
                  <a:lnTo>
                    <a:pt x="790" y="704"/>
                  </a:lnTo>
                  <a:lnTo>
                    <a:pt x="814" y="744"/>
                  </a:lnTo>
                  <a:lnTo>
                    <a:pt x="798" y="784"/>
                  </a:lnTo>
                  <a:lnTo>
                    <a:pt x="806" y="824"/>
                  </a:lnTo>
                  <a:lnTo>
                    <a:pt x="806" y="864"/>
                  </a:lnTo>
                  <a:lnTo>
                    <a:pt x="814" y="904"/>
                  </a:lnTo>
                  <a:lnTo>
                    <a:pt x="814" y="944"/>
                  </a:lnTo>
                  <a:lnTo>
                    <a:pt x="844" y="974"/>
                  </a:lnTo>
                  <a:lnTo>
                    <a:pt x="874" y="996"/>
                  </a:lnTo>
                  <a:lnTo>
                    <a:pt x="920" y="996"/>
                  </a:lnTo>
                  <a:lnTo>
                    <a:pt x="920" y="990"/>
                  </a:lnTo>
                  <a:lnTo>
                    <a:pt x="898" y="984"/>
                  </a:lnTo>
                  <a:lnTo>
                    <a:pt x="898" y="974"/>
                  </a:lnTo>
                  <a:lnTo>
                    <a:pt x="882" y="978"/>
                  </a:lnTo>
                  <a:lnTo>
                    <a:pt x="860" y="978"/>
                  </a:lnTo>
                  <a:lnTo>
                    <a:pt x="874" y="968"/>
                  </a:lnTo>
                  <a:lnTo>
                    <a:pt x="890" y="968"/>
                  </a:lnTo>
                  <a:lnTo>
                    <a:pt x="874" y="950"/>
                  </a:lnTo>
                  <a:lnTo>
                    <a:pt x="890" y="938"/>
                  </a:lnTo>
                  <a:lnTo>
                    <a:pt x="898" y="928"/>
                  </a:lnTo>
                  <a:lnTo>
                    <a:pt x="898" y="922"/>
                  </a:lnTo>
                  <a:lnTo>
                    <a:pt x="882" y="916"/>
                  </a:lnTo>
                  <a:lnTo>
                    <a:pt x="866" y="922"/>
                  </a:lnTo>
                  <a:lnTo>
                    <a:pt x="882" y="904"/>
                  </a:lnTo>
                  <a:lnTo>
                    <a:pt x="898" y="894"/>
                  </a:lnTo>
                  <a:lnTo>
                    <a:pt x="904" y="882"/>
                  </a:lnTo>
                  <a:lnTo>
                    <a:pt x="890" y="888"/>
                  </a:lnTo>
                  <a:lnTo>
                    <a:pt x="882" y="876"/>
                  </a:lnTo>
                  <a:lnTo>
                    <a:pt x="898" y="870"/>
                  </a:lnTo>
                  <a:lnTo>
                    <a:pt x="904" y="876"/>
                  </a:lnTo>
                  <a:lnTo>
                    <a:pt x="904" y="870"/>
                  </a:lnTo>
                  <a:lnTo>
                    <a:pt x="912" y="858"/>
                  </a:lnTo>
                  <a:lnTo>
                    <a:pt x="934" y="852"/>
                  </a:lnTo>
                  <a:lnTo>
                    <a:pt x="958" y="848"/>
                  </a:lnTo>
                  <a:lnTo>
                    <a:pt x="958" y="824"/>
                  </a:lnTo>
                  <a:lnTo>
                    <a:pt x="934" y="812"/>
                  </a:lnTo>
                  <a:lnTo>
                    <a:pt x="928" y="802"/>
                  </a:lnTo>
                  <a:lnTo>
                    <a:pt x="942" y="806"/>
                  </a:lnTo>
                  <a:lnTo>
                    <a:pt x="964" y="818"/>
                  </a:lnTo>
                  <a:lnTo>
                    <a:pt x="980" y="824"/>
                  </a:lnTo>
                  <a:lnTo>
                    <a:pt x="988" y="812"/>
                  </a:lnTo>
                  <a:lnTo>
                    <a:pt x="1004" y="796"/>
                  </a:lnTo>
                  <a:lnTo>
                    <a:pt x="1010" y="778"/>
                  </a:lnTo>
                  <a:lnTo>
                    <a:pt x="1026" y="778"/>
                  </a:lnTo>
                  <a:lnTo>
                    <a:pt x="1026" y="768"/>
                  </a:lnTo>
                  <a:lnTo>
                    <a:pt x="1034" y="750"/>
                  </a:lnTo>
                  <a:lnTo>
                    <a:pt x="1056" y="744"/>
                  </a:lnTo>
                  <a:lnTo>
                    <a:pt x="1080" y="732"/>
                  </a:lnTo>
                  <a:lnTo>
                    <a:pt x="1094" y="732"/>
                  </a:lnTo>
                  <a:lnTo>
                    <a:pt x="1102" y="720"/>
                  </a:lnTo>
                  <a:lnTo>
                    <a:pt x="1110" y="710"/>
                  </a:lnTo>
                  <a:lnTo>
                    <a:pt x="1110" y="670"/>
                  </a:lnTo>
                  <a:lnTo>
                    <a:pt x="1126" y="652"/>
                  </a:lnTo>
                  <a:lnTo>
                    <a:pt x="1148" y="640"/>
                  </a:lnTo>
                  <a:lnTo>
                    <a:pt x="1156" y="630"/>
                  </a:lnTo>
                  <a:lnTo>
                    <a:pt x="1156" y="612"/>
                  </a:lnTo>
                  <a:lnTo>
                    <a:pt x="1162" y="596"/>
                  </a:lnTo>
                  <a:lnTo>
                    <a:pt x="1140" y="606"/>
                  </a:lnTo>
                  <a:lnTo>
                    <a:pt x="1126" y="596"/>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4" name="Freeform 60"/>
            <p:cNvSpPr/>
            <p:nvPr/>
          </p:nvSpPr>
          <p:spPr bwMode="auto">
            <a:xfrm>
              <a:off x="4142722" y="2303465"/>
              <a:ext cx="152800" cy="299888"/>
            </a:xfrm>
            <a:custGeom>
              <a:avLst/>
              <a:gdLst>
                <a:gd name="T0" fmla="*/ 2147483647 w 68"/>
                <a:gd name="T1" fmla="*/ 2147483647 h 84"/>
                <a:gd name="T2" fmla="*/ 2147483647 w 68"/>
                <a:gd name="T3" fmla="*/ 2147483647 h 84"/>
                <a:gd name="T4" fmla="*/ 2147483647 w 68"/>
                <a:gd name="T5" fmla="*/ 2147483647 h 84"/>
                <a:gd name="T6" fmla="*/ 2147483647 w 68"/>
                <a:gd name="T7" fmla="*/ 2147483647 h 84"/>
                <a:gd name="T8" fmla="*/ 2147483647 w 68"/>
                <a:gd name="T9" fmla="*/ 2147483647 h 84"/>
                <a:gd name="T10" fmla="*/ 2147483647 w 68"/>
                <a:gd name="T11" fmla="*/ 2147483647 h 84"/>
                <a:gd name="T12" fmla="*/ 2147483647 w 68"/>
                <a:gd name="T13" fmla="*/ 2147483647 h 84"/>
                <a:gd name="T14" fmla="*/ 2147483647 w 68"/>
                <a:gd name="T15" fmla="*/ 2147483647 h 84"/>
                <a:gd name="T16" fmla="*/ 2147483647 w 68"/>
                <a:gd name="T17" fmla="*/ 2147483647 h 84"/>
                <a:gd name="T18" fmla="*/ 2147483647 w 68"/>
                <a:gd name="T19" fmla="*/ 2147483647 h 84"/>
                <a:gd name="T20" fmla="*/ 2147483647 w 68"/>
                <a:gd name="T21" fmla="*/ 2147483647 h 84"/>
                <a:gd name="T22" fmla="*/ 2147483647 w 68"/>
                <a:gd name="T23" fmla="*/ 2147483647 h 84"/>
                <a:gd name="T24" fmla="*/ 2147483647 w 68"/>
                <a:gd name="T25" fmla="*/ 2147483647 h 84"/>
                <a:gd name="T26" fmla="*/ 2147483647 w 68"/>
                <a:gd name="T27" fmla="*/ 2147483647 h 84"/>
                <a:gd name="T28" fmla="*/ 2147483647 w 68"/>
                <a:gd name="T29" fmla="*/ 2147483647 h 84"/>
                <a:gd name="T30" fmla="*/ 2147483647 w 68"/>
                <a:gd name="T31" fmla="*/ 2147483647 h 84"/>
                <a:gd name="T32" fmla="*/ 2147483647 w 68"/>
                <a:gd name="T33" fmla="*/ 2147483647 h 84"/>
                <a:gd name="T34" fmla="*/ 2147483647 w 68"/>
                <a:gd name="T35" fmla="*/ 2147483647 h 84"/>
                <a:gd name="T36" fmla="*/ 2147483647 w 68"/>
                <a:gd name="T37" fmla="*/ 2147483647 h 84"/>
                <a:gd name="T38" fmla="*/ 2147483647 w 68"/>
                <a:gd name="T39" fmla="*/ 2147483647 h 84"/>
                <a:gd name="T40" fmla="*/ 2147483647 w 68"/>
                <a:gd name="T41" fmla="*/ 0 h 84"/>
                <a:gd name="T42" fmla="*/ 2147483647 w 68"/>
                <a:gd name="T43" fmla="*/ 2147483647 h 84"/>
                <a:gd name="T44" fmla="*/ 0 w 68"/>
                <a:gd name="T45" fmla="*/ 2147483647 h 84"/>
                <a:gd name="T46" fmla="*/ 2147483647 w 68"/>
                <a:gd name="T47" fmla="*/ 2147483647 h 84"/>
                <a:gd name="T48" fmla="*/ 2147483647 w 68"/>
                <a:gd name="T49" fmla="*/ 2147483647 h 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84"/>
                <a:gd name="T77" fmla="*/ 68 w 68"/>
                <a:gd name="T78" fmla="*/ 84 h 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84">
                  <a:moveTo>
                    <a:pt x="30" y="42"/>
                  </a:moveTo>
                  <a:lnTo>
                    <a:pt x="40" y="54"/>
                  </a:lnTo>
                  <a:lnTo>
                    <a:pt x="24" y="60"/>
                  </a:lnTo>
                  <a:lnTo>
                    <a:pt x="16" y="70"/>
                  </a:lnTo>
                  <a:lnTo>
                    <a:pt x="40" y="70"/>
                  </a:lnTo>
                  <a:lnTo>
                    <a:pt x="24" y="76"/>
                  </a:lnTo>
                  <a:lnTo>
                    <a:pt x="46" y="70"/>
                  </a:lnTo>
                  <a:lnTo>
                    <a:pt x="30" y="76"/>
                  </a:lnTo>
                  <a:lnTo>
                    <a:pt x="6" y="84"/>
                  </a:lnTo>
                  <a:lnTo>
                    <a:pt x="8" y="84"/>
                  </a:lnTo>
                  <a:lnTo>
                    <a:pt x="18" y="84"/>
                  </a:lnTo>
                  <a:lnTo>
                    <a:pt x="34" y="82"/>
                  </a:lnTo>
                  <a:lnTo>
                    <a:pt x="30" y="80"/>
                  </a:lnTo>
                  <a:lnTo>
                    <a:pt x="54" y="76"/>
                  </a:lnTo>
                  <a:lnTo>
                    <a:pt x="62" y="76"/>
                  </a:lnTo>
                  <a:lnTo>
                    <a:pt x="68" y="60"/>
                  </a:lnTo>
                  <a:lnTo>
                    <a:pt x="54" y="42"/>
                  </a:lnTo>
                  <a:lnTo>
                    <a:pt x="30" y="30"/>
                  </a:lnTo>
                  <a:lnTo>
                    <a:pt x="30" y="14"/>
                  </a:lnTo>
                  <a:lnTo>
                    <a:pt x="16" y="14"/>
                  </a:lnTo>
                  <a:lnTo>
                    <a:pt x="26" y="0"/>
                  </a:lnTo>
                  <a:lnTo>
                    <a:pt x="8" y="8"/>
                  </a:lnTo>
                  <a:lnTo>
                    <a:pt x="0" y="24"/>
                  </a:lnTo>
                  <a:lnTo>
                    <a:pt x="16" y="36"/>
                  </a:lnTo>
                  <a:lnTo>
                    <a:pt x="30" y="4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5" name="Freeform 61"/>
            <p:cNvSpPr/>
            <p:nvPr/>
          </p:nvSpPr>
          <p:spPr bwMode="auto">
            <a:xfrm>
              <a:off x="4282039" y="2531951"/>
              <a:ext cx="31459" cy="42841"/>
            </a:xfrm>
            <a:custGeom>
              <a:avLst/>
              <a:gdLst>
                <a:gd name="T0" fmla="*/ 2147483647 w 14"/>
                <a:gd name="T1" fmla="*/ 0 h 12"/>
                <a:gd name="T2" fmla="*/ 0 w 14"/>
                <a:gd name="T3" fmla="*/ 2147483647 h 12"/>
                <a:gd name="T4" fmla="*/ 2147483647 w 14"/>
                <a:gd name="T5" fmla="*/ 2147483647 h 12"/>
                <a:gd name="T6" fmla="*/ 2147483647 w 14"/>
                <a:gd name="T7" fmla="*/ 0 h 12"/>
                <a:gd name="T8" fmla="*/ 0 60000 65536"/>
                <a:gd name="T9" fmla="*/ 0 60000 65536"/>
                <a:gd name="T10" fmla="*/ 0 60000 65536"/>
                <a:gd name="T11" fmla="*/ 0 60000 65536"/>
                <a:gd name="T12" fmla="*/ 0 w 14"/>
                <a:gd name="T13" fmla="*/ 0 h 12"/>
                <a:gd name="T14" fmla="*/ 14 w 14"/>
                <a:gd name="T15" fmla="*/ 12 h 12"/>
              </a:gdLst>
              <a:ahLst/>
              <a:cxnLst>
                <a:cxn ang="T8">
                  <a:pos x="T0" y="T1"/>
                </a:cxn>
                <a:cxn ang="T9">
                  <a:pos x="T2" y="T3"/>
                </a:cxn>
                <a:cxn ang="T10">
                  <a:pos x="T4" y="T5"/>
                </a:cxn>
                <a:cxn ang="T11">
                  <a:pos x="T6" y="T7"/>
                </a:cxn>
              </a:cxnLst>
              <a:rect l="T12" t="T13" r="T14" b="T15"/>
              <a:pathLst>
                <a:path w="14" h="12">
                  <a:moveTo>
                    <a:pt x="14" y="0"/>
                  </a:moveTo>
                  <a:lnTo>
                    <a:pt x="0" y="12"/>
                  </a:lnTo>
                  <a:lnTo>
                    <a:pt x="6" y="12"/>
                  </a:lnTo>
                  <a:lnTo>
                    <a:pt x="14"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6" name="Freeform 62"/>
            <p:cNvSpPr/>
            <p:nvPr/>
          </p:nvSpPr>
          <p:spPr bwMode="auto">
            <a:xfrm>
              <a:off x="7661617" y="4045672"/>
              <a:ext cx="17976" cy="14280"/>
            </a:xfrm>
            <a:custGeom>
              <a:avLst/>
              <a:gdLst>
                <a:gd name="T0" fmla="*/ 0 w 8"/>
                <a:gd name="T1" fmla="*/ 0 h 4"/>
                <a:gd name="T2" fmla="*/ 2147483647 w 8"/>
                <a:gd name="T3" fmla="*/ 2147483647 h 4"/>
                <a:gd name="T4" fmla="*/ 2147483647 w 8"/>
                <a:gd name="T5" fmla="*/ 0 h 4"/>
                <a:gd name="T6" fmla="*/ 0 w 8"/>
                <a:gd name="T7" fmla="*/ 0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0" y="0"/>
                  </a:moveTo>
                  <a:lnTo>
                    <a:pt x="4" y="4"/>
                  </a:lnTo>
                  <a:lnTo>
                    <a:pt x="8" y="0"/>
                  </a:lnTo>
                  <a:lnTo>
                    <a:pt x="0"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7" name="Freeform 63"/>
            <p:cNvSpPr/>
            <p:nvPr/>
          </p:nvSpPr>
          <p:spPr bwMode="auto">
            <a:xfrm>
              <a:off x="6875147" y="4059953"/>
              <a:ext cx="1096565" cy="721159"/>
            </a:xfrm>
            <a:custGeom>
              <a:avLst/>
              <a:gdLst>
                <a:gd name="T0" fmla="*/ 2147483647 w 488"/>
                <a:gd name="T1" fmla="*/ 2147483647 h 202"/>
                <a:gd name="T2" fmla="*/ 2147483647 w 488"/>
                <a:gd name="T3" fmla="*/ 2147483647 h 202"/>
                <a:gd name="T4" fmla="*/ 2147483647 w 488"/>
                <a:gd name="T5" fmla="*/ 2147483647 h 202"/>
                <a:gd name="T6" fmla="*/ 2147483647 w 488"/>
                <a:gd name="T7" fmla="*/ 2147483647 h 202"/>
                <a:gd name="T8" fmla="*/ 2147483647 w 488"/>
                <a:gd name="T9" fmla="*/ 2147483647 h 202"/>
                <a:gd name="T10" fmla="*/ 2147483647 w 488"/>
                <a:gd name="T11" fmla="*/ 2147483647 h 202"/>
                <a:gd name="T12" fmla="*/ 2147483647 w 488"/>
                <a:gd name="T13" fmla="*/ 2147483647 h 202"/>
                <a:gd name="T14" fmla="*/ 2147483647 w 488"/>
                <a:gd name="T15" fmla="*/ 0 h 202"/>
                <a:gd name="T16" fmla="*/ 2147483647 w 488"/>
                <a:gd name="T17" fmla="*/ 2147483647 h 202"/>
                <a:gd name="T18" fmla="*/ 2147483647 w 488"/>
                <a:gd name="T19" fmla="*/ 2147483647 h 202"/>
                <a:gd name="T20" fmla="*/ 2147483647 w 488"/>
                <a:gd name="T21" fmla="*/ 2147483647 h 202"/>
                <a:gd name="T22" fmla="*/ 2147483647 w 488"/>
                <a:gd name="T23" fmla="*/ 2147483647 h 202"/>
                <a:gd name="T24" fmla="*/ 2147483647 w 488"/>
                <a:gd name="T25" fmla="*/ 2147483647 h 202"/>
                <a:gd name="T26" fmla="*/ 2147483647 w 488"/>
                <a:gd name="T27" fmla="*/ 2147483647 h 202"/>
                <a:gd name="T28" fmla="*/ 2147483647 w 488"/>
                <a:gd name="T29" fmla="*/ 2147483647 h 202"/>
                <a:gd name="T30" fmla="*/ 2147483647 w 488"/>
                <a:gd name="T31" fmla="*/ 2147483647 h 202"/>
                <a:gd name="T32" fmla="*/ 2147483647 w 488"/>
                <a:gd name="T33" fmla="*/ 2147483647 h 202"/>
                <a:gd name="T34" fmla="*/ 2147483647 w 488"/>
                <a:gd name="T35" fmla="*/ 2147483647 h 202"/>
                <a:gd name="T36" fmla="*/ 2147483647 w 488"/>
                <a:gd name="T37" fmla="*/ 2147483647 h 202"/>
                <a:gd name="T38" fmla="*/ 2147483647 w 488"/>
                <a:gd name="T39" fmla="*/ 2147483647 h 202"/>
                <a:gd name="T40" fmla="*/ 2147483647 w 488"/>
                <a:gd name="T41" fmla="*/ 2147483647 h 202"/>
                <a:gd name="T42" fmla="*/ 2147483647 w 488"/>
                <a:gd name="T43" fmla="*/ 2147483647 h 202"/>
                <a:gd name="T44" fmla="*/ 2147483647 w 488"/>
                <a:gd name="T45" fmla="*/ 2147483647 h 202"/>
                <a:gd name="T46" fmla="*/ 2147483647 w 488"/>
                <a:gd name="T47" fmla="*/ 2147483647 h 202"/>
                <a:gd name="T48" fmla="*/ 2147483647 w 488"/>
                <a:gd name="T49" fmla="*/ 2147483647 h 202"/>
                <a:gd name="T50" fmla="*/ 2147483647 w 488"/>
                <a:gd name="T51" fmla="*/ 2147483647 h 202"/>
                <a:gd name="T52" fmla="*/ 2147483647 w 488"/>
                <a:gd name="T53" fmla="*/ 2147483647 h 202"/>
                <a:gd name="T54" fmla="*/ 2147483647 w 488"/>
                <a:gd name="T55" fmla="*/ 2147483647 h 202"/>
                <a:gd name="T56" fmla="*/ 2147483647 w 488"/>
                <a:gd name="T57" fmla="*/ 2147483647 h 202"/>
                <a:gd name="T58" fmla="*/ 2147483647 w 488"/>
                <a:gd name="T59" fmla="*/ 2147483647 h 202"/>
                <a:gd name="T60" fmla="*/ 2147483647 w 488"/>
                <a:gd name="T61" fmla="*/ 2147483647 h 202"/>
                <a:gd name="T62" fmla="*/ 2147483647 w 488"/>
                <a:gd name="T63" fmla="*/ 2147483647 h 202"/>
                <a:gd name="T64" fmla="*/ 0 w 488"/>
                <a:gd name="T65" fmla="*/ 2147483647 h 202"/>
                <a:gd name="T66" fmla="*/ 2147483647 w 488"/>
                <a:gd name="T67" fmla="*/ 2147483647 h 202"/>
                <a:gd name="T68" fmla="*/ 2147483647 w 488"/>
                <a:gd name="T69" fmla="*/ 2147483647 h 202"/>
                <a:gd name="T70" fmla="*/ 2147483647 w 488"/>
                <a:gd name="T71" fmla="*/ 2147483647 h 202"/>
                <a:gd name="T72" fmla="*/ 2147483647 w 488"/>
                <a:gd name="T73" fmla="*/ 2147483647 h 202"/>
                <a:gd name="T74" fmla="*/ 2147483647 w 488"/>
                <a:gd name="T75" fmla="*/ 2147483647 h 202"/>
                <a:gd name="T76" fmla="*/ 2147483647 w 488"/>
                <a:gd name="T77" fmla="*/ 2147483647 h 202"/>
                <a:gd name="T78" fmla="*/ 2147483647 w 488"/>
                <a:gd name="T79" fmla="*/ 2147483647 h 202"/>
                <a:gd name="T80" fmla="*/ 2147483647 w 488"/>
                <a:gd name="T81" fmla="*/ 2147483647 h 202"/>
                <a:gd name="T82" fmla="*/ 2147483647 w 488"/>
                <a:gd name="T83" fmla="*/ 2147483647 h 202"/>
                <a:gd name="T84" fmla="*/ 2147483647 w 488"/>
                <a:gd name="T85" fmla="*/ 2147483647 h 202"/>
                <a:gd name="T86" fmla="*/ 2147483647 w 488"/>
                <a:gd name="T87" fmla="*/ 2147483647 h 202"/>
                <a:gd name="T88" fmla="*/ 2147483647 w 488"/>
                <a:gd name="T89" fmla="*/ 2147483647 h 202"/>
                <a:gd name="T90" fmla="*/ 2147483647 w 488"/>
                <a:gd name="T91" fmla="*/ 2147483647 h 202"/>
                <a:gd name="T92" fmla="*/ 2147483647 w 488"/>
                <a:gd name="T93" fmla="*/ 2147483647 h 202"/>
                <a:gd name="T94" fmla="*/ 2147483647 w 488"/>
                <a:gd name="T95" fmla="*/ 2147483647 h 202"/>
                <a:gd name="T96" fmla="*/ 2147483647 w 488"/>
                <a:gd name="T97" fmla="*/ 2147483647 h 202"/>
                <a:gd name="T98" fmla="*/ 2147483647 w 488"/>
                <a:gd name="T99" fmla="*/ 2147483647 h 202"/>
                <a:gd name="T100" fmla="*/ 2147483647 w 488"/>
                <a:gd name="T101" fmla="*/ 2147483647 h 202"/>
                <a:gd name="T102" fmla="*/ 2147483647 w 488"/>
                <a:gd name="T103" fmla="*/ 2147483647 h 202"/>
                <a:gd name="T104" fmla="*/ 2147483647 w 488"/>
                <a:gd name="T105" fmla="*/ 2147483647 h 202"/>
                <a:gd name="T106" fmla="*/ 2147483647 w 488"/>
                <a:gd name="T107" fmla="*/ 2147483647 h 202"/>
                <a:gd name="T108" fmla="*/ 2147483647 w 488"/>
                <a:gd name="T109" fmla="*/ 2147483647 h 202"/>
                <a:gd name="T110" fmla="*/ 2147483647 w 488"/>
                <a:gd name="T111" fmla="*/ 2147483647 h 202"/>
                <a:gd name="T112" fmla="*/ 2147483647 w 488"/>
                <a:gd name="T113" fmla="*/ 2147483647 h 202"/>
                <a:gd name="T114" fmla="*/ 2147483647 w 488"/>
                <a:gd name="T115" fmla="*/ 2147483647 h 202"/>
                <a:gd name="T116" fmla="*/ 2147483647 w 488"/>
                <a:gd name="T117" fmla="*/ 2147483647 h 202"/>
                <a:gd name="T118" fmla="*/ 2147483647 w 488"/>
                <a:gd name="T119" fmla="*/ 2147483647 h 20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88"/>
                <a:gd name="T181" fmla="*/ 0 h 202"/>
                <a:gd name="T182" fmla="*/ 488 w 488"/>
                <a:gd name="T183" fmla="*/ 202 h 20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88" h="202">
                  <a:moveTo>
                    <a:pt x="442" y="82"/>
                  </a:moveTo>
                  <a:lnTo>
                    <a:pt x="442" y="72"/>
                  </a:lnTo>
                  <a:lnTo>
                    <a:pt x="426" y="60"/>
                  </a:lnTo>
                  <a:lnTo>
                    <a:pt x="396" y="48"/>
                  </a:lnTo>
                  <a:lnTo>
                    <a:pt x="388" y="30"/>
                  </a:lnTo>
                  <a:lnTo>
                    <a:pt x="380" y="20"/>
                  </a:lnTo>
                  <a:lnTo>
                    <a:pt x="364" y="8"/>
                  </a:lnTo>
                  <a:lnTo>
                    <a:pt x="354" y="0"/>
                  </a:lnTo>
                  <a:lnTo>
                    <a:pt x="342" y="14"/>
                  </a:lnTo>
                  <a:lnTo>
                    <a:pt x="342" y="30"/>
                  </a:lnTo>
                  <a:lnTo>
                    <a:pt x="358" y="42"/>
                  </a:lnTo>
                  <a:lnTo>
                    <a:pt x="336" y="48"/>
                  </a:lnTo>
                  <a:lnTo>
                    <a:pt x="312" y="42"/>
                  </a:lnTo>
                  <a:lnTo>
                    <a:pt x="298" y="36"/>
                  </a:lnTo>
                  <a:lnTo>
                    <a:pt x="282" y="30"/>
                  </a:lnTo>
                  <a:lnTo>
                    <a:pt x="288" y="14"/>
                  </a:lnTo>
                  <a:lnTo>
                    <a:pt x="274" y="14"/>
                  </a:lnTo>
                  <a:lnTo>
                    <a:pt x="252" y="8"/>
                  </a:lnTo>
                  <a:lnTo>
                    <a:pt x="214" y="8"/>
                  </a:lnTo>
                  <a:lnTo>
                    <a:pt x="182" y="14"/>
                  </a:lnTo>
                  <a:lnTo>
                    <a:pt x="198" y="20"/>
                  </a:lnTo>
                  <a:lnTo>
                    <a:pt x="206" y="30"/>
                  </a:lnTo>
                  <a:lnTo>
                    <a:pt x="146" y="30"/>
                  </a:lnTo>
                  <a:lnTo>
                    <a:pt x="130" y="42"/>
                  </a:lnTo>
                  <a:lnTo>
                    <a:pt x="108" y="48"/>
                  </a:lnTo>
                  <a:lnTo>
                    <a:pt x="108" y="60"/>
                  </a:lnTo>
                  <a:lnTo>
                    <a:pt x="84" y="78"/>
                  </a:lnTo>
                  <a:lnTo>
                    <a:pt x="62" y="78"/>
                  </a:lnTo>
                  <a:lnTo>
                    <a:pt x="46" y="82"/>
                  </a:lnTo>
                  <a:lnTo>
                    <a:pt x="32" y="78"/>
                  </a:lnTo>
                  <a:lnTo>
                    <a:pt x="8" y="88"/>
                  </a:lnTo>
                  <a:lnTo>
                    <a:pt x="8" y="106"/>
                  </a:lnTo>
                  <a:lnTo>
                    <a:pt x="0" y="128"/>
                  </a:lnTo>
                  <a:lnTo>
                    <a:pt x="8" y="146"/>
                  </a:lnTo>
                  <a:lnTo>
                    <a:pt x="8" y="180"/>
                  </a:lnTo>
                  <a:lnTo>
                    <a:pt x="32" y="186"/>
                  </a:lnTo>
                  <a:lnTo>
                    <a:pt x="54" y="180"/>
                  </a:lnTo>
                  <a:lnTo>
                    <a:pt x="76" y="174"/>
                  </a:lnTo>
                  <a:lnTo>
                    <a:pt x="100" y="174"/>
                  </a:lnTo>
                  <a:lnTo>
                    <a:pt x="130" y="168"/>
                  </a:lnTo>
                  <a:lnTo>
                    <a:pt x="176" y="152"/>
                  </a:lnTo>
                  <a:lnTo>
                    <a:pt x="214" y="152"/>
                  </a:lnTo>
                  <a:lnTo>
                    <a:pt x="236" y="156"/>
                  </a:lnTo>
                  <a:lnTo>
                    <a:pt x="244" y="168"/>
                  </a:lnTo>
                  <a:lnTo>
                    <a:pt x="252" y="180"/>
                  </a:lnTo>
                  <a:lnTo>
                    <a:pt x="274" y="168"/>
                  </a:lnTo>
                  <a:lnTo>
                    <a:pt x="298" y="156"/>
                  </a:lnTo>
                  <a:lnTo>
                    <a:pt x="282" y="174"/>
                  </a:lnTo>
                  <a:lnTo>
                    <a:pt x="274" y="186"/>
                  </a:lnTo>
                  <a:lnTo>
                    <a:pt x="298" y="192"/>
                  </a:lnTo>
                  <a:lnTo>
                    <a:pt x="312" y="202"/>
                  </a:lnTo>
                  <a:lnTo>
                    <a:pt x="364" y="202"/>
                  </a:lnTo>
                  <a:lnTo>
                    <a:pt x="380" y="198"/>
                  </a:lnTo>
                  <a:lnTo>
                    <a:pt x="404" y="192"/>
                  </a:lnTo>
                  <a:lnTo>
                    <a:pt x="418" y="180"/>
                  </a:lnTo>
                  <a:lnTo>
                    <a:pt x="434" y="168"/>
                  </a:lnTo>
                  <a:lnTo>
                    <a:pt x="464" y="146"/>
                  </a:lnTo>
                  <a:lnTo>
                    <a:pt x="488" y="116"/>
                  </a:lnTo>
                  <a:lnTo>
                    <a:pt x="464" y="94"/>
                  </a:lnTo>
                  <a:lnTo>
                    <a:pt x="442" y="82"/>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8" name="Freeform 64"/>
            <p:cNvSpPr/>
            <p:nvPr/>
          </p:nvSpPr>
          <p:spPr bwMode="auto">
            <a:xfrm>
              <a:off x="5338157" y="4181336"/>
              <a:ext cx="152800" cy="357009"/>
            </a:xfrm>
            <a:custGeom>
              <a:avLst/>
              <a:gdLst>
                <a:gd name="T0" fmla="*/ 2147483647 w 68"/>
                <a:gd name="T1" fmla="*/ 2147483647 h 100"/>
                <a:gd name="T2" fmla="*/ 2147483647 w 68"/>
                <a:gd name="T3" fmla="*/ 2147483647 h 100"/>
                <a:gd name="T4" fmla="*/ 2147483647 w 68"/>
                <a:gd name="T5" fmla="*/ 2147483647 h 100"/>
                <a:gd name="T6" fmla="*/ 0 w 68"/>
                <a:gd name="T7" fmla="*/ 2147483647 h 100"/>
                <a:gd name="T8" fmla="*/ 0 w 68"/>
                <a:gd name="T9" fmla="*/ 2147483647 h 100"/>
                <a:gd name="T10" fmla="*/ 2147483647 w 68"/>
                <a:gd name="T11" fmla="*/ 2147483647 h 100"/>
                <a:gd name="T12" fmla="*/ 2147483647 w 68"/>
                <a:gd name="T13" fmla="*/ 2147483647 h 100"/>
                <a:gd name="T14" fmla="*/ 2147483647 w 68"/>
                <a:gd name="T15" fmla="*/ 2147483647 h 100"/>
                <a:gd name="T16" fmla="*/ 2147483647 w 68"/>
                <a:gd name="T17" fmla="*/ 2147483647 h 100"/>
                <a:gd name="T18" fmla="*/ 2147483647 w 68"/>
                <a:gd name="T19" fmla="*/ 2147483647 h 100"/>
                <a:gd name="T20" fmla="*/ 2147483647 w 68"/>
                <a:gd name="T21" fmla="*/ 2147483647 h 100"/>
                <a:gd name="T22" fmla="*/ 2147483647 w 68"/>
                <a:gd name="T23" fmla="*/ 0 h 100"/>
                <a:gd name="T24" fmla="*/ 2147483647 w 68"/>
                <a:gd name="T25" fmla="*/ 2147483647 h 100"/>
                <a:gd name="T26" fmla="*/ 2147483647 w 68"/>
                <a:gd name="T27" fmla="*/ 2147483647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00"/>
                <a:gd name="T44" fmla="*/ 68 w 68"/>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00">
                  <a:moveTo>
                    <a:pt x="32" y="20"/>
                  </a:moveTo>
                  <a:lnTo>
                    <a:pt x="8" y="32"/>
                  </a:lnTo>
                  <a:lnTo>
                    <a:pt x="16" y="48"/>
                  </a:lnTo>
                  <a:lnTo>
                    <a:pt x="0" y="60"/>
                  </a:lnTo>
                  <a:lnTo>
                    <a:pt x="0" y="78"/>
                  </a:lnTo>
                  <a:lnTo>
                    <a:pt x="8" y="94"/>
                  </a:lnTo>
                  <a:lnTo>
                    <a:pt x="24" y="100"/>
                  </a:lnTo>
                  <a:lnTo>
                    <a:pt x="38" y="82"/>
                  </a:lnTo>
                  <a:lnTo>
                    <a:pt x="54" y="54"/>
                  </a:lnTo>
                  <a:lnTo>
                    <a:pt x="68" y="32"/>
                  </a:lnTo>
                  <a:lnTo>
                    <a:pt x="68" y="14"/>
                  </a:lnTo>
                  <a:lnTo>
                    <a:pt x="62" y="0"/>
                  </a:lnTo>
                  <a:lnTo>
                    <a:pt x="54" y="2"/>
                  </a:lnTo>
                  <a:lnTo>
                    <a:pt x="32" y="2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69" name="Freeform 65"/>
            <p:cNvSpPr/>
            <p:nvPr/>
          </p:nvSpPr>
          <p:spPr bwMode="auto">
            <a:xfrm>
              <a:off x="5472981" y="4167055"/>
              <a:ext cx="17976" cy="14280"/>
            </a:xfrm>
            <a:custGeom>
              <a:avLst/>
              <a:gdLst>
                <a:gd name="T0" fmla="*/ 0 w 8"/>
                <a:gd name="T1" fmla="*/ 0 h 4"/>
                <a:gd name="T2" fmla="*/ 2147483647 w 8"/>
                <a:gd name="T3" fmla="*/ 2147483647 h 4"/>
                <a:gd name="T4" fmla="*/ 2147483647 w 8"/>
                <a:gd name="T5" fmla="*/ 0 h 4"/>
                <a:gd name="T6" fmla="*/ 0 w 8"/>
                <a:gd name="T7" fmla="*/ 0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0" y="0"/>
                  </a:moveTo>
                  <a:lnTo>
                    <a:pt x="2" y="4"/>
                  </a:lnTo>
                  <a:lnTo>
                    <a:pt x="8" y="0"/>
                  </a:lnTo>
                  <a:lnTo>
                    <a:pt x="0" y="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sp>
          <p:nvSpPr>
            <p:cNvPr id="291870" name="Freeform 66"/>
            <p:cNvSpPr/>
            <p:nvPr/>
          </p:nvSpPr>
          <p:spPr bwMode="auto">
            <a:xfrm>
              <a:off x="3787678" y="2039272"/>
              <a:ext cx="184258" cy="128523"/>
            </a:xfrm>
            <a:custGeom>
              <a:avLst/>
              <a:gdLst>
                <a:gd name="T0" fmla="*/ 2147483647 w 82"/>
                <a:gd name="T1" fmla="*/ 2147483647 h 36"/>
                <a:gd name="T2" fmla="*/ 2147483647 w 82"/>
                <a:gd name="T3" fmla="*/ 2147483647 h 36"/>
                <a:gd name="T4" fmla="*/ 2147483647 w 82"/>
                <a:gd name="T5" fmla="*/ 2147483647 h 36"/>
                <a:gd name="T6" fmla="*/ 2147483647 w 82"/>
                <a:gd name="T7" fmla="*/ 0 h 36"/>
                <a:gd name="T8" fmla="*/ 2147483647 w 82"/>
                <a:gd name="T9" fmla="*/ 0 h 36"/>
                <a:gd name="T10" fmla="*/ 2147483647 w 82"/>
                <a:gd name="T11" fmla="*/ 2147483647 h 36"/>
                <a:gd name="T12" fmla="*/ 2147483647 w 82"/>
                <a:gd name="T13" fmla="*/ 2147483647 h 36"/>
                <a:gd name="T14" fmla="*/ 2147483647 w 82"/>
                <a:gd name="T15" fmla="*/ 2147483647 h 36"/>
                <a:gd name="T16" fmla="*/ 2147483647 w 82"/>
                <a:gd name="T17" fmla="*/ 2147483647 h 36"/>
                <a:gd name="T18" fmla="*/ 0 w 82"/>
                <a:gd name="T19" fmla="*/ 2147483647 h 36"/>
                <a:gd name="T20" fmla="*/ 2147483647 w 82"/>
                <a:gd name="T21" fmla="*/ 2147483647 h 36"/>
                <a:gd name="T22" fmla="*/ 2147483647 w 82"/>
                <a:gd name="T23" fmla="*/ 2147483647 h 36"/>
                <a:gd name="T24" fmla="*/ 2147483647 w 82"/>
                <a:gd name="T25" fmla="*/ 2147483647 h 36"/>
                <a:gd name="T26" fmla="*/ 2147483647 w 82"/>
                <a:gd name="T27" fmla="*/ 2147483647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36"/>
                <a:gd name="T44" fmla="*/ 82 w 82"/>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36">
                  <a:moveTo>
                    <a:pt x="74" y="30"/>
                  </a:moveTo>
                  <a:lnTo>
                    <a:pt x="82" y="18"/>
                  </a:lnTo>
                  <a:lnTo>
                    <a:pt x="74" y="6"/>
                  </a:lnTo>
                  <a:lnTo>
                    <a:pt x="82" y="0"/>
                  </a:lnTo>
                  <a:lnTo>
                    <a:pt x="68" y="0"/>
                  </a:lnTo>
                  <a:lnTo>
                    <a:pt x="60" y="6"/>
                  </a:lnTo>
                  <a:lnTo>
                    <a:pt x="44" y="6"/>
                  </a:lnTo>
                  <a:lnTo>
                    <a:pt x="44" y="12"/>
                  </a:lnTo>
                  <a:lnTo>
                    <a:pt x="30" y="6"/>
                  </a:lnTo>
                  <a:lnTo>
                    <a:pt x="0" y="6"/>
                  </a:lnTo>
                  <a:lnTo>
                    <a:pt x="14" y="24"/>
                  </a:lnTo>
                  <a:lnTo>
                    <a:pt x="30" y="36"/>
                  </a:lnTo>
                  <a:lnTo>
                    <a:pt x="52" y="30"/>
                  </a:lnTo>
                  <a:lnTo>
                    <a:pt x="74" y="30"/>
                  </a:lnTo>
                  <a:close/>
                </a:path>
              </a:pathLst>
            </a:custGeom>
            <a:gradFill rotWithShape="1">
              <a:gsLst>
                <a:gs pos="0">
                  <a:srgbClr val="DBDBDB"/>
                </a:gs>
                <a:gs pos="100000">
                  <a:srgbClr val="EAEAEA"/>
                </a:gs>
              </a:gsLst>
              <a:lin ang="5400000" scaled="1"/>
            </a:gradFill>
            <a:ln w="9525">
              <a:noFill/>
              <a:miter lim="800000"/>
            </a:ln>
          </p:spPr>
          <p:txBody>
            <a:bodyPr/>
            <a:lstStyle/>
            <a:p>
              <a:pPr>
                <a:defRPr/>
              </a:pPr>
              <a:endParaRPr lang="zh-CN" altLang="en-US">
                <a:solidFill>
                  <a:srgbClr val="000000"/>
                </a:solidFill>
                <a:latin typeface="Arial" panose="020B0604020202020204"/>
                <a:ea typeface="微软雅黑" panose="020B0503020204020204" charset="-122"/>
              </a:endParaRPr>
            </a:p>
          </p:txBody>
        </p:sp>
      </p:grpSp>
      <p:grpSp>
        <p:nvGrpSpPr>
          <p:cNvPr id="3" name="Group 43"/>
          <p:cNvGrpSpPr/>
          <p:nvPr/>
        </p:nvGrpSpPr>
        <p:grpSpPr bwMode="auto">
          <a:xfrm>
            <a:off x="7346954" y="2092329"/>
            <a:ext cx="1712913" cy="1196975"/>
            <a:chOff x="993" y="1464"/>
            <a:chExt cx="1079" cy="754"/>
          </a:xfrm>
        </p:grpSpPr>
        <p:sp>
          <p:nvSpPr>
            <p:cNvPr id="84" name="Rektangel 3"/>
            <p:cNvSpPr/>
            <p:nvPr/>
          </p:nvSpPr>
          <p:spPr>
            <a:xfrm>
              <a:off x="1000" y="1504"/>
              <a:ext cx="1071" cy="713"/>
            </a:xfrm>
            <a:prstGeom prst="rect">
              <a:avLst/>
            </a:prstGeom>
            <a:solidFill>
              <a:schemeClr val="bg1">
                <a:lumMod val="75000"/>
              </a:schemeClr>
            </a:solidFill>
            <a:ln w="25400" cap="flat" cmpd="sng" algn="ctr">
              <a:noFill/>
              <a:prstDash val="solid"/>
            </a:ln>
            <a:effectLst>
              <a:softEdge rad="63500"/>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875" name="Rectangle 47"/>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p:spPr>
          <p:txBody>
            <a:bodyPr wrap="none" anchor="ctr"/>
            <a:lstStyle/>
            <a:p>
              <a:pPr>
                <a:defRPr/>
              </a:pPr>
              <a:endParaRPr lang="zh-CN" altLang="en-US">
                <a:solidFill>
                  <a:srgbClr val="000000"/>
                </a:solidFill>
                <a:latin typeface="Calibri" panose="020F0502020204030204" pitchFamily="34" charset="0"/>
                <a:ea typeface="微软雅黑" panose="020B0503020204020204" charset="-122"/>
              </a:endParaRPr>
            </a:p>
          </p:txBody>
        </p:sp>
      </p:grpSp>
      <p:sp>
        <p:nvSpPr>
          <p:cNvPr id="291876" name="Text Box 80"/>
          <p:cNvSpPr txBox="1">
            <a:spLocks noChangeArrowheads="1"/>
          </p:cNvSpPr>
          <p:nvPr/>
        </p:nvSpPr>
        <p:spPr bwMode="auto">
          <a:xfrm>
            <a:off x="7475538" y="2139954"/>
            <a:ext cx="1458912" cy="646113"/>
          </a:xfrm>
          <a:prstGeom prst="rect">
            <a:avLst/>
          </a:prstGeom>
          <a:noFill/>
          <a:ln w="9525">
            <a:noFill/>
            <a:miter lim="800000"/>
          </a:ln>
        </p:spPr>
        <p:txBody>
          <a:bodyPr>
            <a:spAutoFit/>
          </a:bodyPr>
          <a:lstStyle/>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a:t>
            </a:r>
            <a:endParaRPr lang="en-US" altLang="zh-CN" b="1" dirty="0">
              <a:solidFill>
                <a:srgbClr val="000000"/>
              </a:solidFill>
              <a:latin typeface="宋体" panose="02010600030101010101" pitchFamily="2" charset="-122"/>
              <a:ea typeface="宋体" panose="02010600030101010101" pitchFamily="2" charset="-122"/>
            </a:endParaRPr>
          </a:p>
          <a:p>
            <a:pPr algn="ctr">
              <a:defRPr/>
            </a:pPr>
            <a:r>
              <a:rPr lang="en-US" altLang="zh-CN" b="1" dirty="0">
                <a:solidFill>
                  <a:srgbClr val="000000"/>
                </a:solidFill>
                <a:latin typeface="宋体" panose="02010600030101010101" pitchFamily="2" charset="-122"/>
                <a:ea typeface="宋体" panose="02010600030101010101" pitchFamily="2" charset="-122"/>
              </a:rPr>
              <a:t>80</a:t>
            </a:r>
            <a:r>
              <a:rPr lang="zh-CN" altLang="en-US" b="1" dirty="0">
                <a:solidFill>
                  <a:srgbClr val="000000"/>
                </a:solidFill>
                <a:latin typeface="宋体" panose="02010600030101010101" pitchFamily="2" charset="-122"/>
                <a:ea typeface="宋体" panose="02010600030101010101" pitchFamily="2" charset="-122"/>
              </a:rPr>
              <a:t>年代以后</a:t>
            </a:r>
          </a:p>
        </p:txBody>
      </p:sp>
      <p:sp>
        <p:nvSpPr>
          <p:cNvPr id="291877" name="Text Box 90"/>
          <p:cNvSpPr txBox="1">
            <a:spLocks noChangeArrowheads="1"/>
          </p:cNvSpPr>
          <p:nvPr/>
        </p:nvSpPr>
        <p:spPr bwMode="auto">
          <a:xfrm>
            <a:off x="7358063" y="3384554"/>
            <a:ext cx="1737612" cy="1384995"/>
          </a:xfrm>
          <a:prstGeom prst="rect">
            <a:avLst/>
          </a:prstGeom>
          <a:noFill/>
          <a:ln w="9525">
            <a:noFill/>
            <a:miter lim="800000"/>
          </a:ln>
        </p:spPr>
        <p:txBody>
          <a:bodyPr wrap="square">
            <a:spAutoFit/>
          </a:bodyPr>
          <a:lstStyle/>
          <a:p>
            <a:pPr>
              <a:defRPr/>
            </a:pPr>
            <a:r>
              <a:rPr lang="zh-CN" altLang="en-US" sz="2000" b="1" dirty="0">
                <a:solidFill>
                  <a:srgbClr val="0000FF"/>
                </a:solidFill>
                <a:latin typeface="黑体" panose="02010609060101010101" pitchFamily="49" charset="-122"/>
                <a:ea typeface="黑体" panose="02010609060101010101" pitchFamily="49" charset="-122"/>
              </a:rPr>
              <a:t>中国东南沿海</a:t>
            </a:r>
            <a:r>
              <a:rPr lang="zh-CN" altLang="en-US" sz="1600" dirty="0">
                <a:solidFill>
                  <a:srgbClr val="000000"/>
                </a:solidFill>
                <a:latin typeface="宋体" panose="02010600030101010101" pitchFamily="2" charset="-122"/>
                <a:ea typeface="宋体" panose="02010600030101010101" pitchFamily="2" charset="-122"/>
              </a:rPr>
              <a:t>劳动密集型产业获得了迅猛增长，中国制造业地位不断提升</a:t>
            </a:r>
          </a:p>
        </p:txBody>
      </p:sp>
      <p:sp>
        <p:nvSpPr>
          <p:cNvPr id="291878" name="标题 1"/>
          <p:cNvSpPr>
            <a:spLocks noGrp="1"/>
          </p:cNvSpPr>
          <p:nvPr>
            <p:ph type="title" idx="4294967295"/>
          </p:nvPr>
        </p:nvSpPr>
        <p:spPr>
          <a:xfrm>
            <a:off x="0" y="274638"/>
            <a:ext cx="9144000" cy="1143000"/>
          </a:xfrm>
        </p:spPr>
        <p:txBody>
          <a:bodyPr>
            <a:normAutofit fontScale="90000"/>
          </a:bodyPr>
          <a:lstStyle/>
          <a:p>
            <a:pPr algn="ctr" eaLnBrk="1" hangingPunct="1"/>
            <a:r>
              <a:rPr lang="zh-CN" altLang="en-US" dirty="0">
                <a:solidFill>
                  <a:srgbClr val="C00000"/>
                </a:solidFill>
                <a:latin typeface="华文新魏" panose="02010800040101010101" pitchFamily="2" charset="-122"/>
                <a:ea typeface="华文新魏" panose="02010800040101010101" pitchFamily="2" charset="-122"/>
              </a:rPr>
              <a:t>历史：世界产业转移演变过程</a:t>
            </a:r>
            <a:r>
              <a:rPr lang="zh-CN" altLang="en-US" sz="4000" dirty="0">
                <a:solidFill>
                  <a:srgbClr val="C00000"/>
                </a:solidFill>
                <a:latin typeface="华文新魏" panose="02010800040101010101" pitchFamily="2" charset="-122"/>
                <a:ea typeface="华文新魏" panose="02010800040101010101" pitchFamily="2" charset="-122"/>
              </a:rPr>
              <a:t/>
            </a:r>
            <a:br>
              <a:rPr lang="zh-CN" altLang="en-US" sz="4000" dirty="0">
                <a:solidFill>
                  <a:srgbClr val="C00000"/>
                </a:solidFill>
                <a:latin typeface="华文新魏" panose="02010800040101010101" pitchFamily="2" charset="-122"/>
                <a:ea typeface="华文新魏" panose="02010800040101010101" pitchFamily="2" charset="-122"/>
              </a:rPr>
            </a:br>
            <a:endParaRPr lang="zh-CN" altLang="en-US" sz="4000" dirty="0">
              <a:solidFill>
                <a:schemeClr val="hlink"/>
              </a:solidFill>
              <a:latin typeface="华文新魏" panose="02010800040101010101" pitchFamily="2" charset="-122"/>
              <a:ea typeface="华文新魏" panose="02010800040101010101" pitchFamily="2" charset="-122"/>
            </a:endParaRPr>
          </a:p>
        </p:txBody>
      </p:sp>
      <p:grpSp>
        <p:nvGrpSpPr>
          <p:cNvPr id="4" name="Group 37"/>
          <p:cNvGrpSpPr/>
          <p:nvPr/>
        </p:nvGrpSpPr>
        <p:grpSpPr bwMode="auto">
          <a:xfrm>
            <a:off x="34929" y="2100267"/>
            <a:ext cx="1712913" cy="1196975"/>
            <a:chOff x="993" y="1464"/>
            <a:chExt cx="1079" cy="754"/>
          </a:xfrm>
        </p:grpSpPr>
        <p:sp>
          <p:nvSpPr>
            <p:cNvPr id="34" name="Rektangel 3"/>
            <p:cNvSpPr/>
            <p:nvPr/>
          </p:nvSpPr>
          <p:spPr>
            <a:xfrm>
              <a:off x="1000" y="1504"/>
              <a:ext cx="1071" cy="713"/>
            </a:xfrm>
            <a:prstGeom prst="rect">
              <a:avLst/>
            </a:prstGeom>
            <a:solidFill>
              <a:schemeClr val="bg1">
                <a:lumMod val="75000"/>
              </a:schemeClr>
            </a:solidFill>
            <a:ln w="25400" cap="flat" cmpd="sng" algn="ctr">
              <a:noFill/>
              <a:prstDash val="solid"/>
            </a:ln>
            <a:effectLst>
              <a:softEdge rad="63500"/>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883" name="Rectangle 33"/>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p:spPr>
          <p:txBody>
            <a:bodyPr wrap="none" anchor="ctr"/>
            <a:lstStyle/>
            <a:p>
              <a:pPr>
                <a:defRPr/>
              </a:pPr>
              <a:endParaRPr lang="zh-CN" altLang="en-US">
                <a:solidFill>
                  <a:srgbClr val="000000"/>
                </a:solidFill>
                <a:latin typeface="Calibri" panose="020F0502020204030204" pitchFamily="34" charset="0"/>
                <a:ea typeface="微软雅黑" panose="020B0503020204020204" charset="-122"/>
              </a:endParaRPr>
            </a:p>
          </p:txBody>
        </p:sp>
      </p:grpSp>
      <p:grpSp>
        <p:nvGrpSpPr>
          <p:cNvPr id="5" name="Group 38"/>
          <p:cNvGrpSpPr/>
          <p:nvPr/>
        </p:nvGrpSpPr>
        <p:grpSpPr bwMode="auto">
          <a:xfrm>
            <a:off x="1863729" y="2100267"/>
            <a:ext cx="1712913" cy="1196975"/>
            <a:chOff x="993" y="1464"/>
            <a:chExt cx="1079" cy="754"/>
          </a:xfrm>
        </p:grpSpPr>
        <p:sp>
          <p:nvSpPr>
            <p:cNvPr id="37" name="Rektangel 3"/>
            <p:cNvSpPr/>
            <p:nvPr/>
          </p:nvSpPr>
          <p:spPr>
            <a:xfrm>
              <a:off x="1000" y="1504"/>
              <a:ext cx="1071" cy="713"/>
            </a:xfrm>
            <a:prstGeom prst="rect">
              <a:avLst/>
            </a:prstGeom>
            <a:solidFill>
              <a:schemeClr val="bg1">
                <a:lumMod val="75000"/>
              </a:schemeClr>
            </a:solidFill>
            <a:ln w="25400" cap="flat" cmpd="sng" algn="ctr">
              <a:noFill/>
              <a:prstDash val="solid"/>
            </a:ln>
            <a:effectLst>
              <a:softEdge rad="63500"/>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888" name="Rectangle 42"/>
            <p:cNvSpPr>
              <a:spLocks noChangeArrowheads="1"/>
            </p:cNvSpPr>
            <p:nvPr/>
          </p:nvSpPr>
          <p:spPr bwMode="auto">
            <a:xfrm>
              <a:off x="993" y="1464"/>
              <a:ext cx="1058" cy="728"/>
            </a:xfrm>
            <a:prstGeom prst="rect">
              <a:avLst/>
            </a:prstGeom>
            <a:gradFill rotWithShape="1">
              <a:gsLst>
                <a:gs pos="0">
                  <a:srgbClr val="7ABFEA"/>
                </a:gs>
                <a:gs pos="100000">
                  <a:srgbClr val="186594"/>
                </a:gs>
              </a:gsLst>
              <a:lin ang="2700000" scaled="1"/>
            </a:gradFill>
            <a:ln w="9525">
              <a:noFill/>
              <a:miter lim="800000"/>
            </a:ln>
          </p:spPr>
          <p:txBody>
            <a:bodyPr wrap="none" anchor="ctr"/>
            <a:lstStyle/>
            <a:p>
              <a:pPr>
                <a:defRPr/>
              </a:pPr>
              <a:endParaRPr lang="zh-CN" altLang="en-US">
                <a:solidFill>
                  <a:srgbClr val="000000"/>
                </a:solidFill>
                <a:latin typeface="Calibri" panose="020F0502020204030204" pitchFamily="34" charset="0"/>
                <a:ea typeface="微软雅黑" panose="020B0503020204020204" charset="-122"/>
              </a:endParaRPr>
            </a:p>
          </p:txBody>
        </p:sp>
      </p:grpSp>
      <p:grpSp>
        <p:nvGrpSpPr>
          <p:cNvPr id="6" name="Group 43"/>
          <p:cNvGrpSpPr/>
          <p:nvPr/>
        </p:nvGrpSpPr>
        <p:grpSpPr bwMode="auto">
          <a:xfrm>
            <a:off x="3694113" y="2100267"/>
            <a:ext cx="1712912" cy="1196975"/>
            <a:chOff x="993" y="1464"/>
            <a:chExt cx="1079" cy="754"/>
          </a:xfrm>
        </p:grpSpPr>
        <p:sp>
          <p:nvSpPr>
            <p:cNvPr id="40" name="Rektangel 3"/>
            <p:cNvSpPr/>
            <p:nvPr/>
          </p:nvSpPr>
          <p:spPr>
            <a:xfrm>
              <a:off x="1000" y="1504"/>
              <a:ext cx="1071" cy="713"/>
            </a:xfrm>
            <a:prstGeom prst="rect">
              <a:avLst/>
            </a:prstGeom>
            <a:solidFill>
              <a:schemeClr val="bg1">
                <a:lumMod val="75000"/>
              </a:schemeClr>
            </a:solidFill>
            <a:ln w="25400" cap="flat" cmpd="sng" algn="ctr">
              <a:noFill/>
              <a:prstDash val="solid"/>
            </a:ln>
            <a:effectLst>
              <a:softEdge rad="63500"/>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893" name="Rectangle 47"/>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p:spPr>
          <p:txBody>
            <a:bodyPr wrap="none" anchor="ctr"/>
            <a:lstStyle/>
            <a:p>
              <a:pPr>
                <a:defRPr/>
              </a:pPr>
              <a:endParaRPr lang="zh-CN" altLang="en-US">
                <a:solidFill>
                  <a:srgbClr val="000000"/>
                </a:solidFill>
                <a:latin typeface="Calibri" panose="020F0502020204030204" pitchFamily="34" charset="0"/>
                <a:ea typeface="微软雅黑" panose="020B0503020204020204" charset="-122"/>
              </a:endParaRPr>
            </a:p>
          </p:txBody>
        </p:sp>
      </p:grpSp>
      <p:grpSp>
        <p:nvGrpSpPr>
          <p:cNvPr id="7" name="Group 48"/>
          <p:cNvGrpSpPr/>
          <p:nvPr/>
        </p:nvGrpSpPr>
        <p:grpSpPr bwMode="auto">
          <a:xfrm>
            <a:off x="5524504" y="2100267"/>
            <a:ext cx="1712913" cy="1196975"/>
            <a:chOff x="993" y="1464"/>
            <a:chExt cx="1079" cy="754"/>
          </a:xfrm>
        </p:grpSpPr>
        <p:sp>
          <p:nvSpPr>
            <p:cNvPr id="43" name="Rektangel 3"/>
            <p:cNvSpPr/>
            <p:nvPr/>
          </p:nvSpPr>
          <p:spPr>
            <a:xfrm>
              <a:off x="1000" y="1504"/>
              <a:ext cx="1071" cy="713"/>
            </a:xfrm>
            <a:prstGeom prst="rect">
              <a:avLst/>
            </a:prstGeom>
            <a:solidFill>
              <a:schemeClr val="bg1">
                <a:lumMod val="75000"/>
              </a:schemeClr>
            </a:solidFill>
            <a:ln w="25400" cap="flat" cmpd="sng" algn="ctr">
              <a:noFill/>
              <a:prstDash val="solid"/>
            </a:ln>
            <a:effectLst>
              <a:softEdge rad="63500"/>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898" name="Rectangle 52"/>
            <p:cNvSpPr>
              <a:spLocks noChangeArrowheads="1"/>
            </p:cNvSpPr>
            <p:nvPr/>
          </p:nvSpPr>
          <p:spPr bwMode="auto">
            <a:xfrm>
              <a:off x="993" y="1464"/>
              <a:ext cx="1058" cy="728"/>
            </a:xfrm>
            <a:prstGeom prst="rect">
              <a:avLst/>
            </a:prstGeom>
            <a:gradFill rotWithShape="1">
              <a:gsLst>
                <a:gs pos="0">
                  <a:srgbClr val="7ABFEA"/>
                </a:gs>
                <a:gs pos="100000">
                  <a:srgbClr val="186594"/>
                </a:gs>
              </a:gsLst>
              <a:lin ang="2700000" scaled="1"/>
            </a:gradFill>
            <a:ln w="9525">
              <a:noFill/>
              <a:miter lim="800000"/>
            </a:ln>
          </p:spPr>
          <p:txBody>
            <a:bodyPr wrap="none" anchor="ctr"/>
            <a:lstStyle/>
            <a:p>
              <a:pPr>
                <a:defRPr/>
              </a:pPr>
              <a:endParaRPr lang="zh-CN" altLang="en-US">
                <a:solidFill>
                  <a:srgbClr val="000000"/>
                </a:solidFill>
                <a:latin typeface="Calibri" panose="020F0502020204030204" pitchFamily="34" charset="0"/>
                <a:ea typeface="微软雅黑" panose="020B0503020204020204" charset="-122"/>
              </a:endParaRPr>
            </a:p>
          </p:txBody>
        </p:sp>
      </p:grpSp>
      <p:sp>
        <p:nvSpPr>
          <p:cNvPr id="291899" name="Line 77"/>
          <p:cNvSpPr>
            <a:spLocks noChangeShapeType="1"/>
          </p:cNvSpPr>
          <p:nvPr/>
        </p:nvSpPr>
        <p:spPr bwMode="auto">
          <a:xfrm>
            <a:off x="866775" y="3089279"/>
            <a:ext cx="7488238" cy="22225"/>
          </a:xfrm>
          <a:prstGeom prst="line">
            <a:avLst/>
          </a:prstGeom>
          <a:noFill/>
          <a:ln w="19050" cap="rnd">
            <a:solidFill>
              <a:srgbClr val="186594"/>
            </a:solidFill>
            <a:prstDash val="sysDot"/>
            <a:round/>
          </a:ln>
        </p:spPr>
        <p:txBody>
          <a:bodyPr/>
          <a:lstStyle/>
          <a:p>
            <a:pPr>
              <a:defRPr/>
            </a:pPr>
            <a:endParaRPr lang="zh-CN" altLang="en-US">
              <a:solidFill>
                <a:srgbClr val="000000"/>
              </a:solidFill>
              <a:latin typeface="Arial" panose="020B0604020202020204"/>
              <a:ea typeface="微软雅黑" panose="020B0503020204020204" charset="-122"/>
            </a:endParaRPr>
          </a:p>
        </p:txBody>
      </p:sp>
      <p:grpSp>
        <p:nvGrpSpPr>
          <p:cNvPr id="8" name="Gruppe 141"/>
          <p:cNvGrpSpPr/>
          <p:nvPr/>
        </p:nvGrpSpPr>
        <p:grpSpPr bwMode="auto">
          <a:xfrm>
            <a:off x="757242" y="2979742"/>
            <a:ext cx="230187" cy="250825"/>
            <a:chOff x="473201" y="2942956"/>
            <a:chExt cx="953523" cy="1036016"/>
          </a:xfrm>
        </p:grpSpPr>
        <p:sp>
          <p:nvSpPr>
            <p:cNvPr id="47"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904"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w="9525">
              <a:noFill/>
              <a:round/>
            </a:ln>
          </p:spPr>
          <p:txBody>
            <a:bodyPr anchor="ctr"/>
            <a:lstStyle/>
            <a:p>
              <a:pPr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sp>
          <p:nvSpPr>
            <p:cNvPr id="291905"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w="9525">
              <a:noFill/>
              <a:round/>
            </a:ln>
          </p:spPr>
          <p:txBody>
            <a:bodyPr anchor="ctr"/>
            <a:lstStyle/>
            <a:p>
              <a:pPr marL="342900"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9" name="Gruppe 141"/>
          <p:cNvGrpSpPr/>
          <p:nvPr/>
        </p:nvGrpSpPr>
        <p:grpSpPr bwMode="auto">
          <a:xfrm>
            <a:off x="2601917" y="2979742"/>
            <a:ext cx="230187" cy="250825"/>
            <a:chOff x="473201" y="2942956"/>
            <a:chExt cx="953523" cy="1036016"/>
          </a:xfrm>
        </p:grpSpPr>
        <p:sp>
          <p:nvSpPr>
            <p:cNvPr id="51"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910"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w="9525">
              <a:noFill/>
              <a:round/>
            </a:ln>
          </p:spPr>
          <p:txBody>
            <a:bodyPr anchor="ctr"/>
            <a:lstStyle/>
            <a:p>
              <a:pPr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sp>
          <p:nvSpPr>
            <p:cNvPr id="291911"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w="9525">
              <a:noFill/>
              <a:round/>
            </a:ln>
          </p:spPr>
          <p:txBody>
            <a:bodyPr anchor="ctr"/>
            <a:lstStyle/>
            <a:p>
              <a:pPr marL="342900"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10" name="Gruppe 141"/>
          <p:cNvGrpSpPr/>
          <p:nvPr/>
        </p:nvGrpSpPr>
        <p:grpSpPr bwMode="auto">
          <a:xfrm>
            <a:off x="4448175" y="2979742"/>
            <a:ext cx="230188" cy="250825"/>
            <a:chOff x="473201" y="2942956"/>
            <a:chExt cx="953523" cy="1036016"/>
          </a:xfrm>
        </p:grpSpPr>
        <p:sp>
          <p:nvSpPr>
            <p:cNvPr id="55"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916"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w="9525">
              <a:noFill/>
              <a:round/>
            </a:ln>
          </p:spPr>
          <p:txBody>
            <a:bodyPr anchor="ctr"/>
            <a:lstStyle/>
            <a:p>
              <a:pPr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sp>
          <p:nvSpPr>
            <p:cNvPr id="291917"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w="9525">
              <a:noFill/>
              <a:round/>
            </a:ln>
          </p:spPr>
          <p:txBody>
            <a:bodyPr anchor="ctr"/>
            <a:lstStyle/>
            <a:p>
              <a:pPr marL="342900"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11" name="Gruppe 141"/>
          <p:cNvGrpSpPr/>
          <p:nvPr/>
        </p:nvGrpSpPr>
        <p:grpSpPr bwMode="auto">
          <a:xfrm>
            <a:off x="6294442" y="2979742"/>
            <a:ext cx="230187" cy="250825"/>
            <a:chOff x="473201" y="2942956"/>
            <a:chExt cx="953523" cy="1036016"/>
          </a:xfrm>
        </p:grpSpPr>
        <p:sp>
          <p:nvSpPr>
            <p:cNvPr id="59"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922"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w="9525">
              <a:noFill/>
              <a:round/>
            </a:ln>
          </p:spPr>
          <p:txBody>
            <a:bodyPr anchor="ctr"/>
            <a:lstStyle/>
            <a:p>
              <a:pPr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sp>
          <p:nvSpPr>
            <p:cNvPr id="291923"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w="9525">
              <a:noFill/>
              <a:round/>
            </a:ln>
          </p:spPr>
          <p:txBody>
            <a:bodyPr anchor="ctr"/>
            <a:lstStyle/>
            <a:p>
              <a:pPr marL="342900"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291924" name="Text Box 78"/>
          <p:cNvSpPr txBox="1">
            <a:spLocks noChangeArrowheads="1"/>
          </p:cNvSpPr>
          <p:nvPr/>
        </p:nvSpPr>
        <p:spPr bwMode="auto">
          <a:xfrm>
            <a:off x="274638" y="2147888"/>
            <a:ext cx="1111250" cy="646112"/>
          </a:xfrm>
          <a:prstGeom prst="rect">
            <a:avLst/>
          </a:prstGeom>
          <a:noFill/>
          <a:ln w="9525">
            <a:noFill/>
            <a:miter lim="800000"/>
          </a:ln>
        </p:spPr>
        <p:txBody>
          <a:bodyPr wrap="none">
            <a:spAutoFit/>
          </a:bodyPr>
          <a:lstStyle/>
          <a:p>
            <a:pPr algn="ctr">
              <a:defRPr/>
            </a:pPr>
            <a:r>
              <a:rPr lang="en-US" altLang="zh-CN" b="1" dirty="0">
                <a:solidFill>
                  <a:srgbClr val="000000"/>
                </a:solidFill>
                <a:latin typeface="宋体" panose="02010600030101010101" pitchFamily="2" charset="-122"/>
                <a:ea typeface="宋体" panose="02010600030101010101" pitchFamily="2" charset="-122"/>
              </a:rPr>
              <a:t>18</a:t>
            </a:r>
            <a:r>
              <a:rPr lang="zh-CN" altLang="en-US" b="1" dirty="0">
                <a:solidFill>
                  <a:srgbClr val="000000"/>
                </a:solidFill>
                <a:latin typeface="宋体" panose="02010600030101010101" pitchFamily="2" charset="-122"/>
                <a:ea typeface="宋体" panose="02010600030101010101" pitchFamily="2" charset="-122"/>
              </a:rPr>
              <a:t>世纪至</a:t>
            </a:r>
            <a:endParaRPr lang="en-US" altLang="zh-CN" b="1" dirty="0">
              <a:solidFill>
                <a:srgbClr val="000000"/>
              </a:solidFill>
              <a:latin typeface="宋体" panose="02010600030101010101" pitchFamily="2" charset="-122"/>
              <a:ea typeface="宋体" panose="02010600030101010101" pitchFamily="2" charset="-122"/>
            </a:endParaRPr>
          </a:p>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世纪初</a:t>
            </a:r>
          </a:p>
        </p:txBody>
      </p:sp>
      <p:sp>
        <p:nvSpPr>
          <p:cNvPr id="291925" name="Text Box 79"/>
          <p:cNvSpPr txBox="1">
            <a:spLocks noChangeArrowheads="1"/>
          </p:cNvSpPr>
          <p:nvPr/>
        </p:nvSpPr>
        <p:spPr bwMode="auto">
          <a:xfrm>
            <a:off x="2028829" y="2147888"/>
            <a:ext cx="1343025" cy="646112"/>
          </a:xfrm>
          <a:prstGeom prst="rect">
            <a:avLst/>
          </a:prstGeom>
          <a:noFill/>
          <a:ln w="9525">
            <a:noFill/>
            <a:miter lim="800000"/>
          </a:ln>
        </p:spPr>
        <p:txBody>
          <a:bodyPr wrap="none">
            <a:spAutoFit/>
          </a:bodyPr>
          <a:lstStyle/>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世纪初至</a:t>
            </a:r>
            <a:endParaRPr lang="en-US" altLang="zh-CN" b="1" dirty="0">
              <a:solidFill>
                <a:srgbClr val="000000"/>
              </a:solidFill>
              <a:latin typeface="宋体" panose="02010600030101010101" pitchFamily="2" charset="-122"/>
              <a:ea typeface="宋体" panose="02010600030101010101" pitchFamily="2" charset="-122"/>
            </a:endParaRPr>
          </a:p>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世纪中叶</a:t>
            </a:r>
          </a:p>
        </p:txBody>
      </p:sp>
      <p:sp>
        <p:nvSpPr>
          <p:cNvPr id="291926" name="Text Box 80"/>
          <p:cNvSpPr txBox="1">
            <a:spLocks noChangeArrowheads="1"/>
          </p:cNvSpPr>
          <p:nvPr/>
        </p:nvSpPr>
        <p:spPr bwMode="auto">
          <a:xfrm>
            <a:off x="3875088" y="2147888"/>
            <a:ext cx="1344612" cy="646112"/>
          </a:xfrm>
          <a:prstGeom prst="rect">
            <a:avLst/>
          </a:prstGeom>
          <a:noFill/>
          <a:ln w="9525">
            <a:noFill/>
            <a:miter lim="800000"/>
          </a:ln>
        </p:spPr>
        <p:txBody>
          <a:bodyPr wrap="none">
            <a:spAutoFit/>
          </a:bodyPr>
          <a:lstStyle/>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a:t>
            </a:r>
            <a:endParaRPr lang="en-US" altLang="zh-CN" b="1" dirty="0">
              <a:solidFill>
                <a:srgbClr val="000000"/>
              </a:solidFill>
              <a:latin typeface="宋体" panose="02010600030101010101" pitchFamily="2" charset="-122"/>
              <a:ea typeface="宋体" panose="02010600030101010101" pitchFamily="2" charset="-122"/>
            </a:endParaRPr>
          </a:p>
          <a:p>
            <a:pPr algn="ctr">
              <a:defRPr/>
            </a:pPr>
            <a:r>
              <a:rPr lang="en-US" altLang="zh-CN" b="1" dirty="0">
                <a:solidFill>
                  <a:srgbClr val="000000"/>
                </a:solidFill>
                <a:latin typeface="宋体" panose="02010600030101010101" pitchFamily="2" charset="-122"/>
                <a:ea typeface="宋体" panose="02010600030101010101" pitchFamily="2" charset="-122"/>
              </a:rPr>
              <a:t>60</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70</a:t>
            </a:r>
            <a:r>
              <a:rPr lang="zh-CN" altLang="en-US" b="1" dirty="0">
                <a:solidFill>
                  <a:srgbClr val="000000"/>
                </a:solidFill>
                <a:latin typeface="宋体" panose="02010600030101010101" pitchFamily="2" charset="-122"/>
                <a:ea typeface="宋体" panose="02010600030101010101" pitchFamily="2" charset="-122"/>
              </a:rPr>
              <a:t>年代</a:t>
            </a:r>
          </a:p>
        </p:txBody>
      </p:sp>
      <p:sp>
        <p:nvSpPr>
          <p:cNvPr id="291927" name="Text Box 81"/>
          <p:cNvSpPr txBox="1">
            <a:spLocks noChangeArrowheads="1"/>
          </p:cNvSpPr>
          <p:nvPr/>
        </p:nvSpPr>
        <p:spPr bwMode="auto">
          <a:xfrm>
            <a:off x="5746754" y="2147892"/>
            <a:ext cx="1234633" cy="646331"/>
          </a:xfrm>
          <a:prstGeom prst="rect">
            <a:avLst/>
          </a:prstGeom>
          <a:noFill/>
          <a:ln w="9525">
            <a:noFill/>
            <a:miter lim="800000"/>
          </a:ln>
        </p:spPr>
        <p:txBody>
          <a:bodyPr wrap="none">
            <a:spAutoFit/>
          </a:bodyPr>
          <a:lstStyle/>
          <a:p>
            <a:pPr algn="ctr">
              <a:defRPr/>
            </a:pPr>
            <a:r>
              <a:rPr lang="en-US" altLang="zh-CN" b="1" dirty="0">
                <a:solidFill>
                  <a:srgbClr val="000000"/>
                </a:solidFill>
                <a:latin typeface="宋体" panose="02010600030101010101" pitchFamily="2" charset="-122"/>
                <a:ea typeface="宋体" panose="02010600030101010101" pitchFamily="2" charset="-122"/>
              </a:rPr>
              <a:t>20</a:t>
            </a:r>
            <a:r>
              <a:rPr lang="zh-CN" altLang="en-US" b="1" dirty="0">
                <a:solidFill>
                  <a:srgbClr val="000000"/>
                </a:solidFill>
                <a:latin typeface="宋体" panose="02010600030101010101" pitchFamily="2" charset="-122"/>
                <a:ea typeface="宋体" panose="02010600030101010101" pitchFamily="2" charset="-122"/>
              </a:rPr>
              <a:t>世纪</a:t>
            </a:r>
            <a:endParaRPr lang="en-US" altLang="zh-CN" b="1" dirty="0">
              <a:solidFill>
                <a:srgbClr val="000000"/>
              </a:solidFill>
              <a:latin typeface="宋体" panose="02010600030101010101" pitchFamily="2" charset="-122"/>
              <a:ea typeface="宋体" panose="02010600030101010101" pitchFamily="2" charset="-122"/>
            </a:endParaRPr>
          </a:p>
          <a:p>
            <a:pPr algn="ctr">
              <a:defRPr/>
            </a:pPr>
            <a:r>
              <a:rPr lang="en-US" altLang="zh-CN" b="1" dirty="0">
                <a:solidFill>
                  <a:srgbClr val="000000"/>
                </a:solidFill>
                <a:latin typeface="宋体" panose="02010600030101010101" pitchFamily="2" charset="-122"/>
                <a:ea typeface="宋体" panose="02010600030101010101" pitchFamily="2" charset="-122"/>
              </a:rPr>
              <a:t>60-80</a:t>
            </a:r>
            <a:r>
              <a:rPr lang="zh-CN" altLang="en-US" b="1" dirty="0">
                <a:solidFill>
                  <a:srgbClr val="000000"/>
                </a:solidFill>
                <a:latin typeface="宋体" panose="02010600030101010101" pitchFamily="2" charset="-122"/>
                <a:ea typeface="宋体" panose="02010600030101010101" pitchFamily="2" charset="-122"/>
              </a:rPr>
              <a:t>年代</a:t>
            </a:r>
            <a:endParaRPr lang="en-US" altLang="zh-CN" b="1" dirty="0">
              <a:solidFill>
                <a:srgbClr val="000000"/>
              </a:solidFill>
              <a:latin typeface="宋体" panose="02010600030101010101" pitchFamily="2" charset="-122"/>
              <a:ea typeface="宋体" panose="02010600030101010101" pitchFamily="2" charset="-122"/>
            </a:endParaRPr>
          </a:p>
        </p:txBody>
      </p:sp>
      <p:sp>
        <p:nvSpPr>
          <p:cNvPr id="291928" name="Text Box 82"/>
          <p:cNvSpPr txBox="1">
            <a:spLocks noChangeArrowheads="1"/>
          </p:cNvSpPr>
          <p:nvPr/>
        </p:nvSpPr>
        <p:spPr bwMode="auto">
          <a:xfrm>
            <a:off x="46038" y="3392488"/>
            <a:ext cx="1700212" cy="892552"/>
          </a:xfrm>
          <a:prstGeom prst="rect">
            <a:avLst/>
          </a:prstGeom>
          <a:noFill/>
          <a:ln w="9525">
            <a:noFill/>
            <a:miter lim="800000"/>
          </a:ln>
        </p:spPr>
        <p:txBody>
          <a:bodyPr>
            <a:spAutoFit/>
          </a:bodyPr>
          <a:lstStyle/>
          <a:p>
            <a:pPr>
              <a:defRPr/>
            </a:pPr>
            <a:r>
              <a:rPr lang="zh-CN" altLang="en-US" sz="2000" b="1" dirty="0">
                <a:solidFill>
                  <a:srgbClr val="0000FF"/>
                </a:solidFill>
                <a:latin typeface="黑体" panose="02010609060101010101" pitchFamily="49" charset="-122"/>
                <a:ea typeface="黑体" panose="02010609060101010101" pitchFamily="49" charset="-122"/>
              </a:rPr>
              <a:t>英国</a:t>
            </a:r>
            <a:r>
              <a:rPr lang="zh-CN" altLang="en-US" sz="1600" dirty="0">
                <a:solidFill>
                  <a:srgbClr val="000000"/>
                </a:solidFill>
                <a:latin typeface="宋体" panose="02010600030101010101" pitchFamily="2" charset="-122"/>
                <a:ea typeface="宋体" panose="02010600030101010101" pitchFamily="2" charset="-122"/>
              </a:rPr>
              <a:t>的制造业保持</a:t>
            </a:r>
            <a:r>
              <a:rPr lang="en-US" altLang="zh-CN" sz="1600" dirty="0">
                <a:solidFill>
                  <a:srgbClr val="000000"/>
                </a:solidFill>
                <a:latin typeface="宋体" panose="02010600030101010101" pitchFamily="2" charset="-122"/>
                <a:ea typeface="宋体" panose="02010600030101010101" pitchFamily="2" charset="-122"/>
              </a:rPr>
              <a:t>100</a:t>
            </a:r>
            <a:r>
              <a:rPr lang="zh-CN" altLang="en-US" sz="1600" dirty="0">
                <a:solidFill>
                  <a:srgbClr val="000000"/>
                </a:solidFill>
                <a:latin typeface="宋体" panose="02010600030101010101" pitchFamily="2" charset="-122"/>
                <a:ea typeface="宋体" panose="02010600030101010101" pitchFamily="2" charset="-122"/>
              </a:rPr>
              <a:t>多年的独霸</a:t>
            </a:r>
          </a:p>
        </p:txBody>
      </p:sp>
      <p:sp>
        <p:nvSpPr>
          <p:cNvPr id="291929" name="Text Box 86"/>
          <p:cNvSpPr txBox="1">
            <a:spLocks noChangeArrowheads="1"/>
          </p:cNvSpPr>
          <p:nvPr/>
        </p:nvSpPr>
        <p:spPr bwMode="auto">
          <a:xfrm>
            <a:off x="1714504" y="3400429"/>
            <a:ext cx="1814109" cy="1384995"/>
          </a:xfrm>
          <a:prstGeom prst="rect">
            <a:avLst/>
          </a:prstGeom>
          <a:noFill/>
          <a:ln w="9525">
            <a:noFill/>
            <a:miter lim="800000"/>
          </a:ln>
        </p:spPr>
        <p:txBody>
          <a:bodyPr wrap="square">
            <a:spAutoFit/>
          </a:bodyPr>
          <a:lstStyle/>
          <a:p>
            <a:pPr>
              <a:defRPr/>
            </a:pPr>
            <a:r>
              <a:rPr lang="zh-CN" altLang="en-US" sz="2000" b="1" dirty="0">
                <a:solidFill>
                  <a:srgbClr val="0000FF"/>
                </a:solidFill>
                <a:latin typeface="黑体" panose="02010609060101010101" pitchFamily="49" charset="-122"/>
                <a:ea typeface="黑体" panose="02010609060101010101" pitchFamily="49" charset="-122"/>
              </a:rPr>
              <a:t>美国</a:t>
            </a:r>
            <a:r>
              <a:rPr lang="zh-CN" altLang="en-US" sz="1600" dirty="0">
                <a:solidFill>
                  <a:srgbClr val="000000"/>
                </a:solidFill>
                <a:latin typeface="宋体" panose="02010600030101010101" pitchFamily="2" charset="-122"/>
                <a:ea typeface="宋体" panose="02010600030101010101" pitchFamily="2" charset="-122"/>
              </a:rPr>
              <a:t>逐渐成为世界制造业中的制造中心、研发中心、营销中心与品牌中心</a:t>
            </a:r>
          </a:p>
        </p:txBody>
      </p:sp>
      <p:sp>
        <p:nvSpPr>
          <p:cNvPr id="291930" name="Text Box 90"/>
          <p:cNvSpPr txBox="1">
            <a:spLocks noChangeArrowheads="1"/>
          </p:cNvSpPr>
          <p:nvPr/>
        </p:nvSpPr>
        <p:spPr bwMode="auto">
          <a:xfrm>
            <a:off x="3623863" y="3392492"/>
            <a:ext cx="1781579" cy="1138773"/>
          </a:xfrm>
          <a:prstGeom prst="rect">
            <a:avLst/>
          </a:prstGeom>
          <a:noFill/>
          <a:ln w="9525">
            <a:noFill/>
            <a:miter lim="800000"/>
          </a:ln>
        </p:spPr>
        <p:txBody>
          <a:bodyPr wrap="square">
            <a:spAutoFit/>
          </a:bodyPr>
          <a:lstStyle/>
          <a:p>
            <a:pPr>
              <a:defRPr/>
            </a:pPr>
            <a:r>
              <a:rPr lang="zh-CN" altLang="en-US" sz="2000" b="1" dirty="0">
                <a:solidFill>
                  <a:srgbClr val="0000FF"/>
                </a:solidFill>
                <a:latin typeface="黑体" panose="02010609060101010101" pitchFamily="49" charset="-122"/>
                <a:ea typeface="黑体" panose="02010609060101010101" pitchFamily="49" charset="-122"/>
              </a:rPr>
              <a:t>日本</a:t>
            </a:r>
            <a:r>
              <a:rPr lang="zh-CN" altLang="en-US" sz="1600" dirty="0">
                <a:solidFill>
                  <a:srgbClr val="000000"/>
                </a:solidFill>
                <a:latin typeface="宋体" panose="02010600030101010101" pitchFamily="2" charset="-122"/>
                <a:ea typeface="宋体" panose="02010600030101010101" pitchFamily="2" charset="-122"/>
              </a:rPr>
              <a:t>取代美国成为全球“第三大”的制造业中心</a:t>
            </a:r>
          </a:p>
          <a:p>
            <a:pPr>
              <a:defRPr/>
            </a:pPr>
            <a:endParaRPr lang="zh-CN" altLang="en-US" sz="1600" dirty="0">
              <a:solidFill>
                <a:srgbClr val="000000"/>
              </a:solidFill>
              <a:latin typeface="Calibri" panose="020F0502020204030204" pitchFamily="34" charset="0"/>
              <a:ea typeface="微软雅黑" panose="020B0503020204020204" charset="-122"/>
            </a:endParaRPr>
          </a:p>
        </p:txBody>
      </p:sp>
      <p:sp>
        <p:nvSpPr>
          <p:cNvPr id="291931" name="Text Box 94"/>
          <p:cNvSpPr txBox="1">
            <a:spLocks noChangeArrowheads="1"/>
          </p:cNvSpPr>
          <p:nvPr/>
        </p:nvSpPr>
        <p:spPr bwMode="auto">
          <a:xfrm>
            <a:off x="5405438" y="3400425"/>
            <a:ext cx="1993404" cy="1631216"/>
          </a:xfrm>
          <a:prstGeom prst="rect">
            <a:avLst/>
          </a:prstGeom>
          <a:noFill/>
          <a:ln w="9525">
            <a:noFill/>
            <a:miter lim="800000"/>
          </a:ln>
        </p:spPr>
        <p:txBody>
          <a:bodyPr wrap="square">
            <a:spAutoFit/>
          </a:bodyPr>
          <a:lstStyle/>
          <a:p>
            <a:pPr>
              <a:defRPr/>
            </a:pPr>
            <a:r>
              <a:rPr lang="zh-CN" altLang="en-US" sz="2000" b="1" dirty="0">
                <a:solidFill>
                  <a:srgbClr val="0000FF"/>
                </a:solidFill>
                <a:latin typeface="黑体" panose="02010609060101010101" pitchFamily="49" charset="-122"/>
                <a:ea typeface="黑体" panose="02010609060101010101" pitchFamily="49" charset="-122"/>
              </a:rPr>
              <a:t>“亚洲四小龙”</a:t>
            </a:r>
            <a:r>
              <a:rPr lang="zh-CN" altLang="en-US" sz="1600" dirty="0">
                <a:solidFill>
                  <a:srgbClr val="000000"/>
                </a:solidFill>
                <a:latin typeface="宋体" panose="02010600030101010101" pitchFamily="2" charset="-122"/>
                <a:ea typeface="宋体" panose="02010600030101010101" pitchFamily="2" charset="-122"/>
              </a:rPr>
              <a:t> 欧、美、日集中发展资本和技术密集型产业，劳动密集型产业向东亚、拉美转移</a:t>
            </a:r>
          </a:p>
        </p:txBody>
      </p:sp>
      <p:grpSp>
        <p:nvGrpSpPr>
          <p:cNvPr id="12" name="Gruppe 141"/>
          <p:cNvGrpSpPr/>
          <p:nvPr/>
        </p:nvGrpSpPr>
        <p:grpSpPr bwMode="auto">
          <a:xfrm>
            <a:off x="8158167" y="2979742"/>
            <a:ext cx="230187" cy="250825"/>
            <a:chOff x="473201" y="2942956"/>
            <a:chExt cx="953523" cy="1036016"/>
          </a:xfrm>
        </p:grpSpPr>
        <p:sp>
          <p:nvSpPr>
            <p:cNvPr id="94"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solidFill>
                  <a:srgbClr val="FFFFFF"/>
                </a:solidFill>
                <a:latin typeface="Calibri" panose="020F0502020204030204" pitchFamily="34" charset="0"/>
                <a:ea typeface="MS PGothic" panose="020B0600070205080204" pitchFamily="34" charset="-128"/>
              </a:endParaRPr>
            </a:p>
          </p:txBody>
        </p:sp>
        <p:sp>
          <p:nvSpPr>
            <p:cNvPr id="291936"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w="9525">
              <a:noFill/>
              <a:round/>
            </a:ln>
          </p:spPr>
          <p:txBody>
            <a:bodyPr anchor="ctr"/>
            <a:lstStyle/>
            <a:p>
              <a:pPr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sp>
          <p:nvSpPr>
            <p:cNvPr id="291937"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w="9525">
              <a:noFill/>
              <a:round/>
            </a:ln>
          </p:spPr>
          <p:txBody>
            <a:bodyPr anchor="ctr"/>
            <a:lstStyle/>
            <a:p>
              <a:pPr marL="342900" indent="-342900" algn="ctr">
                <a:buFont typeface="Calibri" panose="020F0502020204030204" pitchFamily="34" charset="0"/>
                <a:buAutoNum type="arabicPeriod"/>
                <a:defRPr/>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97" name="右箭头 96"/>
          <p:cNvSpPr/>
          <p:nvPr/>
        </p:nvSpPr>
        <p:spPr>
          <a:xfrm>
            <a:off x="183361" y="5995191"/>
            <a:ext cx="592138" cy="376238"/>
          </a:xfrm>
          <a:prstGeom prst="rightArrow">
            <a:avLst/>
          </a:prstGeom>
          <a:solidFill>
            <a:schemeClr val="accent1">
              <a:lumMod val="75000"/>
            </a:schemeClr>
          </a:solid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solidFill>
                <a:srgbClr val="000000"/>
              </a:solidFill>
              <a:latin typeface="Arial" panose="020B0604020202020204"/>
              <a:ea typeface="微软雅黑" panose="020B0503020204020204" charset="-122"/>
            </a:endParaRPr>
          </a:p>
        </p:txBody>
      </p:sp>
      <p:sp>
        <p:nvSpPr>
          <p:cNvPr id="98" name="TextBox 97"/>
          <p:cNvSpPr txBox="1"/>
          <p:nvPr/>
        </p:nvSpPr>
        <p:spPr>
          <a:xfrm>
            <a:off x="967808" y="5926867"/>
            <a:ext cx="7992835" cy="46166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spcBef>
                <a:spcPts val="1800"/>
              </a:spcBef>
              <a:spcAft>
                <a:spcPts val="1200"/>
              </a:spcAft>
              <a:defRPr/>
            </a:pPr>
            <a:r>
              <a:rPr lang="zh-CN" altLang="en-US" sz="2000" b="1" dirty="0">
                <a:solidFill>
                  <a:srgbClr val="FFFFFF"/>
                </a:solidFill>
                <a:latin typeface="Arial" panose="020B0604020202020204"/>
                <a:ea typeface="微软雅黑" panose="020B0503020204020204" charset="-122"/>
              </a:rPr>
              <a:t>二十一世纪的今天，劳动密集型产业从中国沿海向</a:t>
            </a:r>
            <a:r>
              <a:rPr lang="zh-CN" altLang="en-US" sz="2400" b="1" dirty="0">
                <a:solidFill>
                  <a:srgbClr val="FFC000"/>
                </a:solidFill>
                <a:latin typeface="Arial" panose="020B0604020202020204"/>
                <a:ea typeface="微软雅黑" panose="020B0503020204020204" charset="-122"/>
              </a:rPr>
              <a:t>中西部地区</a:t>
            </a:r>
            <a:r>
              <a:rPr lang="zh-CN" altLang="en-US" sz="2000" b="1" dirty="0">
                <a:solidFill>
                  <a:srgbClr val="FFFFFF"/>
                </a:solidFill>
                <a:latin typeface="Arial" panose="020B0604020202020204"/>
                <a:ea typeface="微软雅黑" panose="020B0503020204020204" charset="-122"/>
              </a:rPr>
              <a:t>转移</a:t>
            </a:r>
            <a:endParaRPr lang="zh-CN" altLang="en-US" sz="2000" dirty="0">
              <a:solidFill>
                <a:srgbClr val="FFFFFF"/>
              </a:solidFill>
              <a:latin typeface="Arial" panose="020B0604020202020204"/>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1"/>
          <p:cNvSpPr>
            <a:spLocks noGrp="1"/>
          </p:cNvSpPr>
          <p:nvPr>
            <p:ph type="title"/>
          </p:nvPr>
        </p:nvSpPr>
        <p:spPr>
          <a:xfrm>
            <a:off x="-37322" y="1858963"/>
            <a:ext cx="9060024" cy="3296200"/>
          </a:xfrm>
        </p:spPr>
        <p:txBody>
          <a:bodyPr vert="horz" lIns="91440" tIns="45720" rIns="91440" bIns="45720" rtlCol="0" anchor="ctr" anchorCtr="0">
            <a:normAutofit/>
          </a:bodyPr>
          <a:lstStyle/>
          <a:p>
            <a:pPr algn="just">
              <a:lnSpc>
                <a:spcPct val="120000"/>
              </a:lnSpc>
            </a:pPr>
            <a:r>
              <a:rPr lang="zh-CN" altLang="en-US" sz="4800" dirty="0">
                <a:solidFill>
                  <a:srgbClr val="C00000"/>
                </a:solidFill>
                <a:latin typeface="黑体" panose="02010609060101010101" pitchFamily="49" charset="-122"/>
                <a:ea typeface="黑体" panose="02010609060101010101" pitchFamily="49" charset="-122"/>
              </a:rPr>
              <a:t>一、</a:t>
            </a:r>
            <a:r>
              <a:rPr lang="zh-CN" altLang="en-US" sz="4800" dirty="0">
                <a:solidFill>
                  <a:srgbClr val="C00000"/>
                </a:solidFill>
                <a:latin typeface="黑体" panose="02010609060101010101" pitchFamily="49" charset="-122"/>
                <a:ea typeface="黑体" panose="02010609060101010101" pitchFamily="49" charset="-122"/>
                <a:sym typeface="+mn-ea"/>
              </a:rPr>
              <a:t>经济学视野中</a:t>
            </a:r>
            <a:r>
              <a:rPr lang="zh-CN" altLang="en-US" sz="4800" dirty="0">
                <a:solidFill>
                  <a:srgbClr val="C00000"/>
                </a:solidFill>
                <a:latin typeface="黑体" panose="02010609060101010101" pitchFamily="49" charset="-122"/>
                <a:ea typeface="黑体" panose="02010609060101010101" pitchFamily="49" charset="-122"/>
              </a:rPr>
              <a:t>新发展理念</a:t>
            </a:r>
          </a:p>
        </p:txBody>
      </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0690" y="5168165"/>
            <a:ext cx="783310" cy="1043609"/>
          </a:xfrm>
          <a:prstGeom prst="rect">
            <a:avLst/>
          </a:prstGeom>
        </p:spPr>
      </p:pic>
      <p:pic>
        <p:nvPicPr>
          <p:cNvPr id="4103" name="Picture 7" descr="https://timgsa.baidu.com/timg?image&amp;quality=80&amp;size=b10000_10000&amp;sec=1536665472&amp;di=c19b2960ee4531cff35e7bff718bb073&amp;src=http://s11.sinaimg.cn/mw690/0064VV9qzy78NlZIyvg2a&amp;69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972"/>
          <a:stretch>
            <a:fillRect/>
          </a:stretch>
        </p:blipFill>
        <p:spPr bwMode="auto">
          <a:xfrm>
            <a:off x="0" y="1311968"/>
            <a:ext cx="6096000" cy="540169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3"/>
          <p:cNvSpPr txBox="1">
            <a:spLocks noChangeArrowheads="1"/>
          </p:cNvSpPr>
          <p:nvPr/>
        </p:nvSpPr>
        <p:spPr bwMode="auto">
          <a:xfrm>
            <a:off x="6096001" y="1510807"/>
            <a:ext cx="3048000"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2400" dirty="0">
                <a:solidFill>
                  <a:prstClr val="black"/>
                </a:solidFill>
                <a:latin typeface="黑体" panose="02010609060101010101" pitchFamily="49" charset="-122"/>
                <a:ea typeface="黑体" panose="02010609060101010101" pitchFamily="49" charset="-122"/>
              </a:rPr>
              <a:t>第一次（</a:t>
            </a:r>
            <a:r>
              <a:rPr lang="zh-CN" altLang="en-US" sz="2400" b="1" dirty="0">
                <a:latin typeface="宋体" panose="02010600030101010101" pitchFamily="2" charset="-122"/>
                <a:ea typeface="宋体" panose="02010600030101010101" pitchFamily="2" charset="-122"/>
                <a:sym typeface="+mn-ea"/>
              </a:rPr>
              <a:t>蒸汽技术</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英国引领</a:t>
            </a:r>
            <a:endParaRPr lang="en-US" altLang="zh-CN" sz="2400" b="1" dirty="0">
              <a:solidFill>
                <a:srgbClr val="0000FF"/>
              </a:solidFill>
              <a:latin typeface="黑体" panose="02010609060101010101" pitchFamily="49" charset="-122"/>
              <a:ea typeface="黑体" panose="02010609060101010101" pitchFamily="49" charset="-122"/>
            </a:endParaRPr>
          </a:p>
          <a:p>
            <a:pPr algn="ctr" defTabSz="914400">
              <a:defRPr/>
            </a:pPr>
            <a:endParaRPr lang="en-US" altLang="zh-CN" sz="2400" dirty="0">
              <a:solidFill>
                <a:prstClr val="black"/>
              </a:solidFill>
              <a:latin typeface="黑体" panose="02010609060101010101" pitchFamily="49" charset="-122"/>
              <a:ea typeface="黑体" panose="02010609060101010101" pitchFamily="49" charset="-122"/>
            </a:endParaRPr>
          </a:p>
          <a:p>
            <a:pPr algn="ctr" defTabSz="914400">
              <a:defRPr/>
            </a:pPr>
            <a:r>
              <a:rPr lang="zh-CN" altLang="en-US" sz="2400" dirty="0">
                <a:solidFill>
                  <a:prstClr val="black"/>
                </a:solidFill>
                <a:latin typeface="黑体" panose="02010609060101010101" pitchFamily="49" charset="-122"/>
                <a:ea typeface="黑体" panose="02010609060101010101" pitchFamily="49" charset="-122"/>
              </a:rPr>
              <a:t>第二次</a:t>
            </a:r>
            <a:r>
              <a:rPr lang="zh-CN" altLang="en-US" sz="2400" dirty="0">
                <a:latin typeface="黑体" panose="02010609060101010101" pitchFamily="49" charset="-122"/>
                <a:ea typeface="黑体" panose="02010609060101010101" pitchFamily="49" charset="-122"/>
              </a:rPr>
              <a:t>（</a:t>
            </a:r>
            <a:r>
              <a:rPr lang="zh-CN" altLang="en-US" sz="2400" b="1" dirty="0">
                <a:latin typeface="宋体" panose="02010600030101010101" pitchFamily="2" charset="-122"/>
                <a:ea typeface="宋体" panose="02010600030101010101" pitchFamily="2" charset="-122"/>
                <a:sym typeface="+mn-ea"/>
              </a:rPr>
              <a:t>电力技术</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德国、美国引领</a:t>
            </a:r>
            <a:endParaRPr lang="en-US" altLang="zh-CN" sz="2400" b="1" dirty="0">
              <a:solidFill>
                <a:srgbClr val="0000FF"/>
              </a:solidFill>
              <a:latin typeface="黑体" panose="02010609060101010101" pitchFamily="49" charset="-122"/>
              <a:ea typeface="黑体" panose="02010609060101010101" pitchFamily="49" charset="-122"/>
            </a:endParaRPr>
          </a:p>
          <a:p>
            <a:pPr algn="ctr" defTabSz="914400">
              <a:defRPr/>
            </a:pPr>
            <a:endParaRPr lang="en-US" altLang="zh-CN" sz="2400" dirty="0">
              <a:solidFill>
                <a:prstClr val="black"/>
              </a:solidFill>
              <a:latin typeface="黑体" panose="02010609060101010101" pitchFamily="49" charset="-122"/>
              <a:ea typeface="黑体" panose="02010609060101010101" pitchFamily="49" charset="-122"/>
            </a:endParaRPr>
          </a:p>
          <a:p>
            <a:pPr algn="ctr" defTabSz="914400">
              <a:defRPr/>
            </a:pPr>
            <a:r>
              <a:rPr lang="zh-CN" altLang="en-US" sz="2400" dirty="0">
                <a:solidFill>
                  <a:prstClr val="black"/>
                </a:solidFill>
                <a:latin typeface="黑体" panose="02010609060101010101" pitchFamily="49" charset="-122"/>
                <a:ea typeface="黑体" panose="02010609060101010101" pitchFamily="49" charset="-122"/>
              </a:rPr>
              <a:t>第三次（</a:t>
            </a:r>
            <a:r>
              <a:rPr lang="zh-CN" altLang="en-US" sz="2400" b="1" dirty="0">
                <a:latin typeface="宋体" panose="02010600030101010101" pitchFamily="2" charset="-122"/>
                <a:ea typeface="宋体" panose="02010600030101010101" pitchFamily="2" charset="-122"/>
                <a:sym typeface="+mn-ea"/>
              </a:rPr>
              <a:t>电子信息技术</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美国引领</a:t>
            </a:r>
            <a:endParaRPr lang="en-US" altLang="zh-CN" sz="2400" b="1" dirty="0">
              <a:solidFill>
                <a:srgbClr val="0000FF"/>
              </a:solidFill>
              <a:latin typeface="黑体" panose="02010609060101010101" pitchFamily="49" charset="-122"/>
              <a:ea typeface="黑体" panose="02010609060101010101" pitchFamily="49" charset="-122"/>
            </a:endParaRPr>
          </a:p>
          <a:p>
            <a:pPr algn="ctr" defTabSz="914400">
              <a:defRPr/>
            </a:pPr>
            <a:endParaRPr lang="en-US" altLang="zh-CN" sz="2400" dirty="0">
              <a:solidFill>
                <a:prstClr val="black"/>
              </a:solidFill>
              <a:latin typeface="黑体" panose="02010609060101010101" pitchFamily="49" charset="-122"/>
              <a:ea typeface="黑体" panose="02010609060101010101" pitchFamily="49" charset="-122"/>
            </a:endParaRPr>
          </a:p>
          <a:p>
            <a:pPr algn="ctr" defTabSz="914400">
              <a:defRPr/>
            </a:pPr>
            <a:endParaRPr lang="en-US" altLang="zh-CN" sz="4000" dirty="0">
              <a:solidFill>
                <a:srgbClr val="C00000"/>
              </a:solidFill>
              <a:latin typeface="华文琥珀" panose="02010800040101010101" pitchFamily="2" charset="-122"/>
              <a:ea typeface="华文琥珀" panose="02010800040101010101" pitchFamily="2" charset="-122"/>
            </a:endParaRPr>
          </a:p>
          <a:p>
            <a:pPr algn="ctr" defTabSz="914400">
              <a:defRPr/>
            </a:pPr>
            <a:r>
              <a:rPr lang="zh-CN" altLang="en-US" sz="4000" dirty="0">
                <a:solidFill>
                  <a:srgbClr val="C00000"/>
                </a:solidFill>
                <a:latin typeface="华文琥珀" panose="02010800040101010101" pitchFamily="2" charset="-122"/>
                <a:ea typeface="华文琥珀" panose="02010800040101010101" pitchFamily="2" charset="-122"/>
              </a:rPr>
              <a:t>第四次呢</a:t>
            </a:r>
            <a:endParaRPr lang="zh-CN" altLang="en-US" sz="3600" b="1" dirty="0">
              <a:solidFill>
                <a:srgbClr val="C00000"/>
              </a:solidFill>
              <a:latin typeface="华文琥珀" panose="02010800040101010101" pitchFamily="2" charset="-122"/>
              <a:ea typeface="华文琥珀" panose="02010800040101010101" pitchFamily="2" charset="-122"/>
            </a:endParaRPr>
          </a:p>
        </p:txBody>
      </p:sp>
      <p:sp>
        <p:nvSpPr>
          <p:cNvPr id="5" name="标题 1"/>
          <p:cNvSpPr txBox="1"/>
          <p:nvPr/>
        </p:nvSpPr>
        <p:spPr>
          <a:xfrm>
            <a:off x="457200" y="168964"/>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dirty="0">
                <a:solidFill>
                  <a:srgbClr val="C00000"/>
                </a:solidFill>
                <a:latin typeface="华文新魏" panose="02010800040101010101" pitchFamily="2" charset="-122"/>
                <a:ea typeface="华文新魏" panose="02010800040101010101" pitchFamily="2" charset="-122"/>
              </a:rPr>
              <a:t>全球正在进入第四次工业革命浪潮</a:t>
            </a:r>
          </a:p>
        </p:txBody>
      </p:sp>
      <p:sp>
        <p:nvSpPr>
          <p:cNvPr id="6" name="文本框 5"/>
          <p:cNvSpPr txBox="1"/>
          <p:nvPr/>
        </p:nvSpPr>
        <p:spPr>
          <a:xfrm>
            <a:off x="4572004" y="1689653"/>
            <a:ext cx="1342943" cy="738664"/>
          </a:xfrm>
          <a:prstGeom prst="rect">
            <a:avLst/>
          </a:prstGeom>
          <a:solidFill>
            <a:srgbClr val="FFFFFF"/>
          </a:solidFill>
        </p:spPr>
        <p:txBody>
          <a:bodyPr wrap="square" rtlCol="0">
            <a:spAutoFit/>
          </a:bodyPr>
          <a:lstStyle/>
          <a:p>
            <a:r>
              <a:rPr lang="zh-CN" altLang="en-US" sz="1400" dirty="0">
                <a:latin typeface="楷体" panose="02010609060101010101" pitchFamily="49" charset="-122"/>
                <a:ea typeface="楷体" panose="02010609060101010101" pitchFamily="49" charset="-122"/>
              </a:rPr>
              <a:t>人工智能、机器人技术、生物技术等</a:t>
            </a:r>
          </a:p>
        </p:txBody>
      </p:sp>
      <p:sp>
        <p:nvSpPr>
          <p:cNvPr id="7" name="矩形 6"/>
          <p:cNvSpPr/>
          <p:nvPr/>
        </p:nvSpPr>
        <p:spPr>
          <a:xfrm>
            <a:off x="4303644" y="6211774"/>
            <a:ext cx="1611300" cy="298233"/>
          </a:xfrm>
          <a:prstGeom prst="rect">
            <a:avLst/>
          </a:prstGeom>
          <a:solidFill>
            <a:srgbClr val="147E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1280A5"/>
              </a:solidFill>
            </a:endParaRPr>
          </a:p>
        </p:txBody>
      </p:sp>
      <p:sp>
        <p:nvSpPr>
          <p:cNvPr id="8" name="文本框 7"/>
          <p:cNvSpPr txBox="1"/>
          <p:nvPr/>
        </p:nvSpPr>
        <p:spPr>
          <a:xfrm>
            <a:off x="4303649" y="6107255"/>
            <a:ext cx="664393" cy="307777"/>
          </a:xfrm>
          <a:prstGeom prst="rect">
            <a:avLst/>
          </a:prstGeom>
          <a:noFill/>
        </p:spPr>
        <p:txBody>
          <a:bodyPr wrap="square" rtlCol="0">
            <a:spAutoFit/>
          </a:bodyPr>
          <a:lstStyle/>
          <a:p>
            <a:r>
              <a:rPr lang="en-US" altLang="zh-CN" sz="1400" dirty="0">
                <a:solidFill>
                  <a:schemeClr val="bg1"/>
                </a:solidFill>
                <a:latin typeface="楷体" panose="02010609060101010101" pitchFamily="49" charset="-122"/>
                <a:ea typeface="楷体" panose="02010609060101010101" pitchFamily="49" charset="-122"/>
              </a:rPr>
              <a:t>2000</a:t>
            </a:r>
            <a:endParaRPr lang="zh-CN" altLang="en-US" sz="1400" dirty="0">
              <a:solidFill>
                <a:schemeClr val="bg1"/>
              </a:solidFill>
              <a:latin typeface="楷体" panose="02010609060101010101" pitchFamily="49" charset="-122"/>
              <a:ea typeface="楷体" panose="02010609060101010101" pitchFamily="49" charset="-122"/>
            </a:endParaRPr>
          </a:p>
        </p:txBody>
      </p:sp>
      <p:sp>
        <p:nvSpPr>
          <p:cNvPr id="10" name="文本框 9"/>
          <p:cNvSpPr txBox="1"/>
          <p:nvPr/>
        </p:nvSpPr>
        <p:spPr>
          <a:xfrm>
            <a:off x="4968042" y="6107255"/>
            <a:ext cx="1412517" cy="307777"/>
          </a:xfrm>
          <a:prstGeom prst="rect">
            <a:avLst/>
          </a:prstGeom>
          <a:noFill/>
        </p:spPr>
        <p:txBody>
          <a:bodyPr wrap="square" rtlCol="0">
            <a:spAutoFit/>
          </a:bodyPr>
          <a:lstStyle/>
          <a:p>
            <a:r>
              <a:rPr lang="zh-CN" altLang="en-US" sz="1400" dirty="0">
                <a:solidFill>
                  <a:schemeClr val="bg1"/>
                </a:solidFill>
                <a:latin typeface="楷体" panose="02010609060101010101" pitchFamily="49" charset="-122"/>
                <a:ea typeface="楷体" panose="02010609060101010101" pitchFamily="49" charset="-122"/>
              </a:rPr>
              <a:t>今天</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ctrTitle"/>
          </p:nvPr>
        </p:nvSpPr>
        <p:spPr>
          <a:xfrm>
            <a:off x="331079" y="881743"/>
            <a:ext cx="8713533" cy="5201816"/>
          </a:xfrm>
        </p:spPr>
        <p:txBody>
          <a:bodyPr vert="horz" lIns="91440" tIns="45720" rIns="91440" bIns="45720" rtlCol="0" anchor="ctr">
            <a:normAutofit/>
          </a:bodyPr>
          <a:lstStyle/>
          <a:p>
            <a:pPr marL="1143000" indent="-1143000" algn="l">
              <a:buFont typeface="Wingdings" panose="05000000000000000000" pitchFamily="2" charset="2"/>
              <a:buChar char="Ø"/>
            </a:pPr>
            <a:r>
              <a:rPr lang="zh-CN" altLang="en-US" dirty="0">
                <a:solidFill>
                  <a:srgbClr val="0000FF"/>
                </a:solidFill>
                <a:latin typeface="华文新魏" panose="02010800040101010101" pitchFamily="2" charset="-122"/>
                <a:ea typeface="华文新魏" panose="02010800040101010101" pitchFamily="2" charset="-122"/>
              </a:rPr>
              <a:t>坚持创新驱动发展战略，搭上第四次工业革命快车</a:t>
            </a: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64" y="3636022"/>
            <a:ext cx="5133855" cy="3201658"/>
          </a:xfrm>
        </p:spPr>
      </p:pic>
      <p:sp>
        <p:nvSpPr>
          <p:cNvPr id="13" name="标题 1"/>
          <p:cNvSpPr>
            <a:spLocks noGrp="1"/>
          </p:cNvSpPr>
          <p:nvPr>
            <p:ph type="title"/>
          </p:nvPr>
        </p:nvSpPr>
        <p:spPr>
          <a:xfrm>
            <a:off x="221602" y="161929"/>
            <a:ext cx="8700796" cy="1524635"/>
          </a:xfrm>
        </p:spPr>
        <p:txBody>
          <a:bodyPr>
            <a:normAutofit fontScale="90000"/>
          </a:bodyPr>
          <a:lstStyle/>
          <a:p>
            <a:pPr algn="ctr">
              <a:spcBef>
                <a:spcPts val="1000"/>
              </a:spcBef>
            </a:pPr>
            <a:r>
              <a:rPr lang="zh-CN" altLang="en-US" sz="4000" b="1" dirty="0">
                <a:latin typeface="华文新魏" panose="02010800040101010101" pitchFamily="2" charset="-122"/>
                <a:ea typeface="华文新魏" panose="02010800040101010101" pitchFamily="2" charset="-122"/>
              </a:rPr>
              <a:t>英国</a:t>
            </a:r>
            <a:r>
              <a:rPr lang="en-US" altLang="zh-CN" sz="4000" b="1" dirty="0">
                <a:latin typeface="华文新魏" panose="02010800040101010101" pitchFamily="2" charset="-122"/>
                <a:ea typeface="华文新魏" panose="02010800040101010101" pitchFamily="2" charset="-122"/>
              </a:rPr>
              <a:t>《</a:t>
            </a:r>
            <a:r>
              <a:rPr lang="zh-CN" altLang="en-US" sz="4000" b="1" dirty="0">
                <a:latin typeface="华文新魏" panose="02010800040101010101" pitchFamily="2" charset="-122"/>
                <a:ea typeface="华文新魏" panose="02010800040101010101" pitchFamily="2" charset="-122"/>
              </a:rPr>
              <a:t>金融时报</a:t>
            </a:r>
            <a:r>
              <a:rPr lang="en-US" altLang="zh-CN" sz="4000" b="1" dirty="0">
                <a:latin typeface="华文新魏" panose="02010800040101010101" pitchFamily="2" charset="-122"/>
                <a:ea typeface="华文新魏" panose="02010800040101010101" pitchFamily="2" charset="-122"/>
              </a:rPr>
              <a:t>》</a:t>
            </a:r>
            <a:r>
              <a:rPr lang="zh-CN" altLang="en-US" sz="4000" b="1" dirty="0">
                <a:latin typeface="华文新魏" panose="02010800040101010101" pitchFamily="2" charset="-122"/>
                <a:ea typeface="华文新魏" panose="02010800040101010101" pitchFamily="2" charset="-122"/>
              </a:rPr>
              <a:t>斯蒂芬斯：</a:t>
            </a:r>
            <a:r>
              <a:rPr lang="en-US" altLang="zh-CN" sz="4000" b="1" dirty="0">
                <a:solidFill>
                  <a:srgbClr val="C00000"/>
                </a:solidFill>
                <a:latin typeface="华文新魏" panose="02010800040101010101" pitchFamily="2" charset="-122"/>
                <a:ea typeface="华文新魏" panose="02010800040101010101" pitchFamily="2" charset="-122"/>
              </a:rPr>
              <a:t/>
            </a:r>
            <a:br>
              <a:rPr lang="en-US" altLang="zh-CN" sz="4000" b="1" dirty="0">
                <a:solidFill>
                  <a:srgbClr val="C00000"/>
                </a:solidFill>
                <a:latin typeface="华文新魏" panose="02010800040101010101" pitchFamily="2" charset="-122"/>
                <a:ea typeface="华文新魏" panose="02010800040101010101" pitchFamily="2" charset="-122"/>
              </a:rPr>
            </a:br>
            <a:r>
              <a:rPr lang="zh-CN" altLang="en-US" dirty="0">
                <a:solidFill>
                  <a:srgbClr val="C00000"/>
                </a:solidFill>
                <a:latin typeface="华文琥珀" panose="02010800040101010101" pitchFamily="2" charset="-122"/>
                <a:ea typeface="华文琥珀" panose="02010800040101010101" pitchFamily="2" charset="-122"/>
              </a:rPr>
              <a:t>西方失去的十年与中国挺进的十年</a:t>
            </a:r>
            <a:r>
              <a:rPr lang="en-US" altLang="zh-CN" sz="2700" b="1" dirty="0"/>
              <a:t/>
            </a:r>
            <a:br>
              <a:rPr lang="en-US" altLang="zh-CN" sz="2700" b="1" dirty="0"/>
            </a:br>
            <a:endParaRPr lang="zh-CN" altLang="en-US" dirty="0">
              <a:latin typeface="楷体" panose="02010609060101010101" pitchFamily="49" charset="-122"/>
              <a:ea typeface="楷体" panose="02010609060101010101" pitchFamily="49" charset="-122"/>
            </a:endParaRPr>
          </a:p>
        </p:txBody>
      </p:sp>
      <p:sp>
        <p:nvSpPr>
          <p:cNvPr id="14" name="文本框 13"/>
          <p:cNvSpPr txBox="1"/>
          <p:nvPr/>
        </p:nvSpPr>
        <p:spPr>
          <a:xfrm>
            <a:off x="221602" y="1387792"/>
            <a:ext cx="8993518" cy="2101344"/>
          </a:xfrm>
          <a:prstGeom prst="rect">
            <a:avLst/>
          </a:prstGeom>
          <a:noFill/>
        </p:spPr>
        <p:txBody>
          <a:bodyPr wrap="square" rtlCol="0">
            <a:spAutoFit/>
          </a:bodyPr>
          <a:lstStyle/>
          <a:p>
            <a:pPr>
              <a:defRPr/>
            </a:pPr>
            <a:r>
              <a:rPr lang="zh-CN" altLang="en-US" dirty="0">
                <a:solidFill>
                  <a:srgbClr val="000000"/>
                </a:solidFill>
                <a:latin typeface="楷体" panose="02010609060101010101" pitchFamily="49" charset="-122"/>
                <a:ea typeface="楷体" panose="02010609060101010101" pitchFamily="49" charset="-122"/>
              </a:rPr>
              <a:t>历史学家会选定</a:t>
            </a:r>
            <a:r>
              <a:rPr lang="en-US" altLang="zh-CN" dirty="0">
                <a:solidFill>
                  <a:srgbClr val="000000"/>
                </a:solidFill>
                <a:latin typeface="楷体" panose="02010609060101010101" pitchFamily="49" charset="-122"/>
                <a:ea typeface="楷体" panose="02010609060101010101" pitchFamily="49" charset="-122"/>
              </a:rPr>
              <a:t>2008</a:t>
            </a:r>
            <a:r>
              <a:rPr lang="zh-CN" altLang="en-US" dirty="0">
                <a:solidFill>
                  <a:srgbClr val="000000"/>
                </a:solidFill>
                <a:latin typeface="楷体" panose="02010609060101010101" pitchFamily="49" charset="-122"/>
                <a:ea typeface="楷体" panose="02010609060101010101" pitchFamily="49" charset="-122"/>
              </a:rPr>
              <a:t>年夏末秋初发生的两件事</a:t>
            </a:r>
            <a:r>
              <a:rPr lang="en-US" altLang="zh-CN" dirty="0">
                <a:solidFill>
                  <a:srgbClr val="000000"/>
                </a:solidFill>
                <a:latin typeface="楷体" panose="02010609060101010101" pitchFamily="49" charset="-122"/>
                <a:ea typeface="楷体" panose="02010609060101010101" pitchFamily="49" charset="-122"/>
              </a:rPr>
              <a:t>:</a:t>
            </a:r>
          </a:p>
          <a:p>
            <a:pPr marL="342900" indent="-342900">
              <a:lnSpc>
                <a:spcPct val="120000"/>
              </a:lnSpc>
              <a:buFont typeface="Arial" panose="020B0604020202020204" pitchFamily="34" charset="0"/>
              <a:buChar char="•"/>
              <a:defRPr/>
            </a:pPr>
            <a:r>
              <a:rPr lang="en-US" altLang="zh-CN" sz="2400" dirty="0">
                <a:solidFill>
                  <a:srgbClr val="000000"/>
                </a:solidFill>
                <a:latin typeface="楷体" panose="02010609060101010101" pitchFamily="49" charset="-122"/>
                <a:ea typeface="楷体" panose="02010609060101010101" pitchFamily="49" charset="-122"/>
              </a:rPr>
              <a:t>2008</a:t>
            </a:r>
            <a:r>
              <a:rPr lang="zh-CN" altLang="en-US" sz="2400" dirty="0">
                <a:solidFill>
                  <a:srgbClr val="000000"/>
                </a:solidFill>
                <a:latin typeface="楷体" panose="02010609060101010101" pitchFamily="49" charset="-122"/>
                <a:ea typeface="楷体" panose="02010609060101010101" pitchFamily="49" charset="-122"/>
              </a:rPr>
              <a:t>年</a:t>
            </a:r>
            <a:r>
              <a:rPr lang="en-US" altLang="zh-CN" sz="2400" dirty="0">
                <a:solidFill>
                  <a:srgbClr val="000000"/>
                </a:solidFill>
                <a:latin typeface="楷体" panose="02010609060101010101" pitchFamily="49" charset="-122"/>
                <a:ea typeface="楷体" panose="02010609060101010101" pitchFamily="49" charset="-122"/>
              </a:rPr>
              <a:t>8</a:t>
            </a:r>
            <a:r>
              <a:rPr lang="zh-CN" altLang="en-US" sz="2400" dirty="0">
                <a:solidFill>
                  <a:srgbClr val="000000"/>
                </a:solidFill>
                <a:latin typeface="楷体" panose="02010609060101010101" pitchFamily="49" charset="-122"/>
                <a:ea typeface="楷体" panose="02010609060101010101" pitchFamily="49" charset="-122"/>
              </a:rPr>
              <a:t>月举行的</a:t>
            </a:r>
            <a:r>
              <a:rPr lang="zh-CN" altLang="en-US" sz="2400" b="1" dirty="0">
                <a:solidFill>
                  <a:srgbClr val="0000FF"/>
                </a:solidFill>
                <a:latin typeface="楷体" panose="02010609060101010101" pitchFamily="49" charset="-122"/>
                <a:ea typeface="楷体" panose="02010609060101010101" pitchFamily="49" charset="-122"/>
              </a:rPr>
              <a:t>北京奥运会</a:t>
            </a:r>
            <a:r>
              <a:rPr lang="zh-CN" altLang="en-US" sz="2400" dirty="0">
                <a:solidFill>
                  <a:srgbClr val="000000"/>
                </a:solidFill>
                <a:latin typeface="楷体" panose="02010609060101010101" pitchFamily="49" charset="-122"/>
                <a:ea typeface="楷体" panose="02010609060101010101" pitchFamily="49" charset="-122"/>
              </a:rPr>
              <a:t>上，中国大声向世界宣告被纳入世界强国。</a:t>
            </a:r>
            <a:endParaRPr lang="en-US" altLang="zh-CN" sz="2400" dirty="0">
              <a:solidFill>
                <a:srgbClr val="000000"/>
              </a:solidFill>
              <a:latin typeface="楷体" panose="02010609060101010101" pitchFamily="49" charset="-122"/>
              <a:ea typeface="楷体" panose="02010609060101010101" pitchFamily="49" charset="-122"/>
            </a:endParaRPr>
          </a:p>
          <a:p>
            <a:pPr marL="342900" indent="-342900">
              <a:lnSpc>
                <a:spcPct val="120000"/>
              </a:lnSpc>
              <a:buFont typeface="Arial" panose="020B0604020202020204" pitchFamily="34" charset="0"/>
              <a:buChar char="•"/>
              <a:defRPr/>
            </a:pPr>
            <a:r>
              <a:rPr lang="zh-CN" altLang="en-US" sz="2400" dirty="0">
                <a:solidFill>
                  <a:srgbClr val="000000"/>
                </a:solidFill>
                <a:latin typeface="楷体" panose="02010609060101010101" pitchFamily="49" charset="-122"/>
                <a:ea typeface="楷体" panose="02010609060101010101" pitchFamily="49" charset="-122"/>
              </a:rPr>
              <a:t>几周后，</a:t>
            </a:r>
            <a:r>
              <a:rPr lang="zh-CN" altLang="en-US" sz="2400" b="1" dirty="0">
                <a:solidFill>
                  <a:srgbClr val="0000FF"/>
                </a:solidFill>
                <a:latin typeface="楷体" panose="02010609060101010101" pitchFamily="49" charset="-122"/>
                <a:ea typeface="楷体" panose="02010609060101010101" pitchFamily="49" charset="-122"/>
              </a:rPr>
              <a:t>雷曼兄弟破产</a:t>
            </a:r>
            <a:r>
              <a:rPr lang="zh-CN" altLang="en-US" sz="2400" dirty="0">
                <a:solidFill>
                  <a:srgbClr val="000000"/>
                </a:solidFill>
                <a:latin typeface="楷体" panose="02010609060101010101" pitchFamily="49" charset="-122"/>
                <a:ea typeface="楷体" panose="02010609060101010101" pitchFamily="49" charset="-122"/>
              </a:rPr>
              <a:t>，给了自认为称霸全球的西方重重一击。</a:t>
            </a:r>
            <a:br>
              <a:rPr lang="zh-CN" altLang="en-US" sz="2400" dirty="0">
                <a:solidFill>
                  <a:srgbClr val="000000"/>
                </a:solidFill>
                <a:latin typeface="楷体" panose="02010609060101010101" pitchFamily="49" charset="-122"/>
                <a:ea typeface="楷体" panose="02010609060101010101" pitchFamily="49" charset="-122"/>
              </a:rPr>
            </a:br>
            <a:endParaRPr lang="zh-CN" altLang="en-US" sz="2400" dirty="0">
              <a:solidFill>
                <a:srgbClr val="000000"/>
              </a:solidFill>
              <a:latin typeface="Arial" panose="020B0604020202020204"/>
              <a:ea typeface="微软雅黑" panose="020B050302020402020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8133" y="3881263"/>
            <a:ext cx="4313583" cy="2711183"/>
          </a:xfrm>
          <a:prstGeom prst="rect">
            <a:avLst/>
          </a:prstGeom>
        </p:spPr>
      </p:pic>
      <p:pic>
        <p:nvPicPr>
          <p:cNvPr id="8" name="图片 7"/>
          <p:cNvPicPr>
            <a:picLocks noChangeAspect="1"/>
          </p:cNvPicPr>
          <p:nvPr/>
        </p:nvPicPr>
        <p:blipFill>
          <a:blip r:embed="rId4" cstate="print"/>
          <a:stretch>
            <a:fillRect/>
          </a:stretch>
        </p:blipFill>
        <p:spPr>
          <a:xfrm>
            <a:off x="5060143" y="3077373"/>
            <a:ext cx="4175449" cy="3780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0" y="877390"/>
            <a:ext cx="9495102" cy="6006979"/>
            <a:chOff x="142240" y="683970"/>
            <a:chExt cx="9495102" cy="6006979"/>
          </a:xfrm>
        </p:grpSpPr>
        <p:grpSp>
          <p:nvGrpSpPr>
            <p:cNvPr id="6" name="组合 5"/>
            <p:cNvGrpSpPr/>
            <p:nvPr/>
          </p:nvGrpSpPr>
          <p:grpSpPr>
            <a:xfrm>
              <a:off x="142240" y="885517"/>
              <a:ext cx="9144000" cy="5779067"/>
              <a:chOff x="1168400" y="1895475"/>
              <a:chExt cx="6807200" cy="4090988"/>
            </a:xfrm>
          </p:grpSpPr>
          <p:sp>
            <p:nvSpPr>
              <p:cNvPr id="5" name="MH_Other_9"/>
              <p:cNvSpPr/>
              <p:nvPr>
                <p:custDataLst>
                  <p:tags r:id="rId7"/>
                </p:custDataLst>
              </p:nvPr>
            </p:nvSpPr>
            <p:spPr>
              <a:xfrm>
                <a:off x="2110911" y="1895475"/>
                <a:ext cx="358421" cy="606425"/>
              </a:xfrm>
              <a:prstGeom prst="rightArrow">
                <a:avLst>
                  <a:gd name="adj1" fmla="val 72581"/>
                  <a:gd name="adj2" fmla="val 46774"/>
                </a:avLst>
              </a:prstGeom>
              <a:solidFill>
                <a:schemeClr val="accent1">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12" name="MH_Other_10"/>
              <p:cNvSpPr/>
              <p:nvPr>
                <p:custDataLst>
                  <p:tags r:id="rId8"/>
                </p:custDataLst>
              </p:nvPr>
            </p:nvSpPr>
            <p:spPr>
              <a:xfrm>
                <a:off x="2080656" y="2754313"/>
                <a:ext cx="388676" cy="606425"/>
              </a:xfrm>
              <a:prstGeom prst="rightArrow">
                <a:avLst>
                  <a:gd name="adj1" fmla="val 72581"/>
                  <a:gd name="adj2" fmla="val 46774"/>
                </a:avLst>
              </a:prstGeom>
              <a:solidFill>
                <a:schemeClr val="accent1">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14" name="MH_Other_11"/>
              <p:cNvSpPr/>
              <p:nvPr>
                <p:custDataLst>
                  <p:tags r:id="rId9"/>
                </p:custDataLst>
              </p:nvPr>
            </p:nvSpPr>
            <p:spPr>
              <a:xfrm>
                <a:off x="2133600" y="3613150"/>
                <a:ext cx="358421" cy="606425"/>
              </a:xfrm>
              <a:prstGeom prst="rightArrow">
                <a:avLst>
                  <a:gd name="adj1" fmla="val 72581"/>
                  <a:gd name="adj2" fmla="val 46774"/>
                </a:avLst>
              </a:prstGeom>
              <a:solidFill>
                <a:schemeClr val="accent1">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16" name="MH_Other_12"/>
              <p:cNvSpPr/>
              <p:nvPr>
                <p:custDataLst>
                  <p:tags r:id="rId10"/>
                </p:custDataLst>
              </p:nvPr>
            </p:nvSpPr>
            <p:spPr>
              <a:xfrm>
                <a:off x="2133600" y="4471988"/>
                <a:ext cx="358421" cy="606425"/>
              </a:xfrm>
              <a:prstGeom prst="rightArrow">
                <a:avLst>
                  <a:gd name="adj1" fmla="val 72581"/>
                  <a:gd name="adj2" fmla="val 46774"/>
                </a:avLst>
              </a:prstGeom>
              <a:solidFill>
                <a:schemeClr val="accent1">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3" name="MH_SubTitle_1"/>
              <p:cNvSpPr/>
              <p:nvPr>
                <p:custDataLst>
                  <p:tags r:id="rId11"/>
                </p:custDataLst>
              </p:nvPr>
            </p:nvSpPr>
            <p:spPr>
              <a:xfrm>
                <a:off x="1168400" y="1895475"/>
                <a:ext cx="1157224" cy="606425"/>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latin typeface="Arial" panose="020B0604020202020204"/>
                    <a:ea typeface="微软雅黑" panose="020B0503020204020204" charset="-122"/>
                  </a:rPr>
                  <a:t>研发经费</a:t>
                </a:r>
              </a:p>
            </p:txBody>
          </p:sp>
          <p:sp>
            <p:nvSpPr>
              <p:cNvPr id="13" name="MH_SubTitle_2"/>
              <p:cNvSpPr/>
              <p:nvPr>
                <p:custDataLst>
                  <p:tags r:id="rId12"/>
                </p:custDataLst>
              </p:nvPr>
            </p:nvSpPr>
            <p:spPr>
              <a:xfrm>
                <a:off x="1168400" y="2754313"/>
                <a:ext cx="1157224" cy="606425"/>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latin typeface="Arial" panose="020B0604020202020204"/>
                    <a:ea typeface="微软雅黑" panose="020B0503020204020204" charset="-122"/>
                  </a:rPr>
                  <a:t>国际科技论文</a:t>
                </a:r>
              </a:p>
            </p:txBody>
          </p:sp>
          <p:sp>
            <p:nvSpPr>
              <p:cNvPr id="15" name="MH_SubTitle_3"/>
              <p:cNvSpPr/>
              <p:nvPr>
                <p:custDataLst>
                  <p:tags r:id="rId13"/>
                </p:custDataLst>
              </p:nvPr>
            </p:nvSpPr>
            <p:spPr>
              <a:xfrm>
                <a:off x="1168400" y="3613150"/>
                <a:ext cx="1157224" cy="606425"/>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latin typeface="Arial" panose="020B0604020202020204"/>
                    <a:ea typeface="微软雅黑" panose="020B0503020204020204" charset="-122"/>
                  </a:rPr>
                  <a:t>专利</a:t>
                </a:r>
              </a:p>
            </p:txBody>
          </p:sp>
          <p:sp>
            <p:nvSpPr>
              <p:cNvPr id="17" name="MH_SubTitle_4"/>
              <p:cNvSpPr/>
              <p:nvPr>
                <p:custDataLst>
                  <p:tags r:id="rId14"/>
                </p:custDataLst>
              </p:nvPr>
            </p:nvSpPr>
            <p:spPr>
              <a:xfrm>
                <a:off x="1168400" y="4471988"/>
                <a:ext cx="1157224" cy="606425"/>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latin typeface="Arial" panose="020B0604020202020204"/>
                    <a:ea typeface="微软雅黑" panose="020B0503020204020204" charset="-122"/>
                  </a:rPr>
                  <a:t>人力资源</a:t>
                </a:r>
              </a:p>
            </p:txBody>
          </p:sp>
          <p:sp>
            <p:nvSpPr>
              <p:cNvPr id="3091" name="MH_Text_2"/>
              <p:cNvSpPr>
                <a:spLocks noChangeArrowheads="1"/>
              </p:cNvSpPr>
              <p:nvPr>
                <p:custDataLst>
                  <p:tags r:id="rId15"/>
                </p:custDataLst>
              </p:nvPr>
            </p:nvSpPr>
            <p:spPr bwMode="auto">
              <a:xfrm>
                <a:off x="4240213" y="2749550"/>
                <a:ext cx="37353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just">
                  <a:lnSpc>
                    <a:spcPct val="130000"/>
                  </a:lnSpc>
                  <a:spcBef>
                    <a:spcPts val="600"/>
                  </a:spcBef>
                  <a:spcAft>
                    <a:spcPts val="1200"/>
                  </a:spcAft>
                  <a:buNone/>
                  <a:defRPr/>
                </a:pPr>
                <a:endParaRPr lang="en-US" altLang="zh-CN" sz="1600" dirty="0">
                  <a:solidFill>
                    <a:srgbClr val="000000"/>
                  </a:solidFill>
                  <a:latin typeface="Arial" panose="020B0604020202020204"/>
                  <a:ea typeface="微软雅黑" panose="020B0503020204020204" charset="-122"/>
                </a:endParaRPr>
              </a:p>
            </p:txBody>
          </p:sp>
          <p:sp>
            <p:nvSpPr>
              <p:cNvPr id="35" name="MH_Other_15"/>
              <p:cNvSpPr/>
              <p:nvPr>
                <p:custDataLst>
                  <p:tags r:id="rId16"/>
                </p:custDataLst>
              </p:nvPr>
            </p:nvSpPr>
            <p:spPr>
              <a:xfrm>
                <a:off x="2133600" y="5378450"/>
                <a:ext cx="344425" cy="608013"/>
              </a:xfrm>
              <a:prstGeom prst="rightArrow">
                <a:avLst>
                  <a:gd name="adj1" fmla="val 72581"/>
                  <a:gd name="adj2" fmla="val 46774"/>
                </a:avLst>
              </a:prstGeom>
              <a:solidFill>
                <a:schemeClr val="accent1">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36" name="MH_SubTitle_5"/>
              <p:cNvSpPr/>
              <p:nvPr>
                <p:custDataLst>
                  <p:tags r:id="rId17"/>
                </p:custDataLst>
              </p:nvPr>
            </p:nvSpPr>
            <p:spPr>
              <a:xfrm>
                <a:off x="1168400" y="5378450"/>
                <a:ext cx="1157224" cy="608013"/>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latin typeface="Arial" panose="020B0604020202020204"/>
                    <a:ea typeface="微软雅黑" panose="020B0503020204020204" charset="-122"/>
                  </a:rPr>
                  <a:t>科技进步</a:t>
                </a:r>
                <a:endParaRPr lang="en-US" altLang="zh-CN" sz="2000" dirty="0">
                  <a:solidFill>
                    <a:srgbClr val="FFFFFF"/>
                  </a:solidFill>
                  <a:latin typeface="Arial" panose="020B0604020202020204"/>
                  <a:ea typeface="微软雅黑" panose="020B0503020204020204" charset="-122"/>
                </a:endParaRPr>
              </a:p>
              <a:p>
                <a:pPr algn="ctr">
                  <a:defRPr/>
                </a:pPr>
                <a:r>
                  <a:rPr lang="zh-CN" altLang="en-US" sz="2000" dirty="0">
                    <a:solidFill>
                      <a:srgbClr val="FFFFFF"/>
                    </a:solidFill>
                    <a:latin typeface="Arial" panose="020B0604020202020204"/>
                    <a:ea typeface="微软雅黑" panose="020B0503020204020204" charset="-122"/>
                  </a:rPr>
                  <a:t>贡献率</a:t>
                </a:r>
              </a:p>
            </p:txBody>
          </p:sp>
        </p:grpSp>
        <p:grpSp>
          <p:nvGrpSpPr>
            <p:cNvPr id="19" name="组合 18"/>
            <p:cNvGrpSpPr/>
            <p:nvPr/>
          </p:nvGrpSpPr>
          <p:grpSpPr>
            <a:xfrm>
              <a:off x="1897817" y="683970"/>
              <a:ext cx="7388421" cy="1248315"/>
              <a:chOff x="2039764" y="291300"/>
              <a:chExt cx="7247206" cy="1248315"/>
            </a:xfrm>
          </p:grpSpPr>
          <p:sp>
            <p:nvSpPr>
              <p:cNvPr id="7" name="矩形 6"/>
              <p:cNvSpPr/>
              <p:nvPr/>
            </p:nvSpPr>
            <p:spPr>
              <a:xfrm>
                <a:off x="2039764" y="291300"/>
                <a:ext cx="7247206" cy="12483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40" name="MH_Text_1"/>
              <p:cNvSpPr txBox="1"/>
              <p:nvPr>
                <p:custDataLst>
                  <p:tags r:id="rId6"/>
                </p:custDataLst>
              </p:nvPr>
            </p:nvSpPr>
            <p:spPr>
              <a:xfrm>
                <a:off x="2263554" y="445380"/>
                <a:ext cx="6781510" cy="986530"/>
              </a:xfrm>
              <a:prstGeom prst="rect">
                <a:avLst/>
              </a:prstGeom>
              <a:noFill/>
            </p:spPr>
            <p:txBody>
              <a:bodyPr lIns="0" tIns="0" rIns="0" bIns="0" anchor="ctr">
                <a:noAutofit/>
              </a:bodyPr>
              <a:lstStyle/>
              <a:p>
                <a:pPr marL="285750" indent="-285750" algn="just">
                  <a:lnSpc>
                    <a:spcPct val="80000"/>
                  </a:lnSpc>
                  <a:spcBef>
                    <a:spcPts val="600"/>
                  </a:spcBef>
                  <a:spcAft>
                    <a:spcPts val="1200"/>
                  </a:spcAft>
                  <a:buFont typeface="Arial" panose="020B0604020202020204" pitchFamily="34" charset="0"/>
                  <a:buChar char="•"/>
                  <a:defRPr/>
                </a:pPr>
                <a:r>
                  <a:rPr lang="zh-CN" altLang="en-US" sz="1600" dirty="0">
                    <a:solidFill>
                      <a:srgbClr val="000000"/>
                    </a:solidFill>
                    <a:latin typeface="宋体" panose="02010600030101010101" pitchFamily="2" charset="-122"/>
                    <a:ea typeface="宋体" panose="02010600030101010101" pitchFamily="2" charset="-122"/>
                  </a:rPr>
                  <a:t>全社会研发经费支出</a:t>
                </a:r>
                <a:r>
                  <a:rPr lang="en-US" altLang="zh-CN" sz="1600" b="1" dirty="0">
                    <a:solidFill>
                      <a:srgbClr val="0000FF"/>
                    </a:solidFill>
                    <a:latin typeface="宋体" panose="02010600030101010101" pitchFamily="2" charset="-122"/>
                    <a:ea typeface="宋体" panose="02010600030101010101" pitchFamily="2" charset="-122"/>
                  </a:rPr>
                  <a:t>17500</a:t>
                </a:r>
                <a:r>
                  <a:rPr lang="zh-CN" altLang="en-US" sz="1600" b="1" dirty="0">
                    <a:solidFill>
                      <a:srgbClr val="0000FF"/>
                    </a:solidFill>
                    <a:latin typeface="宋体" panose="02010600030101010101" pitchFamily="2" charset="-122"/>
                    <a:ea typeface="宋体" panose="02010600030101010101" pitchFamily="2" charset="-122"/>
                  </a:rPr>
                  <a:t>亿元</a:t>
                </a:r>
                <a:r>
                  <a:rPr lang="zh-CN" altLang="en-US" sz="1600" dirty="0">
                    <a:solidFill>
                      <a:srgbClr val="000000"/>
                    </a:solidFill>
                    <a:latin typeface="宋体" panose="02010600030101010101" pitchFamily="2" charset="-122"/>
                    <a:ea typeface="宋体" panose="02010600030101010101" pitchFamily="2" charset="-122"/>
                  </a:rPr>
                  <a:t>，位居</a:t>
                </a:r>
                <a:r>
                  <a:rPr lang="zh-CN" altLang="en-US" sz="1600" b="1" dirty="0">
                    <a:solidFill>
                      <a:srgbClr val="0000FF"/>
                    </a:solidFill>
                    <a:latin typeface="宋体" panose="02010600030101010101" pitchFamily="2" charset="-122"/>
                    <a:ea typeface="宋体" panose="02010600030101010101" pitchFamily="2" charset="-122"/>
                  </a:rPr>
                  <a:t>世界第二</a:t>
                </a:r>
                <a:r>
                  <a:rPr lang="zh-CN" altLang="en-US" sz="1600" dirty="0">
                    <a:solidFill>
                      <a:srgbClr val="000000"/>
                    </a:solidFill>
                    <a:latin typeface="宋体" panose="02010600030101010101" pitchFamily="2" charset="-122"/>
                    <a:ea typeface="宋体" panose="02010600030101010101" pitchFamily="2" charset="-122"/>
                  </a:rPr>
                  <a:t>，超过全球研发支出的</a:t>
                </a:r>
                <a:r>
                  <a:rPr lang="en-US" altLang="zh-CN" sz="1600" b="1" dirty="0">
                    <a:solidFill>
                      <a:srgbClr val="0000FF"/>
                    </a:solidFill>
                    <a:latin typeface="宋体" panose="02010600030101010101" pitchFamily="2" charset="-122"/>
                    <a:ea typeface="宋体" panose="02010600030101010101" pitchFamily="2" charset="-122"/>
                  </a:rPr>
                  <a:t>20%</a:t>
                </a:r>
              </a:p>
              <a:p>
                <a:pPr marL="285750" indent="-285750" algn="just">
                  <a:lnSpc>
                    <a:spcPct val="80000"/>
                  </a:lnSpc>
                  <a:spcBef>
                    <a:spcPts val="600"/>
                  </a:spcBef>
                  <a:spcAft>
                    <a:spcPts val="1200"/>
                  </a:spcAft>
                  <a:buFont typeface="Arial" panose="020B0604020202020204" pitchFamily="34" charset="0"/>
                  <a:buChar char="•"/>
                  <a:defRPr/>
                </a:pPr>
                <a:r>
                  <a:rPr lang="zh-CN" altLang="en-US" sz="1600" dirty="0">
                    <a:solidFill>
                      <a:srgbClr val="000000"/>
                    </a:solidFill>
                    <a:latin typeface="宋体" panose="02010600030101010101" pitchFamily="2" charset="-122"/>
                    <a:ea typeface="宋体" panose="02010600030101010101" pitchFamily="2" charset="-122"/>
                  </a:rPr>
                  <a:t>研发经费投入强度（</a:t>
                </a:r>
                <a:r>
                  <a:rPr lang="en-US" altLang="zh-CN" sz="1600" dirty="0">
                    <a:solidFill>
                      <a:srgbClr val="000000"/>
                    </a:solidFill>
                    <a:latin typeface="宋体" panose="02010600030101010101" pitchFamily="2" charset="-122"/>
                    <a:ea typeface="宋体" panose="02010600030101010101" pitchFamily="2" charset="-122"/>
                  </a:rPr>
                  <a:t>R&amp;D/GDP</a:t>
                </a:r>
                <a:r>
                  <a:rPr lang="zh-CN" altLang="en-US" sz="1600" dirty="0">
                    <a:solidFill>
                      <a:srgbClr val="000000"/>
                    </a:solidFill>
                    <a:latin typeface="宋体" panose="02010600030101010101" pitchFamily="2" charset="-122"/>
                    <a:ea typeface="宋体" panose="02010600030101010101" pitchFamily="2" charset="-122"/>
                  </a:rPr>
                  <a:t>）达到</a:t>
                </a:r>
                <a:r>
                  <a:rPr lang="en-US" altLang="zh-CN" sz="1600" b="1" dirty="0">
                    <a:solidFill>
                      <a:srgbClr val="0000FF"/>
                    </a:solidFill>
                    <a:latin typeface="宋体" panose="02010600030101010101" pitchFamily="2" charset="-122"/>
                    <a:ea typeface="宋体" panose="02010600030101010101" pitchFamily="2" charset="-122"/>
                  </a:rPr>
                  <a:t>2.12%</a:t>
                </a:r>
                <a:r>
                  <a:rPr lang="zh-CN" altLang="en-US" sz="1600" dirty="0">
                    <a:solidFill>
                      <a:srgbClr val="000000"/>
                    </a:solidFill>
                    <a:latin typeface="宋体" panose="02010600030101010101" pitchFamily="2" charset="-122"/>
                    <a:ea typeface="宋体" panose="02010600030101010101" pitchFamily="2" charset="-122"/>
                  </a:rPr>
                  <a:t>，超过欧盟</a:t>
                </a:r>
                <a:r>
                  <a:rPr lang="en-US" altLang="zh-CN" sz="1600" dirty="0">
                    <a:solidFill>
                      <a:srgbClr val="000000"/>
                    </a:solidFill>
                    <a:latin typeface="宋体" panose="02010600030101010101" pitchFamily="2" charset="-122"/>
                    <a:ea typeface="宋体" panose="02010600030101010101" pitchFamily="2" charset="-122"/>
                  </a:rPr>
                  <a:t>15</a:t>
                </a:r>
                <a:r>
                  <a:rPr lang="zh-CN" altLang="en-US" sz="1600" dirty="0">
                    <a:solidFill>
                      <a:srgbClr val="000000"/>
                    </a:solidFill>
                    <a:latin typeface="宋体" panose="02010600030101010101" pitchFamily="2" charset="-122"/>
                    <a:ea typeface="宋体" panose="02010600030101010101" pitchFamily="2" charset="-122"/>
                  </a:rPr>
                  <a:t>国</a:t>
                </a:r>
                <a:r>
                  <a:rPr lang="en-US" altLang="zh-CN" sz="1600" b="1" dirty="0">
                    <a:solidFill>
                      <a:srgbClr val="0000FF"/>
                    </a:solidFill>
                    <a:latin typeface="宋体" panose="02010600030101010101" pitchFamily="2" charset="-122"/>
                    <a:ea typeface="宋体" panose="02010600030101010101" pitchFamily="2" charset="-122"/>
                  </a:rPr>
                  <a:t>2.05%</a:t>
                </a:r>
                <a:r>
                  <a:rPr lang="zh-CN" altLang="en-US" sz="1600" dirty="0">
                    <a:solidFill>
                      <a:srgbClr val="000000"/>
                    </a:solidFill>
                    <a:latin typeface="宋体" panose="02010600030101010101" pitchFamily="2" charset="-122"/>
                    <a:ea typeface="宋体" panose="02010600030101010101" pitchFamily="2" charset="-122"/>
                  </a:rPr>
                  <a:t>的平均水平</a:t>
                </a:r>
                <a:endParaRPr lang="en-US" altLang="zh-CN" sz="1600" dirty="0">
                  <a:solidFill>
                    <a:srgbClr val="000000"/>
                  </a:solidFill>
                  <a:latin typeface="宋体" panose="02010600030101010101" pitchFamily="2" charset="-122"/>
                  <a:ea typeface="宋体" panose="02010600030101010101" pitchFamily="2" charset="-122"/>
                </a:endParaRPr>
              </a:p>
              <a:p>
                <a:pPr marL="285750" indent="-285750" algn="just">
                  <a:lnSpc>
                    <a:spcPct val="80000"/>
                  </a:lnSpc>
                  <a:spcBef>
                    <a:spcPts val="600"/>
                  </a:spcBef>
                  <a:spcAft>
                    <a:spcPts val="1200"/>
                  </a:spcAft>
                  <a:buFont typeface="Arial" panose="020B0604020202020204" pitchFamily="34" charset="0"/>
                  <a:buChar char="•"/>
                  <a:defRPr/>
                </a:pPr>
                <a:r>
                  <a:rPr lang="zh-CN" altLang="en-US" sz="1600" dirty="0">
                    <a:solidFill>
                      <a:srgbClr val="000000"/>
                    </a:solidFill>
                    <a:latin typeface="宋体" panose="02010600030101010101" pitchFamily="2" charset="-122"/>
                    <a:ea typeface="宋体" panose="02010600030101010101" pitchFamily="2" charset="-122"/>
                  </a:rPr>
                  <a:t>企业投入占比达到</a:t>
                </a:r>
                <a:r>
                  <a:rPr lang="en-US" altLang="zh-CN" sz="1600" b="1" dirty="0">
                    <a:solidFill>
                      <a:srgbClr val="0000FF"/>
                    </a:solidFill>
                    <a:latin typeface="宋体" panose="02010600030101010101" pitchFamily="2" charset="-122"/>
                    <a:ea typeface="宋体" panose="02010600030101010101" pitchFamily="2" charset="-122"/>
                  </a:rPr>
                  <a:t>77.5%</a:t>
                </a:r>
                <a:r>
                  <a:rPr lang="zh-CN" altLang="en-US" sz="1600" dirty="0">
                    <a:solidFill>
                      <a:srgbClr val="000000"/>
                    </a:solidFill>
                    <a:latin typeface="宋体" panose="02010600030101010101" pitchFamily="2" charset="-122"/>
                    <a:ea typeface="宋体" panose="02010600030101010101" pitchFamily="2" charset="-122"/>
                  </a:rPr>
                  <a:t>，对全社会研发经费支出增长的贡献达到</a:t>
                </a:r>
                <a:r>
                  <a:rPr lang="en-US" altLang="zh-CN" sz="1600" dirty="0">
                    <a:solidFill>
                      <a:srgbClr val="000000"/>
                    </a:solidFill>
                    <a:latin typeface="宋体" panose="02010600030101010101" pitchFamily="2" charset="-122"/>
                    <a:ea typeface="宋体" panose="02010600030101010101" pitchFamily="2" charset="-122"/>
                  </a:rPr>
                  <a:t>83.8%</a:t>
                </a:r>
              </a:p>
            </p:txBody>
          </p:sp>
        </p:grpSp>
        <p:grpSp>
          <p:nvGrpSpPr>
            <p:cNvPr id="10" name="组合 9"/>
            <p:cNvGrpSpPr/>
            <p:nvPr/>
          </p:nvGrpSpPr>
          <p:grpSpPr>
            <a:xfrm>
              <a:off x="1928295" y="5787198"/>
              <a:ext cx="7589519" cy="903751"/>
              <a:chOff x="1928295" y="5787198"/>
              <a:chExt cx="7589519" cy="903751"/>
            </a:xfrm>
          </p:grpSpPr>
          <p:sp>
            <p:nvSpPr>
              <p:cNvPr id="44" name="矩形 43"/>
              <p:cNvSpPr/>
              <p:nvPr/>
            </p:nvSpPr>
            <p:spPr>
              <a:xfrm>
                <a:off x="1928295" y="5827530"/>
                <a:ext cx="7357944" cy="8152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45" name="MH_Text_5"/>
              <p:cNvSpPr>
                <a:spLocks noChangeArrowheads="1"/>
              </p:cNvSpPr>
              <p:nvPr>
                <p:custDataLst>
                  <p:tags r:id="rId5"/>
                </p:custDataLst>
              </p:nvPr>
            </p:nvSpPr>
            <p:spPr bwMode="auto">
              <a:xfrm>
                <a:off x="2151812" y="5787198"/>
                <a:ext cx="7366002" cy="90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285750" indent="-285750" algn="just">
                  <a:lnSpc>
                    <a:spcPct val="130000"/>
                  </a:lnSpc>
                  <a:spcBef>
                    <a:spcPts val="600"/>
                  </a:spcBef>
                  <a:spcAft>
                    <a:spcPts val="1200"/>
                  </a:spcAft>
                  <a:defRPr/>
                </a:pPr>
                <a:r>
                  <a:rPr lang="zh-CN" altLang="en-US" sz="2000" dirty="0">
                    <a:solidFill>
                      <a:srgbClr val="000000"/>
                    </a:solidFill>
                    <a:latin typeface="宋体" panose="02010600030101010101" pitchFamily="2" charset="-122"/>
                    <a:ea typeface="宋体" panose="02010600030101010101" pitchFamily="2" charset="-122"/>
                  </a:rPr>
                  <a:t>由</a:t>
                </a:r>
                <a:r>
                  <a:rPr lang="en-US" altLang="zh-CN" sz="2000" dirty="0">
                    <a:solidFill>
                      <a:srgbClr val="000000"/>
                    </a:solidFill>
                    <a:latin typeface="宋体" panose="02010600030101010101" pitchFamily="2" charset="-122"/>
                    <a:ea typeface="宋体" panose="02010600030101010101" pitchFamily="2" charset="-122"/>
                  </a:rPr>
                  <a:t>2012</a:t>
                </a:r>
                <a:r>
                  <a:rPr lang="zh-CN" altLang="en-US" sz="2000" dirty="0">
                    <a:solidFill>
                      <a:srgbClr val="000000"/>
                    </a:solidFill>
                    <a:latin typeface="宋体" panose="02010600030101010101" pitchFamily="2" charset="-122"/>
                    <a:ea typeface="宋体" panose="02010600030101010101" pitchFamily="2" charset="-122"/>
                  </a:rPr>
                  <a:t>年的</a:t>
                </a:r>
                <a:r>
                  <a:rPr lang="en-US" altLang="zh-CN" sz="2000" dirty="0">
                    <a:solidFill>
                      <a:srgbClr val="000000"/>
                    </a:solidFill>
                    <a:latin typeface="宋体" panose="02010600030101010101" pitchFamily="2" charset="-122"/>
                    <a:ea typeface="宋体" panose="02010600030101010101" pitchFamily="2" charset="-122"/>
                  </a:rPr>
                  <a:t>52.2%</a:t>
                </a:r>
                <a:r>
                  <a:rPr lang="zh-CN" altLang="en-US" sz="2000" dirty="0">
                    <a:solidFill>
                      <a:srgbClr val="000000"/>
                    </a:solidFill>
                    <a:latin typeface="宋体" panose="02010600030101010101" pitchFamily="2" charset="-122"/>
                    <a:ea typeface="宋体" panose="02010600030101010101" pitchFamily="2" charset="-122"/>
                  </a:rPr>
                  <a:t>增加到</a:t>
                </a:r>
                <a:r>
                  <a:rPr lang="en-US" altLang="zh-CN" sz="2000" dirty="0">
                    <a:solidFill>
                      <a:srgbClr val="000000"/>
                    </a:solidFill>
                    <a:latin typeface="宋体" panose="02010600030101010101" pitchFamily="2" charset="-122"/>
                    <a:ea typeface="宋体" panose="02010600030101010101" pitchFamily="2" charset="-122"/>
                  </a:rPr>
                  <a:t>2017</a:t>
                </a:r>
                <a:r>
                  <a:rPr lang="zh-CN" altLang="en-US" sz="2000" dirty="0">
                    <a:solidFill>
                      <a:srgbClr val="000000"/>
                    </a:solidFill>
                    <a:latin typeface="宋体" panose="02010600030101010101" pitchFamily="2" charset="-122"/>
                    <a:ea typeface="宋体" panose="02010600030101010101" pitchFamily="2" charset="-122"/>
                  </a:rPr>
                  <a:t>年的</a:t>
                </a:r>
                <a:r>
                  <a:rPr lang="en-US" altLang="zh-CN" sz="2000" b="1" dirty="0">
                    <a:solidFill>
                      <a:srgbClr val="0000FF"/>
                    </a:solidFill>
                    <a:latin typeface="宋体" panose="02010600030101010101" pitchFamily="2" charset="-122"/>
                    <a:ea typeface="宋体" panose="02010600030101010101" pitchFamily="2" charset="-122"/>
                  </a:rPr>
                  <a:t>57.5%</a:t>
                </a:r>
                <a:endParaRPr lang="zh-CN" altLang="en-US" sz="2000" b="1" dirty="0">
                  <a:solidFill>
                    <a:srgbClr val="0000FF"/>
                  </a:solidFill>
                  <a:latin typeface="宋体" panose="02010600030101010101" pitchFamily="2" charset="-122"/>
                  <a:ea typeface="宋体" panose="02010600030101010101" pitchFamily="2" charset="-122"/>
                </a:endParaRPr>
              </a:p>
            </p:txBody>
          </p:sp>
        </p:grpSp>
        <p:grpSp>
          <p:nvGrpSpPr>
            <p:cNvPr id="8" name="组合 7"/>
            <p:cNvGrpSpPr/>
            <p:nvPr/>
          </p:nvGrpSpPr>
          <p:grpSpPr>
            <a:xfrm>
              <a:off x="1928294" y="4642171"/>
              <a:ext cx="7548780" cy="1085313"/>
              <a:chOff x="2271339" y="2989290"/>
              <a:chExt cx="7548780" cy="1248315"/>
            </a:xfrm>
          </p:grpSpPr>
          <p:sp>
            <p:nvSpPr>
              <p:cNvPr id="43" name="矩形 42"/>
              <p:cNvSpPr/>
              <p:nvPr/>
            </p:nvSpPr>
            <p:spPr>
              <a:xfrm>
                <a:off x="2271339" y="2989290"/>
                <a:ext cx="7357945" cy="12483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46" name="MH_Text_4"/>
              <p:cNvSpPr>
                <a:spLocks noChangeArrowheads="1"/>
              </p:cNvSpPr>
              <p:nvPr>
                <p:custDataLst>
                  <p:tags r:id="rId4"/>
                </p:custDataLst>
              </p:nvPr>
            </p:nvSpPr>
            <p:spPr bwMode="auto">
              <a:xfrm>
                <a:off x="2494857" y="3083266"/>
                <a:ext cx="7325262" cy="86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285750" indent="-285750" algn="just">
                  <a:lnSpc>
                    <a:spcPct val="80000"/>
                  </a:lnSpc>
                  <a:spcBef>
                    <a:spcPts val="600"/>
                  </a:spcBef>
                  <a:spcAft>
                    <a:spcPts val="1200"/>
                  </a:spcAft>
                  <a:defRPr/>
                </a:pPr>
                <a:r>
                  <a:rPr lang="zh-CN" altLang="en-US" sz="1800" dirty="0">
                    <a:solidFill>
                      <a:srgbClr val="000000"/>
                    </a:solidFill>
                    <a:latin typeface="宋体" panose="02010600030101010101" pitchFamily="2" charset="-122"/>
                    <a:ea typeface="宋体" panose="02010600030101010101" pitchFamily="2" charset="-122"/>
                  </a:rPr>
                  <a:t>研发人员总数达到</a:t>
                </a:r>
                <a:r>
                  <a:rPr lang="en-US" altLang="zh-CN" sz="1800" b="1" dirty="0">
                    <a:solidFill>
                      <a:srgbClr val="0000FF"/>
                    </a:solidFill>
                    <a:latin typeface="宋体" panose="02010600030101010101" pitchFamily="2" charset="-122"/>
                    <a:ea typeface="宋体" panose="02010600030101010101" pitchFamily="2" charset="-122"/>
                  </a:rPr>
                  <a:t>387.8</a:t>
                </a:r>
                <a:r>
                  <a:rPr lang="zh-CN" altLang="en-US" sz="1800" b="1" dirty="0">
                    <a:solidFill>
                      <a:srgbClr val="0000FF"/>
                    </a:solidFill>
                    <a:latin typeface="宋体" panose="02010600030101010101" pitchFamily="2" charset="-122"/>
                    <a:ea typeface="宋体" panose="02010600030101010101" pitchFamily="2" charset="-122"/>
                  </a:rPr>
                  <a:t>万人年</a:t>
                </a:r>
                <a:r>
                  <a:rPr lang="zh-CN" altLang="en-US" sz="1800" dirty="0">
                    <a:solidFill>
                      <a:srgbClr val="000000"/>
                    </a:solidFill>
                    <a:latin typeface="宋体" panose="02010600030101010101" pitchFamily="2" charset="-122"/>
                    <a:ea typeface="宋体" panose="02010600030101010101" pitchFamily="2" charset="-122"/>
                  </a:rPr>
                  <a:t>，</a:t>
                </a:r>
                <a:r>
                  <a:rPr lang="zh-CN" altLang="en-US" sz="1800" b="1" dirty="0">
                    <a:solidFill>
                      <a:srgbClr val="0000FF"/>
                    </a:solidFill>
                    <a:latin typeface="宋体" panose="02010600030101010101" pitchFamily="2" charset="-122"/>
                    <a:ea typeface="宋体" panose="02010600030101010101" pitchFamily="2" charset="-122"/>
                  </a:rPr>
                  <a:t>世界第一</a:t>
                </a:r>
                <a:endParaRPr lang="en-US" altLang="zh-CN" sz="1800" b="1" dirty="0">
                  <a:solidFill>
                    <a:srgbClr val="0000FF"/>
                  </a:solidFill>
                  <a:latin typeface="宋体" panose="02010600030101010101" pitchFamily="2" charset="-122"/>
                  <a:ea typeface="宋体" panose="02010600030101010101" pitchFamily="2" charset="-122"/>
                </a:endParaRPr>
              </a:p>
              <a:p>
                <a:pPr marL="285750" indent="-285750" algn="just">
                  <a:lnSpc>
                    <a:spcPct val="80000"/>
                  </a:lnSpc>
                  <a:spcBef>
                    <a:spcPts val="600"/>
                  </a:spcBef>
                  <a:spcAft>
                    <a:spcPts val="1200"/>
                  </a:spcAft>
                  <a:defRPr/>
                </a:pPr>
                <a:r>
                  <a:rPr lang="zh-CN" altLang="en-US" sz="1800" dirty="0">
                    <a:solidFill>
                      <a:srgbClr val="000000"/>
                    </a:solidFill>
                    <a:latin typeface="宋体" panose="02010600030101010101" pitchFamily="2" charset="-122"/>
                    <a:ea typeface="宋体" panose="02010600030101010101" pitchFamily="2" charset="-122"/>
                  </a:rPr>
                  <a:t>理工科大学毕业生数量</a:t>
                </a:r>
                <a:r>
                  <a:rPr lang="zh-CN" altLang="en-US" sz="1800" b="1" dirty="0">
                    <a:solidFill>
                      <a:srgbClr val="0000FF"/>
                    </a:solidFill>
                    <a:latin typeface="宋体" panose="02010600030101010101" pitchFamily="2" charset="-122"/>
                    <a:ea typeface="宋体" panose="02010600030101010101" pitchFamily="2" charset="-122"/>
                  </a:rPr>
                  <a:t>世界第一</a:t>
                </a:r>
                <a:r>
                  <a:rPr lang="zh-CN" altLang="en-US" sz="1800" dirty="0">
                    <a:solidFill>
                      <a:srgbClr val="000000"/>
                    </a:solidFill>
                    <a:latin typeface="宋体" panose="02010600030101010101" pitchFamily="2" charset="-122"/>
                    <a:ea typeface="宋体" panose="02010600030101010101" pitchFamily="2" charset="-122"/>
                  </a:rPr>
                  <a:t>，美国的</a:t>
                </a:r>
                <a:r>
                  <a:rPr lang="en-US" altLang="zh-CN" sz="1800" dirty="0">
                    <a:solidFill>
                      <a:srgbClr val="000000"/>
                    </a:solidFill>
                    <a:latin typeface="宋体" panose="02010600030101010101" pitchFamily="2" charset="-122"/>
                    <a:ea typeface="宋体" panose="02010600030101010101" pitchFamily="2" charset="-122"/>
                  </a:rPr>
                  <a:t>8</a:t>
                </a:r>
                <a:r>
                  <a:rPr lang="zh-CN" altLang="en-US" sz="1800" dirty="0">
                    <a:solidFill>
                      <a:srgbClr val="000000"/>
                    </a:solidFill>
                    <a:latin typeface="宋体" panose="02010600030101010101" pitchFamily="2" charset="-122"/>
                    <a:ea typeface="宋体" panose="02010600030101010101" pitchFamily="2" charset="-122"/>
                  </a:rPr>
                  <a:t>倍</a:t>
                </a:r>
                <a:endParaRPr lang="en-US" altLang="zh-CN" sz="1800" dirty="0">
                  <a:solidFill>
                    <a:srgbClr val="000000"/>
                  </a:solidFill>
                  <a:latin typeface="宋体" panose="02010600030101010101" pitchFamily="2" charset="-122"/>
                  <a:ea typeface="宋体" panose="02010600030101010101" pitchFamily="2" charset="-122"/>
                </a:endParaRPr>
              </a:p>
            </p:txBody>
          </p:sp>
        </p:grpSp>
        <p:grpSp>
          <p:nvGrpSpPr>
            <p:cNvPr id="9" name="组合 8"/>
            <p:cNvGrpSpPr/>
            <p:nvPr/>
          </p:nvGrpSpPr>
          <p:grpSpPr>
            <a:xfrm>
              <a:off x="1920238" y="3523487"/>
              <a:ext cx="7561470" cy="980728"/>
              <a:chOff x="1879499" y="3334792"/>
              <a:chExt cx="7561470" cy="980728"/>
            </a:xfrm>
          </p:grpSpPr>
          <p:sp>
            <p:nvSpPr>
              <p:cNvPr id="42" name="矩形 41"/>
              <p:cNvSpPr/>
              <p:nvPr/>
            </p:nvSpPr>
            <p:spPr>
              <a:xfrm>
                <a:off x="1879499" y="3334792"/>
                <a:ext cx="7366002" cy="980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47" name="MH_Text_3"/>
              <p:cNvSpPr>
                <a:spLocks noChangeArrowheads="1"/>
              </p:cNvSpPr>
              <p:nvPr>
                <p:custDataLst>
                  <p:tags r:id="rId3"/>
                </p:custDataLst>
              </p:nvPr>
            </p:nvSpPr>
            <p:spPr bwMode="auto">
              <a:xfrm>
                <a:off x="2115706" y="3439626"/>
                <a:ext cx="7325263" cy="86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285750" indent="-285750" algn="just">
                  <a:lnSpc>
                    <a:spcPct val="80000"/>
                  </a:lnSpc>
                  <a:spcBef>
                    <a:spcPts val="600"/>
                  </a:spcBef>
                  <a:spcAft>
                    <a:spcPts val="1200"/>
                  </a:spcAft>
                  <a:defRPr/>
                </a:pPr>
                <a:r>
                  <a:rPr lang="zh-CN" altLang="en-US" sz="1800" dirty="0">
                    <a:solidFill>
                      <a:srgbClr val="000000"/>
                    </a:solidFill>
                    <a:latin typeface="宋体" panose="02010600030101010101" pitchFamily="2" charset="-122"/>
                    <a:ea typeface="宋体" panose="02010600030101010101" pitchFamily="2" charset="-122"/>
                  </a:rPr>
                  <a:t>专利申请和授权量</a:t>
                </a:r>
                <a:r>
                  <a:rPr lang="zh-CN" altLang="en-US" sz="1800" b="1" dirty="0">
                    <a:solidFill>
                      <a:srgbClr val="0000FF"/>
                    </a:solidFill>
                    <a:latin typeface="宋体" panose="02010600030101010101" pitchFamily="2" charset="-122"/>
                    <a:ea typeface="宋体" panose="02010600030101010101" pitchFamily="2" charset="-122"/>
                  </a:rPr>
                  <a:t>世界第一</a:t>
                </a:r>
                <a:endParaRPr lang="en-US" altLang="zh-CN" sz="1800" b="1" dirty="0">
                  <a:solidFill>
                    <a:srgbClr val="0000FF"/>
                  </a:solidFill>
                  <a:latin typeface="宋体" panose="02010600030101010101" pitchFamily="2" charset="-122"/>
                  <a:ea typeface="宋体" panose="02010600030101010101" pitchFamily="2" charset="-122"/>
                </a:endParaRPr>
              </a:p>
              <a:p>
                <a:pPr marL="285750" indent="-285750" algn="just">
                  <a:lnSpc>
                    <a:spcPct val="80000"/>
                  </a:lnSpc>
                  <a:spcBef>
                    <a:spcPts val="600"/>
                  </a:spcBef>
                  <a:spcAft>
                    <a:spcPts val="1200"/>
                  </a:spcAft>
                  <a:defRPr/>
                </a:pPr>
                <a:r>
                  <a:rPr lang="zh-CN" altLang="en-US" sz="1800" dirty="0">
                    <a:solidFill>
                      <a:srgbClr val="000000"/>
                    </a:solidFill>
                    <a:latin typeface="宋体" panose="02010600030101010101" pitchFamily="2" charset="-122"/>
                    <a:ea typeface="宋体" panose="02010600030101010101" pitchFamily="2" charset="-122"/>
                  </a:rPr>
                  <a:t>有效发明专利</a:t>
                </a:r>
                <a:r>
                  <a:rPr lang="en-US" altLang="zh-CN" sz="1800" b="1" dirty="0">
                    <a:solidFill>
                      <a:srgbClr val="0000FF"/>
                    </a:solidFill>
                    <a:latin typeface="宋体" panose="02010600030101010101" pitchFamily="2" charset="-122"/>
                    <a:ea typeface="宋体" panose="02010600030101010101" pitchFamily="2" charset="-122"/>
                  </a:rPr>
                  <a:t>135</a:t>
                </a:r>
                <a:r>
                  <a:rPr lang="zh-CN" altLang="en-US" sz="1800" b="1" dirty="0">
                    <a:solidFill>
                      <a:srgbClr val="0000FF"/>
                    </a:solidFill>
                    <a:latin typeface="宋体" panose="02010600030101010101" pitchFamily="2" charset="-122"/>
                    <a:ea typeface="宋体" panose="02010600030101010101" pitchFamily="2" charset="-122"/>
                  </a:rPr>
                  <a:t>万件</a:t>
                </a:r>
                <a:r>
                  <a:rPr lang="zh-CN" altLang="en-US" sz="1800" dirty="0">
                    <a:solidFill>
                      <a:srgbClr val="000000"/>
                    </a:solidFill>
                    <a:latin typeface="宋体" panose="02010600030101010101" pitchFamily="2" charset="-122"/>
                    <a:ea typeface="宋体" panose="02010600030101010101" pitchFamily="2" charset="-122"/>
                  </a:rPr>
                  <a:t>，</a:t>
                </a:r>
                <a:r>
                  <a:rPr lang="zh-CN" altLang="en-US" sz="1800" b="1" dirty="0">
                    <a:solidFill>
                      <a:srgbClr val="0000FF"/>
                    </a:solidFill>
                    <a:latin typeface="宋体" panose="02010600030101010101" pitchFamily="2" charset="-122"/>
                    <a:ea typeface="宋体" panose="02010600030101010101" pitchFamily="2" charset="-122"/>
                  </a:rPr>
                  <a:t>世界第三</a:t>
                </a:r>
                <a:endParaRPr lang="en-US" altLang="zh-CN" sz="1800" b="1" dirty="0">
                  <a:solidFill>
                    <a:srgbClr val="0000FF"/>
                  </a:solidFill>
                  <a:latin typeface="宋体" panose="02010600030101010101" pitchFamily="2" charset="-122"/>
                  <a:ea typeface="宋体" panose="02010600030101010101" pitchFamily="2" charset="-122"/>
                </a:endParaRPr>
              </a:p>
            </p:txBody>
          </p:sp>
        </p:grpSp>
        <p:grpSp>
          <p:nvGrpSpPr>
            <p:cNvPr id="11" name="组合 10"/>
            <p:cNvGrpSpPr/>
            <p:nvPr/>
          </p:nvGrpSpPr>
          <p:grpSpPr>
            <a:xfrm>
              <a:off x="1907875" y="1814527"/>
              <a:ext cx="7729467" cy="2359171"/>
              <a:chOff x="2039027" y="1916264"/>
              <a:chExt cx="7543089" cy="2108514"/>
            </a:xfrm>
          </p:grpSpPr>
          <p:sp>
            <p:nvSpPr>
              <p:cNvPr id="41" name="矩形 40"/>
              <p:cNvSpPr/>
              <p:nvPr/>
            </p:nvSpPr>
            <p:spPr>
              <a:xfrm>
                <a:off x="2039027" y="2121050"/>
                <a:ext cx="7210267" cy="12483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48" name="MH_Text_3"/>
              <p:cNvSpPr>
                <a:spLocks noChangeArrowheads="1"/>
              </p:cNvSpPr>
              <p:nvPr>
                <p:custDataLst>
                  <p:tags r:id="rId2"/>
                </p:custDataLst>
              </p:nvPr>
            </p:nvSpPr>
            <p:spPr bwMode="auto">
              <a:xfrm>
                <a:off x="2281603" y="1916264"/>
                <a:ext cx="7300513" cy="210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285750" indent="-285750" algn="just">
                  <a:lnSpc>
                    <a:spcPct val="50000"/>
                  </a:lnSpc>
                  <a:spcBef>
                    <a:spcPts val="600"/>
                  </a:spcBef>
                  <a:spcAft>
                    <a:spcPts val="1200"/>
                  </a:spcAft>
                  <a:defRPr/>
                </a:pPr>
                <a:r>
                  <a:rPr lang="zh-CN" altLang="en-US" sz="1700" dirty="0">
                    <a:solidFill>
                      <a:srgbClr val="000000"/>
                    </a:solidFill>
                    <a:latin typeface="宋体" panose="02010600030101010101" pitchFamily="2" charset="-122"/>
                    <a:ea typeface="宋体" panose="02010600030101010101" pitchFamily="2" charset="-122"/>
                  </a:rPr>
                  <a:t>数量连续</a:t>
                </a:r>
                <a:r>
                  <a:rPr lang="en-US" altLang="zh-CN" sz="1700" dirty="0">
                    <a:solidFill>
                      <a:srgbClr val="000000"/>
                    </a:solidFill>
                    <a:latin typeface="宋体" panose="02010600030101010101" pitchFamily="2" charset="-122"/>
                    <a:ea typeface="宋体" panose="02010600030101010101" pitchFamily="2" charset="-122"/>
                  </a:rPr>
                  <a:t>8</a:t>
                </a:r>
                <a:r>
                  <a:rPr lang="zh-CN" altLang="en-US" sz="1700" dirty="0">
                    <a:solidFill>
                      <a:srgbClr val="000000"/>
                    </a:solidFill>
                    <a:latin typeface="宋体" panose="02010600030101010101" pitchFamily="2" charset="-122"/>
                    <a:ea typeface="宋体" panose="02010600030101010101" pitchFamily="2" charset="-122"/>
                  </a:rPr>
                  <a:t>年稳居</a:t>
                </a:r>
                <a:r>
                  <a:rPr lang="zh-CN" altLang="en-US" sz="1700" b="1" dirty="0">
                    <a:solidFill>
                      <a:srgbClr val="0000FF"/>
                    </a:solidFill>
                    <a:latin typeface="宋体" panose="02010600030101010101" pitchFamily="2" charset="-122"/>
                    <a:ea typeface="宋体" panose="02010600030101010101" pitchFamily="2" charset="-122"/>
                  </a:rPr>
                  <a:t>世界第二</a:t>
                </a:r>
                <a:r>
                  <a:rPr lang="zh-CN" altLang="en-US" sz="1700" dirty="0">
                    <a:solidFill>
                      <a:srgbClr val="000000"/>
                    </a:solidFill>
                    <a:latin typeface="宋体" panose="02010600030101010101" pitchFamily="2" charset="-122"/>
                    <a:ea typeface="宋体" panose="02010600030101010101" pitchFamily="2" charset="-122"/>
                  </a:rPr>
                  <a:t>，仅次于美国的</a:t>
                </a:r>
                <a:r>
                  <a:rPr lang="zh-CN" altLang="en-US" sz="1700" b="1" dirty="0">
                    <a:solidFill>
                      <a:srgbClr val="0000FF"/>
                    </a:solidFill>
                    <a:latin typeface="宋体" panose="02010600030101010101" pitchFamily="2" charset="-122"/>
                    <a:ea typeface="宋体" panose="02010600030101010101" pitchFamily="2" charset="-122"/>
                  </a:rPr>
                  <a:t>全球第二大</a:t>
                </a:r>
                <a:r>
                  <a:rPr lang="zh-CN" altLang="en-US" sz="1700" dirty="0">
                    <a:solidFill>
                      <a:srgbClr val="000000"/>
                    </a:solidFill>
                    <a:latin typeface="宋体" panose="02010600030101010101" pitchFamily="2" charset="-122"/>
                    <a:ea typeface="宋体" panose="02010600030101010101" pitchFamily="2" charset="-122"/>
                  </a:rPr>
                  <a:t>高质量论文贡献国</a:t>
                </a:r>
                <a:endParaRPr lang="en-US" altLang="zh-CN" sz="1700" dirty="0">
                  <a:solidFill>
                    <a:srgbClr val="000000"/>
                  </a:solidFill>
                  <a:latin typeface="宋体" panose="02010600030101010101" pitchFamily="2" charset="-122"/>
                  <a:ea typeface="宋体" panose="02010600030101010101" pitchFamily="2" charset="-122"/>
                </a:endParaRPr>
              </a:p>
              <a:p>
                <a:pPr marL="285750" indent="-285750" algn="just">
                  <a:lnSpc>
                    <a:spcPct val="50000"/>
                  </a:lnSpc>
                  <a:spcBef>
                    <a:spcPts val="600"/>
                  </a:spcBef>
                  <a:spcAft>
                    <a:spcPts val="1200"/>
                  </a:spcAft>
                  <a:defRPr/>
                </a:pPr>
                <a:r>
                  <a:rPr lang="zh-CN" altLang="en-US" sz="1700" dirty="0">
                    <a:solidFill>
                      <a:srgbClr val="000000"/>
                    </a:solidFill>
                    <a:latin typeface="宋体" panose="02010600030101010101" pitchFamily="2" charset="-122"/>
                    <a:ea typeface="宋体" panose="02010600030101010101" pitchFamily="2" charset="-122"/>
                  </a:rPr>
                  <a:t>被引用次数上升到</a:t>
                </a:r>
                <a:r>
                  <a:rPr lang="zh-CN" altLang="en-US" sz="1700" b="1" dirty="0">
                    <a:solidFill>
                      <a:srgbClr val="0000FF"/>
                    </a:solidFill>
                    <a:latin typeface="宋体" panose="02010600030101010101" pitchFamily="2" charset="-122"/>
                    <a:ea typeface="宋体" panose="02010600030101010101" pitchFamily="2" charset="-122"/>
                  </a:rPr>
                  <a:t>世界第一</a:t>
                </a:r>
                <a:r>
                  <a:rPr lang="zh-CN" altLang="en-US" sz="1700" dirty="0">
                    <a:solidFill>
                      <a:srgbClr val="000000"/>
                    </a:solidFill>
                    <a:latin typeface="宋体" panose="02010600030101010101" pitchFamily="2" charset="-122"/>
                    <a:ea typeface="宋体" panose="02010600030101010101" pitchFamily="2" charset="-122"/>
                  </a:rPr>
                  <a:t>，材料科学领域居</a:t>
                </a:r>
                <a:r>
                  <a:rPr lang="zh-CN" altLang="en-US" sz="1700" b="1" dirty="0">
                    <a:solidFill>
                      <a:srgbClr val="0000FF"/>
                    </a:solidFill>
                    <a:latin typeface="宋体" panose="02010600030101010101" pitchFamily="2" charset="-122"/>
                    <a:ea typeface="宋体" panose="02010600030101010101" pitchFamily="2" charset="-122"/>
                  </a:rPr>
                  <a:t>世界第一</a:t>
                </a:r>
                <a:r>
                  <a:rPr lang="zh-CN" altLang="en-US" sz="1700" dirty="0">
                    <a:solidFill>
                      <a:srgbClr val="000000"/>
                    </a:solidFill>
                    <a:latin typeface="宋体" panose="02010600030101010101" pitchFamily="2" charset="-122"/>
                    <a:ea typeface="宋体" panose="02010600030101010101" pitchFamily="2" charset="-122"/>
                  </a:rPr>
                  <a:t>，农业、化学第</a:t>
                </a:r>
                <a:r>
                  <a:rPr lang="en-US" altLang="zh-CN" sz="1700" dirty="0">
                    <a:solidFill>
                      <a:srgbClr val="000000"/>
                    </a:solidFill>
                    <a:latin typeface="宋体" panose="02010600030101010101" pitchFamily="2" charset="-122"/>
                    <a:ea typeface="宋体" panose="02010600030101010101" pitchFamily="2" charset="-122"/>
                  </a:rPr>
                  <a:t>8</a:t>
                </a:r>
              </a:p>
              <a:p>
                <a:pPr algn="just">
                  <a:lnSpc>
                    <a:spcPct val="50000"/>
                  </a:lnSpc>
                  <a:spcBef>
                    <a:spcPts val="600"/>
                  </a:spcBef>
                  <a:spcAft>
                    <a:spcPts val="1200"/>
                  </a:spcAft>
                  <a:buNone/>
                  <a:defRPr/>
                </a:pPr>
                <a:r>
                  <a:rPr lang="en-US" altLang="zh-CN" sz="1700" dirty="0">
                    <a:solidFill>
                      <a:srgbClr val="000000"/>
                    </a:solidFill>
                    <a:latin typeface="宋体" panose="02010600030101010101" pitchFamily="2" charset="-122"/>
                    <a:ea typeface="宋体" panose="02010600030101010101" pitchFamily="2" charset="-122"/>
                  </a:rPr>
                  <a:t>   </a:t>
                </a:r>
                <a:r>
                  <a:rPr lang="zh-CN" altLang="en-US" sz="1700" dirty="0">
                    <a:solidFill>
                      <a:srgbClr val="000000"/>
                    </a:solidFill>
                    <a:latin typeface="宋体" panose="02010600030101010101" pitchFamily="2" charset="-122"/>
                    <a:ea typeface="宋体" panose="02010600030101010101" pitchFamily="2" charset="-122"/>
                  </a:rPr>
                  <a:t>个学科论文影响力居</a:t>
                </a:r>
                <a:r>
                  <a:rPr lang="zh-CN" altLang="en-US" sz="1700" b="1" dirty="0">
                    <a:solidFill>
                      <a:srgbClr val="0000FF"/>
                    </a:solidFill>
                    <a:latin typeface="宋体" panose="02010600030101010101" pitchFamily="2" charset="-122"/>
                    <a:ea typeface="宋体" panose="02010600030101010101" pitchFamily="2" charset="-122"/>
                  </a:rPr>
                  <a:t>世界第二</a:t>
                </a:r>
                <a:endParaRPr lang="en-US" altLang="zh-CN" sz="1700" b="1" dirty="0">
                  <a:solidFill>
                    <a:srgbClr val="0000FF"/>
                  </a:solidFill>
                  <a:latin typeface="宋体" panose="02010600030101010101" pitchFamily="2" charset="-122"/>
                  <a:ea typeface="宋体" panose="02010600030101010101" pitchFamily="2" charset="-122"/>
                </a:endParaRPr>
              </a:p>
              <a:p>
                <a:pPr marL="285750" indent="-285750" algn="just">
                  <a:lnSpc>
                    <a:spcPct val="50000"/>
                  </a:lnSpc>
                  <a:spcBef>
                    <a:spcPts val="600"/>
                  </a:spcBef>
                  <a:spcAft>
                    <a:spcPts val="1200"/>
                  </a:spcAft>
                  <a:defRPr/>
                </a:pPr>
                <a:r>
                  <a:rPr lang="zh-CN" altLang="en-US" sz="1700" dirty="0">
                    <a:solidFill>
                      <a:srgbClr val="000000"/>
                    </a:solidFill>
                    <a:latin typeface="宋体" panose="02010600030101010101" pitchFamily="2" charset="-122"/>
                    <a:ea typeface="宋体" panose="02010600030101010101" pitchFamily="2" charset="-122"/>
                  </a:rPr>
                  <a:t>高被引论文（被引频次排在前</a:t>
                </a:r>
                <a:r>
                  <a:rPr lang="en-US" altLang="zh-CN" sz="1700" dirty="0">
                    <a:solidFill>
                      <a:srgbClr val="000000"/>
                    </a:solidFill>
                    <a:latin typeface="宋体" panose="02010600030101010101" pitchFamily="2" charset="-122"/>
                    <a:ea typeface="宋体" panose="02010600030101010101" pitchFamily="2" charset="-122"/>
                  </a:rPr>
                  <a:t>1%</a:t>
                </a:r>
                <a:r>
                  <a:rPr lang="zh-CN" altLang="en-US" sz="1700" dirty="0">
                    <a:solidFill>
                      <a:srgbClr val="000000"/>
                    </a:solidFill>
                    <a:latin typeface="宋体" panose="02010600030101010101" pitchFamily="2" charset="-122"/>
                    <a:ea typeface="宋体" panose="02010600030101010101" pitchFamily="2" charset="-122"/>
                  </a:rPr>
                  <a:t>）数量位居</a:t>
                </a:r>
                <a:r>
                  <a:rPr lang="zh-CN" altLang="en-US" sz="1700" b="1" dirty="0">
                    <a:solidFill>
                      <a:srgbClr val="0000FF"/>
                    </a:solidFill>
                    <a:latin typeface="宋体" panose="02010600030101010101" pitchFamily="2" charset="-122"/>
                    <a:ea typeface="宋体" panose="02010600030101010101" pitchFamily="2" charset="-122"/>
                  </a:rPr>
                  <a:t>世界第三</a:t>
                </a:r>
                <a:endParaRPr lang="en-US" altLang="zh-CN" sz="1700" b="1" dirty="0">
                  <a:solidFill>
                    <a:srgbClr val="0000FF"/>
                  </a:solidFill>
                  <a:latin typeface="宋体" panose="02010600030101010101" pitchFamily="2" charset="-122"/>
                  <a:ea typeface="宋体" panose="02010600030101010101" pitchFamily="2" charset="-122"/>
                </a:endParaRPr>
              </a:p>
              <a:p>
                <a:pPr marL="285750" indent="-285750" algn="just">
                  <a:lnSpc>
                    <a:spcPct val="80000"/>
                  </a:lnSpc>
                  <a:spcBef>
                    <a:spcPts val="600"/>
                  </a:spcBef>
                  <a:spcAft>
                    <a:spcPts val="1200"/>
                  </a:spcAft>
                  <a:defRPr/>
                </a:pPr>
                <a:endParaRPr lang="en-US" altLang="zh-CN" sz="1600" b="1" dirty="0">
                  <a:solidFill>
                    <a:srgbClr val="FF0000"/>
                  </a:solidFill>
                  <a:latin typeface="宋体" panose="02010600030101010101" pitchFamily="2" charset="-122"/>
                  <a:ea typeface="宋体" panose="02010600030101010101" pitchFamily="2" charset="-122"/>
                </a:endParaRPr>
              </a:p>
            </p:txBody>
          </p:sp>
        </p:grpSp>
      </p:grpSp>
      <p:sp>
        <p:nvSpPr>
          <p:cNvPr id="56" name="标题 1"/>
          <p:cNvSpPr>
            <a:spLocks noGrp="1"/>
          </p:cNvSpPr>
          <p:nvPr>
            <p:ph type="title"/>
          </p:nvPr>
        </p:nvSpPr>
        <p:spPr>
          <a:xfrm>
            <a:off x="1010679" y="-34404"/>
            <a:ext cx="7886700" cy="996517"/>
          </a:xfrm>
        </p:spPr>
        <p:txBody>
          <a:bodyPr>
            <a:normAutofit fontScale="90000"/>
          </a:bodyPr>
          <a:lstStyle/>
          <a:p>
            <a:pPr algn="ctr"/>
            <a:r>
              <a:rPr lang="zh-CN" altLang="en-US" dirty="0">
                <a:solidFill>
                  <a:srgbClr val="C00000"/>
                </a:solidFill>
                <a:latin typeface="华文新魏" panose="02010800040101010101" pitchFamily="2" charset="-122"/>
                <a:ea typeface="华文新魏" panose="02010800040101010101" pitchFamily="2" charset="-122"/>
              </a:rPr>
              <a:t>中国科技创新整体实力显著提升</a:t>
            </a:r>
            <a:endParaRPr lang="en-US" altLang="zh-CN" noProof="0" dirty="0">
              <a:ln>
                <a:noFill/>
              </a:ln>
              <a:solidFill>
                <a:srgbClr val="C00000"/>
              </a:solidFill>
              <a:effectLst/>
              <a:uLnTx/>
              <a:uFillTx/>
              <a:latin typeface="华文新魏" panose="02010800040101010101" pitchFamily="2" charset="-122"/>
              <a:ea typeface="华文新魏" panose="02010800040101010101" pitchFamily="2"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3878" y="86796"/>
            <a:ext cx="7886700" cy="996517"/>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中国创新“顶天”“立地”</a:t>
            </a:r>
            <a:endParaRPr lang="en-US" altLang="zh-CN" sz="4000" dirty="0">
              <a:solidFill>
                <a:srgbClr val="C00000"/>
              </a:solidFill>
              <a:latin typeface="华文新魏" panose="02010800040101010101" pitchFamily="2" charset="-122"/>
              <a:ea typeface="华文新魏" panose="02010800040101010101" pitchFamily="2"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2" y="1191597"/>
            <a:ext cx="3724985" cy="2287272"/>
          </a:xfrm>
          <a:prstGeom prst="rect">
            <a:avLst/>
          </a:prstGeom>
        </p:spPr>
      </p:pic>
      <p:sp>
        <p:nvSpPr>
          <p:cNvPr id="9" name="矩形 8"/>
          <p:cNvSpPr/>
          <p:nvPr/>
        </p:nvSpPr>
        <p:spPr>
          <a:xfrm>
            <a:off x="326250" y="3616406"/>
            <a:ext cx="3262432" cy="400110"/>
          </a:xfrm>
          <a:prstGeom prst="rect">
            <a:avLst/>
          </a:prstGeom>
        </p:spPr>
        <p:txBody>
          <a:bodyPr wrap="none">
            <a:spAutoFit/>
          </a:bodyPr>
          <a:lstStyle/>
          <a:p>
            <a:pPr>
              <a:defRPr/>
            </a:pPr>
            <a:r>
              <a:rPr lang="en-US" altLang="zh-CN" sz="2000" dirty="0">
                <a:solidFill>
                  <a:srgbClr val="000000"/>
                </a:solidFill>
                <a:latin typeface="宋体" panose="02010600030101010101" pitchFamily="2" charset="-122"/>
                <a:ea typeface="宋体" panose="02010600030101010101" pitchFamily="2" charset="-122"/>
              </a:rPr>
              <a:t>C919</a:t>
            </a:r>
            <a:r>
              <a:rPr lang="zh-CN" altLang="en-US" sz="2000" dirty="0">
                <a:solidFill>
                  <a:srgbClr val="000000"/>
                </a:solidFill>
                <a:latin typeface="宋体" panose="02010600030101010101" pitchFamily="2" charset="-122"/>
                <a:ea typeface="宋体" panose="02010600030101010101" pitchFamily="2" charset="-122"/>
              </a:rPr>
              <a:t>创造新的</a:t>
            </a:r>
            <a:r>
              <a:rPr lang="zh-CN" altLang="en-US" sz="2000" b="1" dirty="0">
                <a:solidFill>
                  <a:srgbClr val="0000FF"/>
                </a:solidFill>
                <a:latin typeface="宋体" panose="02010600030101010101" pitchFamily="2" charset="-122"/>
                <a:ea typeface="宋体" panose="02010600030101010101" pitchFamily="2" charset="-122"/>
              </a:rPr>
              <a:t>“中国高度”</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1075" y="1224542"/>
            <a:ext cx="3439507" cy="2287272"/>
          </a:xfrm>
          <a:prstGeom prst="rect">
            <a:avLst/>
          </a:prstGeom>
        </p:spPr>
      </p:pic>
      <p:sp>
        <p:nvSpPr>
          <p:cNvPr id="12" name="矩形 11"/>
          <p:cNvSpPr/>
          <p:nvPr/>
        </p:nvSpPr>
        <p:spPr>
          <a:xfrm>
            <a:off x="5529203" y="3564116"/>
            <a:ext cx="3775393" cy="400110"/>
          </a:xfrm>
          <a:prstGeom prst="rect">
            <a:avLst/>
          </a:prstGeom>
        </p:spPr>
        <p:txBody>
          <a:bodyPr wrap="none">
            <a:spAutoFit/>
          </a:bodyPr>
          <a:lstStyle/>
          <a:p>
            <a:pPr>
              <a:defRPr/>
            </a:pPr>
            <a:r>
              <a:rPr lang="zh-CN" altLang="en-US" sz="2000" dirty="0">
                <a:solidFill>
                  <a:srgbClr val="000000"/>
                </a:solidFill>
                <a:latin typeface="宋体" panose="02010600030101010101" pitchFamily="2" charset="-122"/>
                <a:ea typeface="宋体" panose="02010600030101010101" pitchFamily="2" charset="-122"/>
              </a:rPr>
              <a:t>“复兴号”疾驰出</a:t>
            </a:r>
            <a:r>
              <a:rPr lang="zh-CN" altLang="en-US" sz="2000" b="1" dirty="0">
                <a:solidFill>
                  <a:srgbClr val="0000FF"/>
                </a:solidFill>
                <a:latin typeface="宋体" panose="02010600030101010101" pitchFamily="2" charset="-122"/>
                <a:ea typeface="宋体" panose="02010600030101010101" pitchFamily="2" charset="-122"/>
              </a:rPr>
              <a:t>“中国速度”</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 y="4123275"/>
            <a:ext cx="3572759" cy="2205872"/>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0316" y="4123275"/>
            <a:ext cx="3963684" cy="2209754"/>
          </a:xfrm>
          <a:prstGeom prst="rect">
            <a:avLst/>
          </a:prstGeom>
        </p:spPr>
      </p:pic>
      <p:sp>
        <p:nvSpPr>
          <p:cNvPr id="17" name="矩形 16"/>
          <p:cNvSpPr/>
          <p:nvPr/>
        </p:nvSpPr>
        <p:spPr>
          <a:xfrm>
            <a:off x="398855" y="6437435"/>
            <a:ext cx="3390672" cy="400110"/>
          </a:xfrm>
          <a:prstGeom prst="rect">
            <a:avLst/>
          </a:prstGeom>
        </p:spPr>
        <p:txBody>
          <a:bodyPr wrap="none">
            <a:spAutoFit/>
          </a:bodyPr>
          <a:lstStyle/>
          <a:p>
            <a:pPr>
              <a:defRPr/>
            </a:pPr>
            <a:r>
              <a:rPr lang="zh-CN" altLang="en-US" sz="2000" dirty="0">
                <a:solidFill>
                  <a:srgbClr val="000000"/>
                </a:solidFill>
                <a:latin typeface="宋体" panose="02010600030101010101" pitchFamily="2" charset="-122"/>
                <a:ea typeface="宋体" panose="02010600030101010101" pitchFamily="2" charset="-122"/>
              </a:rPr>
              <a:t>“北斗” 展示</a:t>
            </a:r>
            <a:r>
              <a:rPr lang="zh-CN" altLang="en-US" sz="2000" b="1" dirty="0">
                <a:solidFill>
                  <a:srgbClr val="0000FF"/>
                </a:solidFill>
                <a:latin typeface="宋体" panose="02010600030101010101" pitchFamily="2" charset="-122"/>
                <a:ea typeface="宋体" panose="02010600030101010101" pitchFamily="2" charset="-122"/>
              </a:rPr>
              <a:t>“中国精度”</a:t>
            </a:r>
          </a:p>
        </p:txBody>
      </p:sp>
      <p:sp>
        <p:nvSpPr>
          <p:cNvPr id="18" name="矩形 17"/>
          <p:cNvSpPr/>
          <p:nvPr/>
        </p:nvSpPr>
        <p:spPr>
          <a:xfrm>
            <a:off x="5721560" y="6437435"/>
            <a:ext cx="3390672" cy="400110"/>
          </a:xfrm>
          <a:prstGeom prst="rect">
            <a:avLst/>
          </a:prstGeom>
        </p:spPr>
        <p:txBody>
          <a:bodyPr wrap="none">
            <a:spAutoFit/>
          </a:bodyPr>
          <a:lstStyle/>
          <a:p>
            <a:pPr>
              <a:defRPr/>
            </a:pPr>
            <a:r>
              <a:rPr lang="zh-CN" altLang="en-US" sz="2000" dirty="0">
                <a:solidFill>
                  <a:srgbClr val="000000"/>
                </a:solidFill>
                <a:latin typeface="宋体" panose="02010600030101010101" pitchFamily="2" charset="-122"/>
                <a:ea typeface="宋体" panose="02010600030101010101" pitchFamily="2" charset="-122"/>
              </a:rPr>
              <a:t>“潜龙” 成就</a:t>
            </a:r>
            <a:r>
              <a:rPr lang="zh-CN" altLang="en-US" sz="2000" b="1" dirty="0">
                <a:solidFill>
                  <a:srgbClr val="0000FF"/>
                </a:solidFill>
                <a:latin typeface="宋体" panose="02010600030101010101" pitchFamily="2" charset="-122"/>
                <a:ea typeface="宋体" panose="02010600030101010101" pitchFamily="2" charset="-122"/>
              </a:rPr>
              <a:t>“中国深度”</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MH_Other_1"/>
          <p:cNvCxnSpPr/>
          <p:nvPr>
            <p:custDataLst>
              <p:tags r:id="rId2"/>
            </p:custDataLst>
          </p:nvPr>
        </p:nvCxnSpPr>
        <p:spPr bwMode="auto">
          <a:xfrm flipV="1">
            <a:off x="3847537" y="1680276"/>
            <a:ext cx="2282428" cy="2381"/>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13" name="MH_Other_2"/>
          <p:cNvSpPr>
            <a:spLocks noChangeArrowheads="1"/>
          </p:cNvSpPr>
          <p:nvPr>
            <p:custDataLst>
              <p:tags r:id="rId3"/>
            </p:custDataLst>
          </p:nvPr>
        </p:nvSpPr>
        <p:spPr bwMode="auto">
          <a:xfrm rot="16200000">
            <a:off x="6031246" y="1410719"/>
            <a:ext cx="1432322" cy="1234470"/>
          </a:xfrm>
          <a:prstGeom prst="hexagon">
            <a:avLst>
              <a:gd name="adj" fmla="val 28044"/>
              <a:gd name="vf" fmla="val 115470"/>
            </a:avLst>
          </a:prstGeom>
          <a:solidFill>
            <a:schemeClr val="accent1">
              <a:lumMod val="20000"/>
              <a:lumOff val="80000"/>
            </a:schemeClr>
          </a:solidFill>
          <a:ln>
            <a:noFill/>
          </a:ln>
          <a:effectLst/>
        </p:spPr>
        <p:txBody>
          <a:bodyPr vert="eaVert" anchor="ctr"/>
          <a:lstStyle/>
          <a:p>
            <a:pPr algn="ctr" defTabSz="914400">
              <a:defRPr/>
            </a:pPr>
            <a:endParaRPr lang="zh-CN" altLang="en-US" sz="1350">
              <a:solidFill>
                <a:srgbClr val="FFFFFF"/>
              </a:solidFill>
              <a:latin typeface="微软雅黑" panose="020B0503020204020204" charset="-122"/>
              <a:ea typeface="微软雅黑" panose="020B0503020204020204" charset="-122"/>
            </a:endParaRPr>
          </a:p>
        </p:txBody>
      </p:sp>
      <p:sp>
        <p:nvSpPr>
          <p:cNvPr id="14" name="MH_SubTitle_1"/>
          <p:cNvSpPr>
            <a:spLocks noChangeArrowheads="1"/>
          </p:cNvSpPr>
          <p:nvPr>
            <p:custDataLst>
              <p:tags r:id="rId4"/>
            </p:custDataLst>
          </p:nvPr>
        </p:nvSpPr>
        <p:spPr bwMode="auto">
          <a:xfrm>
            <a:off x="6256135" y="1126747"/>
            <a:ext cx="1112081" cy="1111819"/>
          </a:xfrm>
          <a:prstGeom prst="ellipse">
            <a:avLst/>
          </a:prstGeom>
          <a:solidFill>
            <a:schemeClr val="accent1"/>
          </a:solidFill>
          <a:ln w="38100" algn="ctr">
            <a:solidFill>
              <a:srgbClr val="FFFFFF"/>
            </a:solidFill>
            <a:round/>
          </a:ln>
          <a:effectLst/>
        </p:spPr>
        <p:txBody>
          <a:bodyPr vert="horz" wrap="square" lIns="0" tIns="0" rIns="0" bIns="0" anchor="ctr">
            <a:normAutofit/>
          </a:bodyPr>
          <a:lstStyle/>
          <a:p>
            <a:pPr algn="ctr" defTabSz="914400">
              <a:defRPr/>
            </a:pPr>
            <a:r>
              <a:rPr lang="zh-CN" altLang="en-US" sz="2000" b="1">
                <a:solidFill>
                  <a:srgbClr val="FFFFFF"/>
                </a:solidFill>
                <a:latin typeface="黑体" panose="02010609060101010101" pitchFamily="49" charset="-122"/>
                <a:ea typeface="黑体" panose="02010609060101010101" pitchFamily="49" charset="-122"/>
              </a:rPr>
              <a:t>基础强</a:t>
            </a: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9" name="MH_Other_3"/>
          <p:cNvSpPr/>
          <p:nvPr>
            <p:custDataLst>
              <p:tags r:id="rId5"/>
            </p:custDataLst>
          </p:nvPr>
        </p:nvSpPr>
        <p:spPr bwMode="auto">
          <a:xfrm>
            <a:off x="2868851" y="1477687"/>
            <a:ext cx="1674019" cy="202406"/>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zh-CN" altLang="en-US" sz="1400" b="1" dirty="0">
              <a:solidFill>
                <a:srgbClr val="FFFFFF"/>
              </a:solidFill>
              <a:latin typeface="微软雅黑" panose="020B0503020204020204" charset="-122"/>
              <a:ea typeface="微软雅黑" panose="020B0503020204020204" charset="-122"/>
            </a:endParaRPr>
          </a:p>
        </p:txBody>
      </p:sp>
      <p:cxnSp>
        <p:nvCxnSpPr>
          <p:cNvPr id="17" name="MH_Other_4"/>
          <p:cNvCxnSpPr/>
          <p:nvPr>
            <p:custDataLst>
              <p:tags r:id="rId6"/>
            </p:custDataLst>
          </p:nvPr>
        </p:nvCxnSpPr>
        <p:spPr bwMode="auto">
          <a:xfrm>
            <a:off x="3570383" y="2744116"/>
            <a:ext cx="3170374" cy="15478"/>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28" name="MH_Other_5"/>
          <p:cNvSpPr/>
          <p:nvPr>
            <p:custDataLst>
              <p:tags r:id="rId7"/>
            </p:custDataLst>
          </p:nvPr>
        </p:nvSpPr>
        <p:spPr bwMode="auto">
          <a:xfrm rot="16200000">
            <a:off x="7024071" y="2199610"/>
            <a:ext cx="1432322" cy="1234678"/>
          </a:xfrm>
          <a:prstGeom prst="hexagon">
            <a:avLst>
              <a:gd name="adj" fmla="val 28044"/>
              <a:gd name="vf" fmla="val 115470"/>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srgbClr val="FFFFFF"/>
              </a:solidFill>
              <a:latin typeface="微软雅黑" panose="020B0503020204020204" charset="-122"/>
              <a:ea typeface="微软雅黑" panose="020B0503020204020204" charset="-122"/>
            </a:endParaRPr>
          </a:p>
        </p:txBody>
      </p:sp>
      <p:sp>
        <p:nvSpPr>
          <p:cNvPr id="29" name="MH_SubTitle_2"/>
          <p:cNvSpPr/>
          <p:nvPr>
            <p:custDataLst>
              <p:tags r:id="rId8"/>
            </p:custDataLst>
          </p:nvPr>
        </p:nvSpPr>
        <p:spPr bwMode="auto">
          <a:xfrm>
            <a:off x="6801485" y="2560766"/>
            <a:ext cx="1113235" cy="1110853"/>
          </a:xfrm>
          <a:prstGeom prst="ellipse">
            <a:avLst/>
          </a:prstGeom>
          <a:solidFill>
            <a:schemeClr val="accent2"/>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anchor="ctr">
            <a:normAutofit/>
          </a:bodyPr>
          <a:lstStyle/>
          <a:p>
            <a:pPr algn="ctr" defTabSz="914400">
              <a:defRPr/>
            </a:pPr>
            <a:r>
              <a:rPr lang="zh-CN" altLang="en-US" sz="2000" b="1" dirty="0">
                <a:solidFill>
                  <a:srgbClr val="FFFFFF"/>
                </a:solidFill>
                <a:latin typeface="黑体" panose="02010609060101010101" pitchFamily="49" charset="-122"/>
                <a:ea typeface="黑体" panose="02010609060101010101" pitchFamily="49" charset="-122"/>
              </a:rPr>
              <a:t>范围广</a:t>
            </a:r>
          </a:p>
        </p:txBody>
      </p:sp>
      <p:sp>
        <p:nvSpPr>
          <p:cNvPr id="20" name="MH_Other_6"/>
          <p:cNvSpPr/>
          <p:nvPr>
            <p:custDataLst>
              <p:tags r:id="rId9"/>
            </p:custDataLst>
          </p:nvPr>
        </p:nvSpPr>
        <p:spPr bwMode="auto">
          <a:xfrm>
            <a:off x="3485588" y="2546868"/>
            <a:ext cx="1674018" cy="202406"/>
          </a:xfrm>
          <a:prstGeom prst="rect">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altLang="zh-CN" sz="1400" b="1" dirty="0">
              <a:solidFill>
                <a:srgbClr val="FFFFFF"/>
              </a:solidFill>
              <a:latin typeface="微软雅黑" panose="020B0503020204020204" charset="-122"/>
              <a:ea typeface="微软雅黑" panose="020B0503020204020204" charset="-122"/>
            </a:endParaRPr>
          </a:p>
        </p:txBody>
      </p:sp>
      <p:cxnSp>
        <p:nvCxnSpPr>
          <p:cNvPr id="32" name="MH_Other_7"/>
          <p:cNvCxnSpPr/>
          <p:nvPr>
            <p:custDataLst>
              <p:tags r:id="rId10"/>
            </p:custDataLst>
          </p:nvPr>
        </p:nvCxnSpPr>
        <p:spPr bwMode="auto">
          <a:xfrm flipV="1">
            <a:off x="3849920" y="3854357"/>
            <a:ext cx="2283618" cy="2381"/>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43" name="MH_Other_8"/>
          <p:cNvSpPr/>
          <p:nvPr>
            <p:custDataLst>
              <p:tags r:id="rId11"/>
            </p:custDataLst>
          </p:nvPr>
        </p:nvSpPr>
        <p:spPr bwMode="auto">
          <a:xfrm rot="16200000">
            <a:off x="6034716" y="3584695"/>
            <a:ext cx="1432322" cy="1234678"/>
          </a:xfrm>
          <a:prstGeom prst="hexagon">
            <a:avLst>
              <a:gd name="adj" fmla="val 28044"/>
              <a:gd name="vf" fmla="val 115470"/>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srgbClr val="FFFFFF"/>
              </a:solidFill>
              <a:latin typeface="微软雅黑" panose="020B0503020204020204" charset="-122"/>
              <a:ea typeface="微软雅黑" panose="020B0503020204020204" charset="-122"/>
            </a:endParaRPr>
          </a:p>
        </p:txBody>
      </p:sp>
      <p:sp>
        <p:nvSpPr>
          <p:cNvPr id="44" name="MH_SubTitle_3"/>
          <p:cNvSpPr/>
          <p:nvPr>
            <p:custDataLst>
              <p:tags r:id="rId12"/>
            </p:custDataLst>
          </p:nvPr>
        </p:nvSpPr>
        <p:spPr bwMode="auto">
          <a:xfrm>
            <a:off x="6194267" y="3646616"/>
            <a:ext cx="1113235" cy="1110853"/>
          </a:xfrm>
          <a:prstGeom prst="ellipse">
            <a:avLst/>
          </a:prstGeom>
          <a:solidFill>
            <a:schemeClr val="accent3"/>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anchor="ctr">
            <a:normAutofit/>
          </a:bodyPr>
          <a:lstStyle/>
          <a:p>
            <a:pPr algn="ctr" defTabSz="914400">
              <a:defRPr/>
            </a:pPr>
            <a:r>
              <a:rPr lang="zh-CN" altLang="en-US" sz="2000" b="1" dirty="0">
                <a:solidFill>
                  <a:srgbClr val="FFFFFF"/>
                </a:solidFill>
                <a:latin typeface="黑体" panose="02010609060101010101" pitchFamily="49" charset="-122"/>
                <a:ea typeface="黑体" panose="02010609060101010101" pitchFamily="49" charset="-122"/>
              </a:rPr>
              <a:t>成本低</a:t>
            </a:r>
          </a:p>
        </p:txBody>
      </p:sp>
      <p:sp>
        <p:nvSpPr>
          <p:cNvPr id="35" name="MH_Other_9"/>
          <p:cNvSpPr/>
          <p:nvPr>
            <p:custDataLst>
              <p:tags r:id="rId13"/>
            </p:custDataLst>
          </p:nvPr>
        </p:nvSpPr>
        <p:spPr bwMode="auto">
          <a:xfrm>
            <a:off x="2878370" y="3651768"/>
            <a:ext cx="1674018" cy="202406"/>
          </a:xfrm>
          <a:prstGeom prst="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altLang="zh-CN" sz="1400" b="1" dirty="0">
              <a:solidFill>
                <a:srgbClr val="FFFFFF"/>
              </a:solidFill>
              <a:latin typeface="微软雅黑" panose="020B0503020204020204" charset="-122"/>
              <a:ea typeface="微软雅黑" panose="020B0503020204020204" charset="-122"/>
            </a:endParaRPr>
          </a:p>
        </p:txBody>
      </p:sp>
      <p:sp>
        <p:nvSpPr>
          <p:cNvPr id="7" name="MH_PageTitle"/>
          <p:cNvSpPr>
            <a:spLocks noGrp="1"/>
          </p:cNvSpPr>
          <p:nvPr>
            <p:ph type="title"/>
            <p:custDataLst>
              <p:tags r:id="rId14"/>
            </p:custDataLst>
          </p:nvPr>
        </p:nvSpPr>
        <p:spPr>
          <a:xfrm>
            <a:off x="628650" y="-24091"/>
            <a:ext cx="8496883" cy="1325563"/>
          </a:xfrm>
        </p:spPr>
        <p:txBody>
          <a:bodyPr>
            <a:normAutofit/>
          </a:bodyPr>
          <a:lstStyle/>
          <a:p>
            <a:pPr lvl="0" algn="ctr">
              <a:lnSpc>
                <a:spcPct val="100000"/>
              </a:lnSpc>
              <a:defRPr/>
            </a:pPr>
            <a:r>
              <a:rPr lang="zh-CN" altLang="en-US" sz="4000" dirty="0">
                <a:solidFill>
                  <a:srgbClr val="C00000"/>
                </a:solidFill>
                <a:latin typeface="华文新魏" panose="02010800040101010101" pitchFamily="2" charset="-122"/>
                <a:ea typeface="华文新魏" panose="02010800040101010101" pitchFamily="2" charset="-122"/>
                <a:cs typeface="+mn-cs"/>
              </a:rPr>
              <a:t>中国</a:t>
            </a:r>
            <a:r>
              <a:rPr lang="en-US" altLang="zh-CN" sz="4000" dirty="0">
                <a:solidFill>
                  <a:srgbClr val="C00000"/>
                </a:solidFill>
                <a:latin typeface="华文新魏" panose="02010800040101010101" pitchFamily="2" charset="-122"/>
                <a:ea typeface="华文新魏" panose="02010800040101010101" pitchFamily="2" charset="-122"/>
                <a:cs typeface="+mn-cs"/>
              </a:rPr>
              <a:t>5G</a:t>
            </a:r>
            <a:r>
              <a:rPr lang="zh-CN" altLang="en-US" sz="4000" dirty="0">
                <a:solidFill>
                  <a:srgbClr val="C00000"/>
                </a:solidFill>
                <a:latin typeface="华文新魏" panose="02010800040101010101" pitchFamily="2" charset="-122"/>
                <a:ea typeface="华文新魏" panose="02010800040101010101" pitchFamily="2" charset="-122"/>
                <a:cs typeface="+mn-cs"/>
              </a:rPr>
              <a:t>关键</a:t>
            </a:r>
            <a:r>
              <a:rPr lang="zh-CN" altLang="en-US" sz="4000" dirty="0" smtClean="0">
                <a:solidFill>
                  <a:srgbClr val="C00000"/>
                </a:solidFill>
                <a:latin typeface="华文新魏" panose="02010800040101010101" pitchFamily="2" charset="-122"/>
                <a:ea typeface="华文新魏" panose="02010800040101010101" pitchFamily="2" charset="-122"/>
                <a:cs typeface="+mn-cs"/>
              </a:rPr>
              <a:t>技术</a:t>
            </a:r>
            <a:endParaRPr lang="zh-CN" altLang="en-US" sz="4000" dirty="0">
              <a:solidFill>
                <a:prstClr val="black"/>
              </a:solidFill>
              <a:latin typeface="Calibri" panose="020F0502020204030204" pitchFamily="34" charset="0"/>
              <a:ea typeface="宋体" panose="02010600030101010101" pitchFamily="2" charset="-122"/>
              <a:cs typeface="+mn-cs"/>
            </a:endParaRPr>
          </a:p>
        </p:txBody>
      </p:sp>
      <p:sp>
        <p:nvSpPr>
          <p:cNvPr id="18" name="MH_Text_1"/>
          <p:cNvSpPr txBox="1"/>
          <p:nvPr>
            <p:custDataLst>
              <p:tags r:id="rId15"/>
            </p:custDataLst>
          </p:nvPr>
        </p:nvSpPr>
        <p:spPr>
          <a:xfrm>
            <a:off x="1627091" y="1807328"/>
            <a:ext cx="4312776" cy="596127"/>
          </a:xfrm>
          <a:prstGeom prst="rect">
            <a:avLst/>
          </a:prstGeom>
          <a:noFill/>
        </p:spPr>
        <p:txBody>
          <a:bodyPr wrap="square" rtlCol="0">
            <a:noAutofit/>
          </a:bodyPr>
          <a:lstStyle/>
          <a:p>
            <a:pPr defTabSz="914400">
              <a:lnSpc>
                <a:spcPct val="110000"/>
              </a:lnSpc>
              <a:defRPr/>
            </a:pPr>
            <a:r>
              <a:rPr lang="zh-CN" altLang="en-US" sz="2000" dirty="0">
                <a:solidFill>
                  <a:srgbClr val="000000"/>
                </a:solidFill>
                <a:latin typeface="宋体" panose="02010600030101010101" pitchFamily="2" charset="-122"/>
                <a:ea typeface="宋体" panose="02010600030101010101" pitchFamily="2" charset="-122"/>
              </a:rPr>
              <a:t>基础设施超了美国</a:t>
            </a:r>
            <a:r>
              <a:rPr lang="en-US" altLang="zh-CN" sz="2400" b="1" dirty="0">
                <a:solidFill>
                  <a:srgbClr val="0000FF"/>
                </a:solidFill>
                <a:latin typeface="宋体" panose="02010600030101010101" pitchFamily="2" charset="-122"/>
                <a:ea typeface="宋体" panose="02010600030101010101" pitchFamily="2" charset="-122"/>
              </a:rPr>
              <a:t>240</a:t>
            </a:r>
            <a:r>
              <a:rPr lang="zh-CN" altLang="en-US" sz="2400" b="1" dirty="0">
                <a:solidFill>
                  <a:srgbClr val="0000FF"/>
                </a:solidFill>
                <a:latin typeface="宋体" panose="02010600030101010101" pitchFamily="2" charset="-122"/>
                <a:ea typeface="宋体" panose="02010600030101010101" pitchFamily="2" charset="-122"/>
              </a:rPr>
              <a:t>亿美元</a:t>
            </a:r>
          </a:p>
        </p:txBody>
      </p:sp>
      <p:sp>
        <p:nvSpPr>
          <p:cNvPr id="19" name="MH_Text_2"/>
          <p:cNvSpPr txBox="1"/>
          <p:nvPr>
            <p:custDataLst>
              <p:tags r:id="rId16"/>
            </p:custDataLst>
          </p:nvPr>
        </p:nvSpPr>
        <p:spPr>
          <a:xfrm>
            <a:off x="1291838" y="2873346"/>
            <a:ext cx="5403748" cy="659764"/>
          </a:xfrm>
          <a:prstGeom prst="rect">
            <a:avLst/>
          </a:prstGeom>
          <a:noFill/>
        </p:spPr>
        <p:txBody>
          <a:bodyPr wrap="square" rtlCol="0">
            <a:noAutofit/>
          </a:bodyPr>
          <a:lstStyle/>
          <a:p>
            <a:pPr defTabSz="914400">
              <a:lnSpc>
                <a:spcPct val="110000"/>
              </a:lnSpc>
              <a:defRPr/>
            </a:pPr>
            <a:r>
              <a:rPr lang="en-US" altLang="zh-CN" sz="2400" b="1" dirty="0">
                <a:solidFill>
                  <a:srgbClr val="0000FF"/>
                </a:solidFill>
                <a:latin typeface="宋体" panose="02010600030101010101" pitchFamily="2" charset="-122"/>
                <a:ea typeface="宋体" panose="02010600030101010101" pitchFamily="2" charset="-122"/>
              </a:rPr>
              <a:t>35</a:t>
            </a:r>
            <a:r>
              <a:rPr lang="zh-CN" altLang="en-US" sz="2400" b="1" dirty="0">
                <a:solidFill>
                  <a:srgbClr val="0000FF"/>
                </a:solidFill>
                <a:latin typeface="宋体" panose="02010600030101010101" pitchFamily="2" charset="-122"/>
                <a:ea typeface="宋体" panose="02010600030101010101" pitchFamily="2" charset="-122"/>
              </a:rPr>
              <a:t>万个新的蜂窝基站</a:t>
            </a:r>
            <a:r>
              <a:rPr lang="zh-CN" altLang="en-US" sz="2000" dirty="0">
                <a:solidFill>
                  <a:srgbClr val="000000"/>
                </a:solidFill>
                <a:latin typeface="宋体" panose="02010600030101010101" pitchFamily="2" charset="-122"/>
                <a:ea typeface="宋体" panose="02010600030101010101" pitchFamily="2" charset="-122"/>
              </a:rPr>
              <a:t>，美国不到</a:t>
            </a:r>
            <a:r>
              <a:rPr lang="en-US" altLang="zh-CN" sz="2000" dirty="0">
                <a:solidFill>
                  <a:srgbClr val="000000"/>
                </a:solidFill>
                <a:latin typeface="宋体" panose="02010600030101010101" pitchFamily="2" charset="-122"/>
                <a:ea typeface="宋体" panose="02010600030101010101" pitchFamily="2" charset="-122"/>
              </a:rPr>
              <a:t>30000</a:t>
            </a:r>
            <a:r>
              <a:rPr lang="zh-CN" altLang="en-US" sz="2000" dirty="0">
                <a:solidFill>
                  <a:srgbClr val="000000"/>
                </a:solidFill>
                <a:latin typeface="宋体" panose="02010600030101010101" pitchFamily="2" charset="-122"/>
                <a:ea typeface="宋体" panose="02010600030101010101" pitchFamily="2" charset="-122"/>
              </a:rPr>
              <a:t>个</a:t>
            </a:r>
          </a:p>
        </p:txBody>
      </p:sp>
      <p:sp>
        <p:nvSpPr>
          <p:cNvPr id="21" name="MH_Text_3"/>
          <p:cNvSpPr txBox="1"/>
          <p:nvPr>
            <p:custDataLst>
              <p:tags r:id="rId17"/>
            </p:custDataLst>
          </p:nvPr>
        </p:nvSpPr>
        <p:spPr>
          <a:xfrm>
            <a:off x="1627091" y="3941811"/>
            <a:ext cx="4519836" cy="758169"/>
          </a:xfrm>
          <a:prstGeom prst="rect">
            <a:avLst/>
          </a:prstGeom>
          <a:noFill/>
        </p:spPr>
        <p:txBody>
          <a:bodyPr wrap="square" rtlCol="0">
            <a:noAutofit/>
          </a:bodyPr>
          <a:lstStyle/>
          <a:p>
            <a:pPr defTabSz="914400">
              <a:lnSpc>
                <a:spcPct val="110000"/>
              </a:lnSpc>
              <a:defRPr/>
            </a:pPr>
            <a:r>
              <a:rPr lang="zh-CN" altLang="en-US" sz="2000" dirty="0">
                <a:solidFill>
                  <a:srgbClr val="000000"/>
                </a:solidFill>
                <a:latin typeface="宋体" panose="02010600030101010101" pitchFamily="2" charset="-122"/>
                <a:ea typeface="宋体" panose="02010600030101010101" pitchFamily="2" charset="-122"/>
              </a:rPr>
              <a:t>比美国</a:t>
            </a:r>
            <a:r>
              <a:rPr lang="zh-CN" altLang="en-US" sz="2400" b="1" dirty="0">
                <a:solidFill>
                  <a:srgbClr val="0000FF"/>
                </a:solidFill>
                <a:latin typeface="宋体" panose="02010600030101010101" pitchFamily="2" charset="-122"/>
                <a:ea typeface="宋体" panose="02010600030101010101" pitchFamily="2" charset="-122"/>
              </a:rPr>
              <a:t>低约</a:t>
            </a:r>
            <a:r>
              <a:rPr lang="en-US" altLang="zh-CN" sz="2400" b="1" dirty="0">
                <a:solidFill>
                  <a:srgbClr val="0000FF"/>
                </a:solidFill>
                <a:latin typeface="宋体" panose="02010600030101010101" pitchFamily="2" charset="-122"/>
                <a:ea typeface="宋体" panose="02010600030101010101" pitchFamily="2" charset="-122"/>
              </a:rPr>
              <a:t>35</a:t>
            </a:r>
            <a:r>
              <a:rPr lang="zh-CN" altLang="en-US" sz="2400" b="1" dirty="0">
                <a:solidFill>
                  <a:srgbClr val="0000FF"/>
                </a:solidFill>
                <a:latin typeface="宋体" panose="02010600030101010101" pitchFamily="2" charset="-122"/>
                <a:ea typeface="宋体" panose="02010600030101010101" pitchFamily="2" charset="-122"/>
              </a:rPr>
              <a:t>％</a:t>
            </a:r>
          </a:p>
        </p:txBody>
      </p:sp>
      <p:pic>
        <p:nvPicPr>
          <p:cNvPr id="2" name="图片 1"/>
          <p:cNvPicPr>
            <a:picLocks noChangeAspect="1"/>
          </p:cNvPicPr>
          <p:nvPr/>
        </p:nvPicPr>
        <p:blipFill rotWithShape="1">
          <a:blip r:embed="rId20" cstate="print"/>
          <a:srcRect t="15247" b="20930"/>
          <a:stretch>
            <a:fillRect/>
          </a:stretch>
        </p:blipFill>
        <p:spPr>
          <a:xfrm>
            <a:off x="4168592" y="4804058"/>
            <a:ext cx="4956945" cy="2032643"/>
          </a:xfrm>
          <a:prstGeom prst="rect">
            <a:avLst/>
          </a:prstGeom>
        </p:spPr>
      </p:pic>
      <p:sp>
        <p:nvSpPr>
          <p:cNvPr id="3" name="矩形 2"/>
          <p:cNvSpPr/>
          <p:nvPr/>
        </p:nvSpPr>
        <p:spPr>
          <a:xfrm>
            <a:off x="27041" y="4807671"/>
            <a:ext cx="4164382" cy="1261884"/>
          </a:xfrm>
          <a:prstGeom prst="rect">
            <a:avLst/>
          </a:prstGeom>
        </p:spPr>
        <p:txBody>
          <a:bodyPr wrap="square">
            <a:spAutoFit/>
          </a:bodyPr>
          <a:lstStyle/>
          <a:p>
            <a:pPr marL="342900" indent="-342900" defTabSz="914400">
              <a:buFont typeface="Arial" panose="020B0604020202020204" pitchFamily="34" charset="0"/>
              <a:buChar char="•"/>
              <a:defRPr/>
            </a:pPr>
            <a:r>
              <a:rPr lang="zh-CN" altLang="en-US" sz="2000" dirty="0">
                <a:solidFill>
                  <a:srgbClr val="000000"/>
                </a:solidFill>
                <a:latin typeface="黑体" panose="02010609060101010101" pitchFamily="49" charset="-122"/>
                <a:ea typeface="黑体" panose="02010609060101010101" pitchFamily="49" charset="-122"/>
              </a:rPr>
              <a:t>美国无线通讯和互联网协会发表的报告中，</a:t>
            </a:r>
            <a:r>
              <a:rPr lang="zh-CN" altLang="en-US" sz="2800" dirty="0">
                <a:solidFill>
                  <a:srgbClr val="0000FF"/>
                </a:solidFill>
                <a:latin typeface="华文琥珀" panose="02010800040101010101" pitchFamily="2" charset="-122"/>
                <a:ea typeface="华文琥珀" panose="02010800040101010101" pitchFamily="2" charset="-122"/>
              </a:rPr>
              <a:t>中国</a:t>
            </a:r>
            <a:r>
              <a:rPr lang="en-US" altLang="zh-CN" sz="2800" dirty="0">
                <a:solidFill>
                  <a:srgbClr val="0000FF"/>
                </a:solidFill>
                <a:latin typeface="华文琥珀" panose="02010800040101010101" pitchFamily="2" charset="-122"/>
                <a:ea typeface="华文琥珀" panose="02010800040101010101" pitchFamily="2" charset="-122"/>
              </a:rPr>
              <a:t>5G</a:t>
            </a:r>
            <a:r>
              <a:rPr lang="zh-CN" altLang="en-US" sz="2800" dirty="0">
                <a:solidFill>
                  <a:srgbClr val="0000FF"/>
                </a:solidFill>
                <a:latin typeface="华文琥珀" panose="02010800040101010101" pitchFamily="2" charset="-122"/>
                <a:ea typeface="华文琥珀" panose="02010800040101010101" pitchFamily="2" charset="-122"/>
              </a:rPr>
              <a:t>商用技术已居于世界第一位</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MH_Other_1"/>
          <p:cNvSpPr/>
          <p:nvPr>
            <p:custDataLst>
              <p:tags r:id="rId2"/>
            </p:custDataLst>
          </p:nvPr>
        </p:nvSpPr>
        <p:spPr>
          <a:xfrm rot="1113369">
            <a:off x="4414992" y="1946530"/>
            <a:ext cx="4014156" cy="3370288"/>
          </a:xfrm>
          <a:custGeom>
            <a:avLst/>
            <a:gdLst>
              <a:gd name="connsiteX0" fmla="*/ 0 w 3566367"/>
              <a:gd name="connsiteY0" fmla="*/ 0 h 3136634"/>
              <a:gd name="connsiteX1" fmla="*/ 3566367 w 3566367"/>
              <a:gd name="connsiteY1" fmla="*/ 0 h 3136634"/>
              <a:gd name="connsiteX2" fmla="*/ 3566367 w 3566367"/>
              <a:gd name="connsiteY2" fmla="*/ 3136634 h 3136634"/>
              <a:gd name="connsiteX3" fmla="*/ 0 w 3566367"/>
              <a:gd name="connsiteY3" fmla="*/ 3136634 h 3136634"/>
              <a:gd name="connsiteX4" fmla="*/ 0 w 3566367"/>
              <a:gd name="connsiteY4" fmla="*/ 0 h 3136634"/>
              <a:gd name="connsiteX0-1" fmla="*/ 0 w 3566367"/>
              <a:gd name="connsiteY0-2" fmla="*/ 0 h 3136634"/>
              <a:gd name="connsiteX1-3" fmla="*/ 3566367 w 3566367"/>
              <a:gd name="connsiteY1-4" fmla="*/ 0 h 3136634"/>
              <a:gd name="connsiteX2-5" fmla="*/ 3566367 w 3566367"/>
              <a:gd name="connsiteY2-6" fmla="*/ 3136634 h 3136634"/>
              <a:gd name="connsiteX3-7" fmla="*/ 1813768 w 3566367"/>
              <a:gd name="connsiteY3-8" fmla="*/ 2905617 h 3136634"/>
              <a:gd name="connsiteX4-9" fmla="*/ 0 w 3566367"/>
              <a:gd name="connsiteY4-10" fmla="*/ 3136634 h 3136634"/>
              <a:gd name="connsiteX5" fmla="*/ 0 w 3566367"/>
              <a:gd name="connsiteY5" fmla="*/ 0 h 3136634"/>
              <a:gd name="connsiteX0-11" fmla="*/ 11 w 3566378"/>
              <a:gd name="connsiteY0-12" fmla="*/ 0 h 3136634"/>
              <a:gd name="connsiteX1-13" fmla="*/ 3566378 w 3566378"/>
              <a:gd name="connsiteY1-14" fmla="*/ 0 h 3136634"/>
              <a:gd name="connsiteX2-15" fmla="*/ 3566378 w 3566378"/>
              <a:gd name="connsiteY2-16" fmla="*/ 3136634 h 3136634"/>
              <a:gd name="connsiteX3-17" fmla="*/ 1813779 w 3566378"/>
              <a:gd name="connsiteY3-18" fmla="*/ 2905617 h 3136634"/>
              <a:gd name="connsiteX4-19" fmla="*/ 11 w 3566378"/>
              <a:gd name="connsiteY4-20" fmla="*/ 3136634 h 3136634"/>
              <a:gd name="connsiteX5-21" fmla="*/ 223104 w 3566378"/>
              <a:gd name="connsiteY5-22" fmla="*/ 1562592 h 3136634"/>
              <a:gd name="connsiteX6" fmla="*/ 11 w 3566378"/>
              <a:gd name="connsiteY6" fmla="*/ 0 h 3136634"/>
              <a:gd name="connsiteX0-23" fmla="*/ 14 w 3566381"/>
              <a:gd name="connsiteY0-24" fmla="*/ 0 h 3136634"/>
              <a:gd name="connsiteX1-25" fmla="*/ 3566381 w 3566381"/>
              <a:gd name="connsiteY1-26" fmla="*/ 0 h 3136634"/>
              <a:gd name="connsiteX2-27" fmla="*/ 3566381 w 3566381"/>
              <a:gd name="connsiteY2-28" fmla="*/ 3136634 h 3136634"/>
              <a:gd name="connsiteX3-29" fmla="*/ 1813782 w 3566381"/>
              <a:gd name="connsiteY3-30" fmla="*/ 2905617 h 3136634"/>
              <a:gd name="connsiteX4-31" fmla="*/ 14 w 3566381"/>
              <a:gd name="connsiteY4-32" fmla="*/ 3136634 h 3136634"/>
              <a:gd name="connsiteX5-33" fmla="*/ 165957 w 3566381"/>
              <a:gd name="connsiteY5-34" fmla="*/ 1572117 h 3136634"/>
              <a:gd name="connsiteX6-35" fmla="*/ 14 w 3566381"/>
              <a:gd name="connsiteY6-36" fmla="*/ 0 h 3136634"/>
              <a:gd name="connsiteX0-37" fmla="*/ 14 w 3566381"/>
              <a:gd name="connsiteY0-38" fmla="*/ 0 h 3136634"/>
              <a:gd name="connsiteX1-39" fmla="*/ 3566381 w 3566381"/>
              <a:gd name="connsiteY1-40" fmla="*/ 0 h 3136634"/>
              <a:gd name="connsiteX2-41" fmla="*/ 3566381 w 3566381"/>
              <a:gd name="connsiteY2-42" fmla="*/ 3136634 h 3136634"/>
              <a:gd name="connsiteX3-43" fmla="*/ 1747107 w 3566381"/>
              <a:gd name="connsiteY3-44" fmla="*/ 3010392 h 3136634"/>
              <a:gd name="connsiteX4-45" fmla="*/ 14 w 3566381"/>
              <a:gd name="connsiteY4-46" fmla="*/ 3136634 h 3136634"/>
              <a:gd name="connsiteX5-47" fmla="*/ 165957 w 3566381"/>
              <a:gd name="connsiteY5-48" fmla="*/ 1572117 h 3136634"/>
              <a:gd name="connsiteX6-49" fmla="*/ 14 w 3566381"/>
              <a:gd name="connsiteY6-50" fmla="*/ 0 h 3136634"/>
              <a:gd name="connsiteX0-51" fmla="*/ 14 w 3566381"/>
              <a:gd name="connsiteY0-52" fmla="*/ 0 h 3136634"/>
              <a:gd name="connsiteX1-53" fmla="*/ 3566381 w 3566381"/>
              <a:gd name="connsiteY1-54" fmla="*/ 0 h 3136634"/>
              <a:gd name="connsiteX2-55" fmla="*/ 3394933 w 3566381"/>
              <a:gd name="connsiteY2-56" fmla="*/ 1553067 h 3136634"/>
              <a:gd name="connsiteX3-57" fmla="*/ 3566381 w 3566381"/>
              <a:gd name="connsiteY3-58" fmla="*/ 3136634 h 3136634"/>
              <a:gd name="connsiteX4-59" fmla="*/ 1747107 w 3566381"/>
              <a:gd name="connsiteY4-60" fmla="*/ 3010392 h 3136634"/>
              <a:gd name="connsiteX5-61" fmla="*/ 14 w 3566381"/>
              <a:gd name="connsiteY5-62" fmla="*/ 3136634 h 3136634"/>
              <a:gd name="connsiteX6-63" fmla="*/ 165957 w 3566381"/>
              <a:gd name="connsiteY6-64" fmla="*/ 1572117 h 3136634"/>
              <a:gd name="connsiteX7" fmla="*/ 14 w 3566381"/>
              <a:gd name="connsiteY7" fmla="*/ 0 h 3136634"/>
              <a:gd name="connsiteX0-65" fmla="*/ 14 w 3566381"/>
              <a:gd name="connsiteY0-66" fmla="*/ 0 h 3136634"/>
              <a:gd name="connsiteX1-67" fmla="*/ 1851883 w 3566381"/>
              <a:gd name="connsiteY1-68" fmla="*/ 133842 h 3136634"/>
              <a:gd name="connsiteX2-69" fmla="*/ 3566381 w 3566381"/>
              <a:gd name="connsiteY2-70" fmla="*/ 0 h 3136634"/>
              <a:gd name="connsiteX3-71" fmla="*/ 3394933 w 3566381"/>
              <a:gd name="connsiteY3-72" fmla="*/ 1553067 h 3136634"/>
              <a:gd name="connsiteX4-73" fmla="*/ 3566381 w 3566381"/>
              <a:gd name="connsiteY4-74" fmla="*/ 3136634 h 3136634"/>
              <a:gd name="connsiteX5-75" fmla="*/ 1747107 w 3566381"/>
              <a:gd name="connsiteY5-76" fmla="*/ 3010392 h 3136634"/>
              <a:gd name="connsiteX6-77" fmla="*/ 14 w 3566381"/>
              <a:gd name="connsiteY6-78" fmla="*/ 3136634 h 3136634"/>
              <a:gd name="connsiteX7-79" fmla="*/ 165957 w 3566381"/>
              <a:gd name="connsiteY7-80" fmla="*/ 1572117 h 3136634"/>
              <a:gd name="connsiteX8" fmla="*/ 14 w 3566381"/>
              <a:gd name="connsiteY8" fmla="*/ 0 h 3136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79" y="connsiteY7-80"/>
              </a:cxn>
              <a:cxn ang="0">
                <a:pos x="connsiteX8" y="connsiteY8"/>
              </a:cxn>
            </a:cxnLst>
            <a:rect l="l" t="t" r="r" b="b"/>
            <a:pathLst>
              <a:path w="3566381" h="3136634">
                <a:moveTo>
                  <a:pt x="14" y="0"/>
                </a:moveTo>
                <a:cubicBezTo>
                  <a:pt x="614129" y="164"/>
                  <a:pt x="1237768" y="133678"/>
                  <a:pt x="1851883" y="133842"/>
                </a:cubicBezTo>
                <a:lnTo>
                  <a:pt x="3566381" y="0"/>
                </a:lnTo>
                <a:cubicBezTo>
                  <a:pt x="3566382" y="504989"/>
                  <a:pt x="3394932" y="1048078"/>
                  <a:pt x="3394933" y="1553067"/>
                </a:cubicBezTo>
                <a:lnTo>
                  <a:pt x="3566381" y="3136634"/>
                </a:lnTo>
                <a:cubicBezTo>
                  <a:pt x="2975831" y="3132653"/>
                  <a:pt x="2337657" y="3014373"/>
                  <a:pt x="1747107" y="3010392"/>
                </a:cubicBezTo>
                <a:lnTo>
                  <a:pt x="14" y="3136634"/>
                </a:lnTo>
                <a:cubicBezTo>
                  <a:pt x="-1822" y="2605603"/>
                  <a:pt x="167793" y="2103148"/>
                  <a:pt x="165957" y="1572117"/>
                </a:cubicBezTo>
                <a:lnTo>
                  <a:pt x="14" y="0"/>
                </a:lnTo>
                <a:close/>
              </a:path>
            </a:pathLst>
          </a:custGeom>
          <a:solidFill>
            <a:schemeClr val="bg1">
              <a:lumMod val="50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grpSp>
        <p:nvGrpSpPr>
          <p:cNvPr id="8" name="组合 7"/>
          <p:cNvGrpSpPr/>
          <p:nvPr/>
        </p:nvGrpSpPr>
        <p:grpSpPr>
          <a:xfrm>
            <a:off x="4483387" y="1970636"/>
            <a:ext cx="4549111" cy="3285964"/>
            <a:chOff x="4172397" y="2445931"/>
            <a:chExt cx="4549111" cy="3285964"/>
          </a:xfrm>
        </p:grpSpPr>
        <p:sp>
          <p:nvSpPr>
            <p:cNvPr id="29" name="MH_Other_2"/>
            <p:cNvSpPr/>
            <p:nvPr>
              <p:custDataLst>
                <p:tags r:id="rId5"/>
              </p:custDataLst>
            </p:nvPr>
          </p:nvSpPr>
          <p:spPr>
            <a:xfrm rot="1113369">
              <a:off x="4172397" y="2445931"/>
              <a:ext cx="4549111" cy="3285964"/>
            </a:xfrm>
            <a:custGeom>
              <a:avLst/>
              <a:gdLst>
                <a:gd name="connsiteX0" fmla="*/ 0 w 2695262"/>
                <a:gd name="connsiteY0" fmla="*/ 0 h 2404218"/>
                <a:gd name="connsiteX1" fmla="*/ 195920 w 2695262"/>
                <a:gd name="connsiteY1" fmla="*/ 0 h 2404218"/>
                <a:gd name="connsiteX2" fmla="*/ 196275 w 2695262"/>
                <a:gd name="connsiteY2" fmla="*/ 874 h 2404218"/>
                <a:gd name="connsiteX3" fmla="*/ 218330 w 2695262"/>
                <a:gd name="connsiteY3" fmla="*/ 41969 h 2404218"/>
                <a:gd name="connsiteX4" fmla="*/ 246905 w 2695262"/>
                <a:gd name="connsiteY4" fmla="*/ 3869 h 2404218"/>
                <a:gd name="connsiteX5" fmla="*/ 248195 w 2695262"/>
                <a:gd name="connsiteY5" fmla="*/ 0 h 2404218"/>
                <a:gd name="connsiteX6" fmla="*/ 406505 w 2695262"/>
                <a:gd name="connsiteY6" fmla="*/ 0 h 2404218"/>
                <a:gd name="connsiteX7" fmla="*/ 409616 w 2695262"/>
                <a:gd name="connsiteY7" fmla="*/ 6560 h 2404218"/>
                <a:gd name="connsiteX8" fmla="*/ 407908 w 2695262"/>
                <a:gd name="connsiteY8" fmla="*/ 12261 h 2404218"/>
                <a:gd name="connsiteX9" fmla="*/ 406186 w 2695262"/>
                <a:gd name="connsiteY9" fmla="*/ 9955 h 2404218"/>
                <a:gd name="connsiteX10" fmla="*/ 405929 w 2695262"/>
                <a:gd name="connsiteY10" fmla="*/ 9582 h 2404218"/>
                <a:gd name="connsiteX11" fmla="*/ 405245 w 2695262"/>
                <a:gd name="connsiteY11" fmla="*/ 8695 h 2404218"/>
                <a:gd name="connsiteX12" fmla="*/ 406186 w 2695262"/>
                <a:gd name="connsiteY12" fmla="*/ 9955 h 2404218"/>
                <a:gd name="connsiteX13" fmla="*/ 412595 w 2695262"/>
                <a:gd name="connsiteY13" fmla="*/ 19236 h 2404218"/>
                <a:gd name="connsiteX14" fmla="*/ 427880 w 2695262"/>
                <a:gd name="connsiteY14" fmla="*/ 41969 h 2404218"/>
                <a:gd name="connsiteX15" fmla="*/ 436274 w 2695262"/>
                <a:gd name="connsiteY15" fmla="*/ 0 h 2404218"/>
                <a:gd name="connsiteX16" fmla="*/ 754882 w 2695262"/>
                <a:gd name="connsiteY16" fmla="*/ 0 h 2404218"/>
                <a:gd name="connsiteX17" fmla="*/ 758414 w 2695262"/>
                <a:gd name="connsiteY17" fmla="*/ 7258 h 2404218"/>
                <a:gd name="connsiteX18" fmla="*/ 770780 w 2695262"/>
                <a:gd name="connsiteY18" fmla="*/ 22919 h 2404218"/>
                <a:gd name="connsiteX19" fmla="*/ 799355 w 2695262"/>
                <a:gd name="connsiteY19" fmla="*/ 32444 h 2404218"/>
                <a:gd name="connsiteX20" fmla="*/ 809574 w 2695262"/>
                <a:gd name="connsiteY20" fmla="*/ 3293 h 2404218"/>
                <a:gd name="connsiteX21" fmla="*/ 810997 w 2695262"/>
                <a:gd name="connsiteY21" fmla="*/ 0 h 2404218"/>
                <a:gd name="connsiteX22" fmla="*/ 1360160 w 2695262"/>
                <a:gd name="connsiteY22" fmla="*/ 0 h 2404218"/>
                <a:gd name="connsiteX23" fmla="*/ 1362074 w 2695262"/>
                <a:gd name="connsiteY23" fmla="*/ 5661 h 2404218"/>
                <a:gd name="connsiteX24" fmla="*/ 1380380 w 2695262"/>
                <a:gd name="connsiteY24" fmla="*/ 32444 h 2404218"/>
                <a:gd name="connsiteX25" fmla="*/ 1408955 w 2695262"/>
                <a:gd name="connsiteY25" fmla="*/ 51494 h 2404218"/>
                <a:gd name="connsiteX26" fmla="*/ 1416898 w 2695262"/>
                <a:gd name="connsiteY26" fmla="*/ 2708 h 2404218"/>
                <a:gd name="connsiteX27" fmla="*/ 1417545 w 2695262"/>
                <a:gd name="connsiteY27" fmla="*/ 0 h 2404218"/>
                <a:gd name="connsiteX28" fmla="*/ 1673094 w 2695262"/>
                <a:gd name="connsiteY28" fmla="*/ 0 h 2404218"/>
                <a:gd name="connsiteX29" fmla="*/ 1676689 w 2695262"/>
                <a:gd name="connsiteY29" fmla="*/ 5650 h 2404218"/>
                <a:gd name="connsiteX30" fmla="*/ 1694705 w 2695262"/>
                <a:gd name="connsiteY30" fmla="*/ 41969 h 2404218"/>
                <a:gd name="connsiteX31" fmla="*/ 1704230 w 2695262"/>
                <a:gd name="connsiteY31" fmla="*/ 3869 h 2404218"/>
                <a:gd name="connsiteX32" fmla="*/ 1704878 w 2695262"/>
                <a:gd name="connsiteY32" fmla="*/ 0 h 2404218"/>
                <a:gd name="connsiteX33" fmla="*/ 2106769 w 2695262"/>
                <a:gd name="connsiteY33" fmla="*/ 0 h 2404218"/>
                <a:gd name="connsiteX34" fmla="*/ 2112837 w 2695262"/>
                <a:gd name="connsiteY34" fmla="*/ 6909 h 2404218"/>
                <a:gd name="connsiteX35" fmla="*/ 2151905 w 2695262"/>
                <a:gd name="connsiteY35" fmla="*/ 22919 h 2404218"/>
                <a:gd name="connsiteX36" fmla="*/ 2167184 w 2695262"/>
                <a:gd name="connsiteY36" fmla="*/ 0 h 2404218"/>
                <a:gd name="connsiteX37" fmla="*/ 2459388 w 2695262"/>
                <a:gd name="connsiteY37" fmla="*/ 0 h 2404218"/>
                <a:gd name="connsiteX38" fmla="*/ 2467016 w 2695262"/>
                <a:gd name="connsiteY38" fmla="*/ 16085 h 2404218"/>
                <a:gd name="connsiteX39" fmla="*/ 2465308 w 2695262"/>
                <a:gd name="connsiteY39" fmla="*/ 21786 h 2404218"/>
                <a:gd name="connsiteX40" fmla="*/ 2463586 w 2695262"/>
                <a:gd name="connsiteY40" fmla="*/ 19480 h 2404218"/>
                <a:gd name="connsiteX41" fmla="*/ 2463329 w 2695262"/>
                <a:gd name="connsiteY41" fmla="*/ 19107 h 2404218"/>
                <a:gd name="connsiteX42" fmla="*/ 2462645 w 2695262"/>
                <a:gd name="connsiteY42" fmla="*/ 18220 h 2404218"/>
                <a:gd name="connsiteX43" fmla="*/ 2463586 w 2695262"/>
                <a:gd name="connsiteY43" fmla="*/ 19480 h 2404218"/>
                <a:gd name="connsiteX44" fmla="*/ 2469995 w 2695262"/>
                <a:gd name="connsiteY44" fmla="*/ 28761 h 2404218"/>
                <a:gd name="connsiteX45" fmla="*/ 2485280 w 2695262"/>
                <a:gd name="connsiteY45" fmla="*/ 51494 h 2404218"/>
                <a:gd name="connsiteX46" fmla="*/ 2494805 w 2695262"/>
                <a:gd name="connsiteY46" fmla="*/ 22919 h 2404218"/>
                <a:gd name="connsiteX47" fmla="*/ 2505839 w 2695262"/>
                <a:gd name="connsiteY47" fmla="*/ 0 h 2404218"/>
                <a:gd name="connsiteX48" fmla="*/ 2694830 w 2695262"/>
                <a:gd name="connsiteY48" fmla="*/ 0 h 2404218"/>
                <a:gd name="connsiteX49" fmla="*/ 2694830 w 2695262"/>
                <a:gd name="connsiteY49" fmla="*/ 242661 h 2404218"/>
                <a:gd name="connsiteX50" fmla="*/ 2628155 w 2695262"/>
                <a:gd name="connsiteY50" fmla="*/ 241994 h 2404218"/>
                <a:gd name="connsiteX51" fmla="*/ 2656730 w 2695262"/>
                <a:gd name="connsiteY51" fmla="*/ 251519 h 2404218"/>
                <a:gd name="connsiteX52" fmla="*/ 2694830 w 2695262"/>
                <a:gd name="connsiteY52" fmla="*/ 261044 h 2404218"/>
                <a:gd name="connsiteX53" fmla="*/ 2694830 w 2695262"/>
                <a:gd name="connsiteY53" fmla="*/ 376223 h 2404218"/>
                <a:gd name="connsiteX54" fmla="*/ 2637680 w 2695262"/>
                <a:gd name="connsiteY54" fmla="*/ 375344 h 2404218"/>
                <a:gd name="connsiteX55" fmla="*/ 2666255 w 2695262"/>
                <a:gd name="connsiteY55" fmla="*/ 394394 h 2404218"/>
                <a:gd name="connsiteX56" fmla="*/ 2694830 w 2695262"/>
                <a:gd name="connsiteY56" fmla="*/ 403919 h 2404218"/>
                <a:gd name="connsiteX57" fmla="*/ 2694830 w 2695262"/>
                <a:gd name="connsiteY57" fmla="*/ 621078 h 2404218"/>
                <a:gd name="connsiteX58" fmla="*/ 2685305 w 2695262"/>
                <a:gd name="connsiteY58" fmla="*/ 622994 h 2404218"/>
                <a:gd name="connsiteX59" fmla="*/ 2656730 w 2695262"/>
                <a:gd name="connsiteY59" fmla="*/ 632519 h 2404218"/>
                <a:gd name="connsiteX60" fmla="*/ 2692421 w 2695262"/>
                <a:gd name="connsiteY60" fmla="*/ 639807 h 2404218"/>
                <a:gd name="connsiteX61" fmla="*/ 2694830 w 2695262"/>
                <a:gd name="connsiteY61" fmla="*/ 640290 h 2404218"/>
                <a:gd name="connsiteX62" fmla="*/ 2694830 w 2695262"/>
                <a:gd name="connsiteY62" fmla="*/ 921444 h 2404218"/>
                <a:gd name="connsiteX63" fmla="*/ 2647205 w 2695262"/>
                <a:gd name="connsiteY63" fmla="*/ 937319 h 2404218"/>
                <a:gd name="connsiteX64" fmla="*/ 2675780 w 2695262"/>
                <a:gd name="connsiteY64" fmla="*/ 946844 h 2404218"/>
                <a:gd name="connsiteX65" fmla="*/ 2694830 w 2695262"/>
                <a:gd name="connsiteY65" fmla="*/ 953194 h 2404218"/>
                <a:gd name="connsiteX66" fmla="*/ 2694830 w 2695262"/>
                <a:gd name="connsiteY66" fmla="*/ 1129594 h 2404218"/>
                <a:gd name="connsiteX67" fmla="*/ 2675439 w 2695262"/>
                <a:gd name="connsiteY67" fmla="*/ 1132808 h 2404218"/>
                <a:gd name="connsiteX68" fmla="*/ 2647205 w 2695262"/>
                <a:gd name="connsiteY68" fmla="*/ 1137344 h 2404218"/>
                <a:gd name="connsiteX69" fmla="*/ 2694830 w 2695262"/>
                <a:gd name="connsiteY69" fmla="*/ 1146869 h 2404218"/>
                <a:gd name="connsiteX70" fmla="*/ 2694830 w 2695262"/>
                <a:gd name="connsiteY70" fmla="*/ 1265932 h 2404218"/>
                <a:gd name="connsiteX71" fmla="*/ 2685305 w 2695262"/>
                <a:gd name="connsiteY71" fmla="*/ 1270694 h 2404218"/>
                <a:gd name="connsiteX72" fmla="*/ 2694830 w 2695262"/>
                <a:gd name="connsiteY72" fmla="*/ 1270921 h 2404218"/>
                <a:gd name="connsiteX73" fmla="*/ 2694830 w 2695262"/>
                <a:gd name="connsiteY73" fmla="*/ 1512426 h 2404218"/>
                <a:gd name="connsiteX74" fmla="*/ 2692890 w 2695262"/>
                <a:gd name="connsiteY74" fmla="*/ 1511016 h 2404218"/>
                <a:gd name="connsiteX75" fmla="*/ 2666255 w 2695262"/>
                <a:gd name="connsiteY75" fmla="*/ 1518344 h 2404218"/>
                <a:gd name="connsiteX76" fmla="*/ 2694830 w 2695262"/>
                <a:gd name="connsiteY76" fmla="*/ 1525419 h 2404218"/>
                <a:gd name="connsiteX77" fmla="*/ 2694830 w 2695262"/>
                <a:gd name="connsiteY77" fmla="*/ 1575494 h 2404218"/>
                <a:gd name="connsiteX78" fmla="*/ 2694830 w 2695262"/>
                <a:gd name="connsiteY78" fmla="*/ 1858863 h 2404218"/>
                <a:gd name="connsiteX79" fmla="*/ 2647205 w 2695262"/>
                <a:gd name="connsiteY79" fmla="*/ 1870769 h 2404218"/>
                <a:gd name="connsiteX80" fmla="*/ 2694830 w 2695262"/>
                <a:gd name="connsiteY80" fmla="*/ 1882675 h 2404218"/>
                <a:gd name="connsiteX81" fmla="*/ 2694830 w 2695262"/>
                <a:gd name="connsiteY81" fmla="*/ 2144986 h 2404218"/>
                <a:gd name="connsiteX82" fmla="*/ 2685305 w 2695262"/>
                <a:gd name="connsiteY82" fmla="*/ 2146994 h 2404218"/>
                <a:gd name="connsiteX83" fmla="*/ 2656730 w 2695262"/>
                <a:gd name="connsiteY83" fmla="*/ 2185094 h 2404218"/>
                <a:gd name="connsiteX84" fmla="*/ 2694830 w 2695262"/>
                <a:gd name="connsiteY84" fmla="*/ 2191444 h 2404218"/>
                <a:gd name="connsiteX85" fmla="*/ 2694830 w 2695262"/>
                <a:gd name="connsiteY85" fmla="*/ 2404218 h 2404218"/>
                <a:gd name="connsiteX86" fmla="*/ 2535602 w 2695262"/>
                <a:gd name="connsiteY86" fmla="*/ 2404218 h 2404218"/>
                <a:gd name="connsiteX87" fmla="*/ 2530324 w 2695262"/>
                <a:gd name="connsiteY87" fmla="*/ 2395762 h 2404218"/>
                <a:gd name="connsiteX88" fmla="*/ 2504330 w 2695262"/>
                <a:gd name="connsiteY88" fmla="*/ 2356544 h 2404218"/>
                <a:gd name="connsiteX89" fmla="*/ 2488180 w 2695262"/>
                <a:gd name="connsiteY89" fmla="*/ 2398852 h 2404218"/>
                <a:gd name="connsiteX90" fmla="*/ 2485444 w 2695262"/>
                <a:gd name="connsiteY90" fmla="*/ 2404218 h 2404218"/>
                <a:gd name="connsiteX91" fmla="*/ 2095042 w 2695262"/>
                <a:gd name="connsiteY91" fmla="*/ 2404218 h 2404218"/>
                <a:gd name="connsiteX92" fmla="*/ 2085230 w 2695262"/>
                <a:gd name="connsiteY92" fmla="*/ 2375594 h 2404218"/>
                <a:gd name="connsiteX93" fmla="*/ 2056655 w 2695262"/>
                <a:gd name="connsiteY93" fmla="*/ 2356544 h 2404218"/>
                <a:gd name="connsiteX94" fmla="*/ 2037573 w 2695262"/>
                <a:gd name="connsiteY94" fmla="*/ 2394931 h 2404218"/>
                <a:gd name="connsiteX95" fmla="*/ 2034227 w 2695262"/>
                <a:gd name="connsiteY95" fmla="*/ 2404218 h 2404218"/>
                <a:gd name="connsiteX96" fmla="*/ 1860514 w 2695262"/>
                <a:gd name="connsiteY96" fmla="*/ 2404218 h 2404218"/>
                <a:gd name="connsiteX97" fmla="*/ 1853012 w 2695262"/>
                <a:gd name="connsiteY97" fmla="*/ 2391616 h 2404218"/>
                <a:gd name="connsiteX98" fmla="*/ 1809005 w 2695262"/>
                <a:gd name="connsiteY98" fmla="*/ 2394644 h 2404218"/>
                <a:gd name="connsiteX99" fmla="*/ 1804852 w 2695262"/>
                <a:gd name="connsiteY99" fmla="*/ 2404218 h 2404218"/>
                <a:gd name="connsiteX100" fmla="*/ 1216721 w 2695262"/>
                <a:gd name="connsiteY100" fmla="*/ 2404218 h 2404218"/>
                <a:gd name="connsiteX101" fmla="*/ 1214863 w 2695262"/>
                <a:gd name="connsiteY101" fmla="*/ 2394072 h 2404218"/>
                <a:gd name="connsiteX102" fmla="*/ 1208930 w 2695262"/>
                <a:gd name="connsiteY102" fmla="*/ 2375594 h 2404218"/>
                <a:gd name="connsiteX103" fmla="*/ 1180355 w 2695262"/>
                <a:gd name="connsiteY103" fmla="*/ 2356544 h 2404218"/>
                <a:gd name="connsiteX104" fmla="*/ 1165723 w 2695262"/>
                <a:gd name="connsiteY104" fmla="*/ 2377757 h 2404218"/>
                <a:gd name="connsiteX105" fmla="*/ 1148443 w 2695262"/>
                <a:gd name="connsiteY105" fmla="*/ 2404218 h 2404218"/>
                <a:gd name="connsiteX106" fmla="*/ 837503 w 2695262"/>
                <a:gd name="connsiteY106" fmla="*/ 2404218 h 2404218"/>
                <a:gd name="connsiteX107" fmla="*/ 837455 w 2695262"/>
                <a:gd name="connsiteY107" fmla="*/ 2404169 h 2404218"/>
                <a:gd name="connsiteX108" fmla="*/ 799355 w 2695262"/>
                <a:gd name="connsiteY108" fmla="*/ 2385119 h 2404218"/>
                <a:gd name="connsiteX109" fmla="*/ 792989 w 2695262"/>
                <a:gd name="connsiteY109" fmla="*/ 2404218 h 2404218"/>
                <a:gd name="connsiteX110" fmla="*/ 496949 w 2695262"/>
                <a:gd name="connsiteY110" fmla="*/ 2404218 h 2404218"/>
                <a:gd name="connsiteX111" fmla="*/ 494555 w 2695262"/>
                <a:gd name="connsiteY111" fmla="*/ 2394644 h 2404218"/>
                <a:gd name="connsiteX112" fmla="*/ 456455 w 2695262"/>
                <a:gd name="connsiteY112" fmla="*/ 2385119 h 2404218"/>
                <a:gd name="connsiteX113" fmla="*/ 449738 w 2695262"/>
                <a:gd name="connsiteY113" fmla="*/ 2397147 h 2404218"/>
                <a:gd name="connsiteX114" fmla="*/ 448891 w 2695262"/>
                <a:gd name="connsiteY114" fmla="*/ 2404218 h 2404218"/>
                <a:gd name="connsiteX115" fmla="*/ 264336 w 2695262"/>
                <a:gd name="connsiteY115" fmla="*/ 2404218 h 2404218"/>
                <a:gd name="connsiteX116" fmla="*/ 246905 w 2695262"/>
                <a:gd name="connsiteY116" fmla="*/ 2385119 h 2404218"/>
                <a:gd name="connsiteX117" fmla="*/ 218330 w 2695262"/>
                <a:gd name="connsiteY117" fmla="*/ 2375594 h 2404218"/>
                <a:gd name="connsiteX118" fmla="*/ 189755 w 2695262"/>
                <a:gd name="connsiteY118" fmla="*/ 2404169 h 2404218"/>
                <a:gd name="connsiteX119" fmla="*/ 189739 w 2695262"/>
                <a:gd name="connsiteY119" fmla="*/ 2404218 h 2404218"/>
                <a:gd name="connsiteX120" fmla="*/ 0 w 2695262"/>
                <a:gd name="connsiteY120" fmla="*/ 2404218 h 2404218"/>
                <a:gd name="connsiteX121" fmla="*/ 0 w 2695262"/>
                <a:gd name="connsiteY121" fmla="*/ 2033028 h 2404218"/>
                <a:gd name="connsiteX122" fmla="*/ 6502 w 2695262"/>
                <a:gd name="connsiteY122" fmla="*/ 2028758 h 2404218"/>
                <a:gd name="connsiteX123" fmla="*/ 37355 w 2695262"/>
                <a:gd name="connsiteY123" fmla="*/ 1977143 h 2404218"/>
                <a:gd name="connsiteX124" fmla="*/ 0 w 2695262"/>
                <a:gd name="connsiteY124" fmla="*/ 1972474 h 2404218"/>
                <a:gd name="connsiteX125" fmla="*/ 0 w 2695262"/>
                <a:gd name="connsiteY125" fmla="*/ 1637834 h 2404218"/>
                <a:gd name="connsiteX126" fmla="*/ 4807 w 2695262"/>
                <a:gd name="connsiteY126" fmla="*/ 1632439 h 2404218"/>
                <a:gd name="connsiteX127" fmla="*/ 18305 w 2695262"/>
                <a:gd name="connsiteY127" fmla="*/ 1596143 h 2404218"/>
                <a:gd name="connsiteX128" fmla="*/ 0 w 2695262"/>
                <a:gd name="connsiteY128" fmla="*/ 1592619 h 2404218"/>
                <a:gd name="connsiteX129" fmla="*/ 0 w 2695262"/>
                <a:gd name="connsiteY129" fmla="*/ 1098518 h 2404218"/>
                <a:gd name="connsiteX130" fmla="*/ 5208 w 2695262"/>
                <a:gd name="connsiteY130" fmla="*/ 1092509 h 2404218"/>
                <a:gd name="connsiteX131" fmla="*/ 18305 w 2695262"/>
                <a:gd name="connsiteY131" fmla="*/ 1072268 h 2404218"/>
                <a:gd name="connsiteX132" fmla="*/ 0 w 2695262"/>
                <a:gd name="connsiteY132" fmla="*/ 1066167 h 2404218"/>
                <a:gd name="connsiteX133" fmla="*/ 0 w 2695262"/>
                <a:gd name="connsiteY133" fmla="*/ 690314 h 2404218"/>
                <a:gd name="connsiteX134" fmla="*/ 10093 w 2695262"/>
                <a:gd name="connsiteY134" fmla="*/ 677391 h 2404218"/>
                <a:gd name="connsiteX135" fmla="*/ 18305 w 2695262"/>
                <a:gd name="connsiteY135" fmla="*/ 662693 h 2404218"/>
                <a:gd name="connsiteX136" fmla="*/ 8780 w 2695262"/>
                <a:gd name="connsiteY136" fmla="*/ 624593 h 2404218"/>
                <a:gd name="connsiteX137" fmla="*/ 0 w 2695262"/>
                <a:gd name="connsiteY137" fmla="*/ 622362 h 2404218"/>
                <a:gd name="connsiteX138" fmla="*/ 0 w 2695262"/>
                <a:gd name="connsiteY138" fmla="*/ 355601 h 2404218"/>
                <a:gd name="connsiteX139" fmla="*/ 18305 w 2695262"/>
                <a:gd name="connsiteY139" fmla="*/ 329318 h 2404218"/>
                <a:gd name="connsiteX140" fmla="*/ 0 w 2695262"/>
                <a:gd name="connsiteY140" fmla="*/ 323217 h 240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695262" h="2404218">
                  <a:moveTo>
                    <a:pt x="0" y="0"/>
                  </a:moveTo>
                  <a:lnTo>
                    <a:pt x="195920" y="0"/>
                  </a:lnTo>
                  <a:lnTo>
                    <a:pt x="196275" y="874"/>
                  </a:lnTo>
                  <a:cubicBezTo>
                    <a:pt x="206560" y="28471"/>
                    <a:pt x="186297" y="-6081"/>
                    <a:pt x="218330" y="41969"/>
                  </a:cubicBezTo>
                  <a:cubicBezTo>
                    <a:pt x="227855" y="29269"/>
                    <a:pt x="239029" y="17652"/>
                    <a:pt x="246905" y="3869"/>
                  </a:cubicBezTo>
                  <a:lnTo>
                    <a:pt x="248195" y="0"/>
                  </a:lnTo>
                  <a:lnTo>
                    <a:pt x="406505" y="0"/>
                  </a:lnTo>
                  <a:lnTo>
                    <a:pt x="409616" y="6560"/>
                  </a:lnTo>
                  <a:cubicBezTo>
                    <a:pt x="415889" y="21185"/>
                    <a:pt x="411365" y="16617"/>
                    <a:pt x="407908" y="12261"/>
                  </a:cubicBezTo>
                  <a:lnTo>
                    <a:pt x="406186" y="9955"/>
                  </a:lnTo>
                  <a:lnTo>
                    <a:pt x="405929" y="9582"/>
                  </a:lnTo>
                  <a:cubicBezTo>
                    <a:pt x="404850" y="8065"/>
                    <a:pt x="404769" y="8009"/>
                    <a:pt x="405245" y="8695"/>
                  </a:cubicBezTo>
                  <a:lnTo>
                    <a:pt x="406186" y="9955"/>
                  </a:lnTo>
                  <a:lnTo>
                    <a:pt x="412595" y="19236"/>
                  </a:lnTo>
                  <a:cubicBezTo>
                    <a:pt x="416107" y="24395"/>
                    <a:pt x="421056" y="31733"/>
                    <a:pt x="427880" y="41969"/>
                  </a:cubicBezTo>
                  <a:lnTo>
                    <a:pt x="436274" y="0"/>
                  </a:lnTo>
                  <a:lnTo>
                    <a:pt x="754882" y="0"/>
                  </a:lnTo>
                  <a:lnTo>
                    <a:pt x="758414" y="7258"/>
                  </a:lnTo>
                  <a:cubicBezTo>
                    <a:pt x="762277" y="13871"/>
                    <a:pt x="766418" y="19429"/>
                    <a:pt x="770780" y="22919"/>
                  </a:cubicBezTo>
                  <a:cubicBezTo>
                    <a:pt x="778620" y="29191"/>
                    <a:pt x="789830" y="29269"/>
                    <a:pt x="799355" y="32444"/>
                  </a:cubicBezTo>
                  <a:cubicBezTo>
                    <a:pt x="812868" y="-8094"/>
                    <a:pt x="807305" y="7867"/>
                    <a:pt x="809574" y="3293"/>
                  </a:cubicBezTo>
                  <a:lnTo>
                    <a:pt x="810997" y="0"/>
                  </a:lnTo>
                  <a:lnTo>
                    <a:pt x="1360160" y="0"/>
                  </a:lnTo>
                  <a:lnTo>
                    <a:pt x="1362074" y="5661"/>
                  </a:lnTo>
                  <a:cubicBezTo>
                    <a:pt x="1365941" y="14735"/>
                    <a:pt x="1371148" y="23212"/>
                    <a:pt x="1380380" y="32444"/>
                  </a:cubicBezTo>
                  <a:cubicBezTo>
                    <a:pt x="1388475" y="40539"/>
                    <a:pt x="1399430" y="45144"/>
                    <a:pt x="1408955" y="51494"/>
                  </a:cubicBezTo>
                  <a:cubicBezTo>
                    <a:pt x="1412174" y="32185"/>
                    <a:pt x="1414272" y="17253"/>
                    <a:pt x="1416898" y="2708"/>
                  </a:cubicBezTo>
                  <a:lnTo>
                    <a:pt x="1417545" y="0"/>
                  </a:lnTo>
                  <a:lnTo>
                    <a:pt x="1673094" y="0"/>
                  </a:lnTo>
                  <a:lnTo>
                    <a:pt x="1676689" y="5650"/>
                  </a:lnTo>
                  <a:cubicBezTo>
                    <a:pt x="1679827" y="11228"/>
                    <a:pt x="1682620" y="17800"/>
                    <a:pt x="1694705" y="41969"/>
                  </a:cubicBezTo>
                  <a:cubicBezTo>
                    <a:pt x="1697880" y="29269"/>
                    <a:pt x="1701663" y="16706"/>
                    <a:pt x="1704230" y="3869"/>
                  </a:cubicBezTo>
                  <a:lnTo>
                    <a:pt x="1704878" y="0"/>
                  </a:lnTo>
                  <a:lnTo>
                    <a:pt x="2106769" y="0"/>
                  </a:lnTo>
                  <a:lnTo>
                    <a:pt x="2112837" y="6909"/>
                  </a:lnTo>
                  <a:cubicBezTo>
                    <a:pt x="2119470" y="13291"/>
                    <a:pt x="2124839" y="13897"/>
                    <a:pt x="2151905" y="22919"/>
                  </a:cubicBezTo>
                  <a:lnTo>
                    <a:pt x="2167184" y="0"/>
                  </a:lnTo>
                  <a:lnTo>
                    <a:pt x="2459388" y="0"/>
                  </a:lnTo>
                  <a:lnTo>
                    <a:pt x="2467016" y="16085"/>
                  </a:lnTo>
                  <a:cubicBezTo>
                    <a:pt x="2473289" y="30710"/>
                    <a:pt x="2468765" y="26142"/>
                    <a:pt x="2465308" y="21786"/>
                  </a:cubicBezTo>
                  <a:lnTo>
                    <a:pt x="2463586" y="19480"/>
                  </a:lnTo>
                  <a:lnTo>
                    <a:pt x="2463329" y="19107"/>
                  </a:lnTo>
                  <a:cubicBezTo>
                    <a:pt x="2462250" y="17590"/>
                    <a:pt x="2462169" y="17534"/>
                    <a:pt x="2462645" y="18220"/>
                  </a:cubicBezTo>
                  <a:lnTo>
                    <a:pt x="2463586" y="19480"/>
                  </a:lnTo>
                  <a:lnTo>
                    <a:pt x="2469995" y="28761"/>
                  </a:lnTo>
                  <a:cubicBezTo>
                    <a:pt x="2473507" y="33920"/>
                    <a:pt x="2478456" y="41258"/>
                    <a:pt x="2485280" y="51494"/>
                  </a:cubicBezTo>
                  <a:cubicBezTo>
                    <a:pt x="2488455" y="41969"/>
                    <a:pt x="2490850" y="32147"/>
                    <a:pt x="2494805" y="22919"/>
                  </a:cubicBezTo>
                  <a:lnTo>
                    <a:pt x="2505839" y="0"/>
                  </a:lnTo>
                  <a:lnTo>
                    <a:pt x="2694830" y="0"/>
                  </a:lnTo>
                  <a:lnTo>
                    <a:pt x="2694830" y="242661"/>
                  </a:lnTo>
                  <a:lnTo>
                    <a:pt x="2628155" y="241994"/>
                  </a:lnTo>
                  <a:cubicBezTo>
                    <a:pt x="2618115" y="241994"/>
                    <a:pt x="2647076" y="248761"/>
                    <a:pt x="2656730" y="251519"/>
                  </a:cubicBezTo>
                  <a:cubicBezTo>
                    <a:pt x="2669317" y="255115"/>
                    <a:pt x="2682130" y="257869"/>
                    <a:pt x="2694830" y="261044"/>
                  </a:cubicBezTo>
                  <a:lnTo>
                    <a:pt x="2694830" y="376223"/>
                  </a:lnTo>
                  <a:lnTo>
                    <a:pt x="2637680" y="375344"/>
                  </a:lnTo>
                  <a:cubicBezTo>
                    <a:pt x="2626234" y="375529"/>
                    <a:pt x="2656730" y="388044"/>
                    <a:pt x="2666255" y="394394"/>
                  </a:cubicBezTo>
                  <a:cubicBezTo>
                    <a:pt x="2674609" y="399963"/>
                    <a:pt x="2685305" y="400744"/>
                    <a:pt x="2694830" y="403919"/>
                  </a:cubicBezTo>
                  <a:lnTo>
                    <a:pt x="2694830" y="621078"/>
                  </a:lnTo>
                  <a:lnTo>
                    <a:pt x="2685305" y="622994"/>
                  </a:lnTo>
                  <a:cubicBezTo>
                    <a:pt x="2675565" y="625429"/>
                    <a:pt x="2666255" y="629344"/>
                    <a:pt x="2656730" y="632519"/>
                  </a:cubicBezTo>
                  <a:cubicBezTo>
                    <a:pt x="2656730" y="632519"/>
                    <a:pt x="2672587" y="635790"/>
                    <a:pt x="2692421" y="639807"/>
                  </a:cubicBezTo>
                  <a:lnTo>
                    <a:pt x="2694830" y="640290"/>
                  </a:lnTo>
                  <a:lnTo>
                    <a:pt x="2694830" y="921444"/>
                  </a:lnTo>
                  <a:lnTo>
                    <a:pt x="2647205" y="937319"/>
                  </a:lnTo>
                  <a:lnTo>
                    <a:pt x="2675780" y="946844"/>
                  </a:lnTo>
                  <a:lnTo>
                    <a:pt x="2694830" y="953194"/>
                  </a:lnTo>
                  <a:lnTo>
                    <a:pt x="2694830" y="1129594"/>
                  </a:lnTo>
                  <a:lnTo>
                    <a:pt x="2675439" y="1132808"/>
                  </a:lnTo>
                  <a:cubicBezTo>
                    <a:pt x="2667512" y="1134057"/>
                    <a:pt x="2658432" y="1135473"/>
                    <a:pt x="2647205" y="1137344"/>
                  </a:cubicBezTo>
                  <a:cubicBezTo>
                    <a:pt x="2663080" y="1140519"/>
                    <a:pt x="2680350" y="1139629"/>
                    <a:pt x="2694830" y="1146869"/>
                  </a:cubicBezTo>
                  <a:lnTo>
                    <a:pt x="2694830" y="1265932"/>
                  </a:lnTo>
                  <a:lnTo>
                    <a:pt x="2685305" y="1270694"/>
                  </a:lnTo>
                  <a:lnTo>
                    <a:pt x="2694830" y="1270921"/>
                  </a:lnTo>
                  <a:lnTo>
                    <a:pt x="2694830" y="1512426"/>
                  </a:lnTo>
                  <a:lnTo>
                    <a:pt x="2692890" y="1511016"/>
                  </a:lnTo>
                  <a:cubicBezTo>
                    <a:pt x="2694019" y="1508535"/>
                    <a:pt x="2705321" y="1505322"/>
                    <a:pt x="2666255" y="1518344"/>
                  </a:cubicBezTo>
                  <a:lnTo>
                    <a:pt x="2694830" y="1525419"/>
                  </a:lnTo>
                  <a:lnTo>
                    <a:pt x="2694830" y="1575494"/>
                  </a:lnTo>
                  <a:lnTo>
                    <a:pt x="2694830" y="1858863"/>
                  </a:lnTo>
                  <a:lnTo>
                    <a:pt x="2647205" y="1870769"/>
                  </a:lnTo>
                  <a:lnTo>
                    <a:pt x="2694830" y="1882675"/>
                  </a:lnTo>
                  <a:lnTo>
                    <a:pt x="2694830" y="2144986"/>
                  </a:lnTo>
                  <a:lnTo>
                    <a:pt x="2685305" y="2146994"/>
                  </a:lnTo>
                  <a:cubicBezTo>
                    <a:pt x="2671106" y="2154094"/>
                    <a:pt x="2666255" y="2172394"/>
                    <a:pt x="2656730" y="2185094"/>
                  </a:cubicBezTo>
                  <a:lnTo>
                    <a:pt x="2694830" y="2191444"/>
                  </a:lnTo>
                  <a:lnTo>
                    <a:pt x="2694830" y="2404218"/>
                  </a:lnTo>
                  <a:lnTo>
                    <a:pt x="2535602" y="2404218"/>
                  </a:lnTo>
                  <a:lnTo>
                    <a:pt x="2530324" y="2395762"/>
                  </a:lnTo>
                  <a:cubicBezTo>
                    <a:pt x="2520580" y="2380674"/>
                    <a:pt x="2510110" y="2365214"/>
                    <a:pt x="2504330" y="2356544"/>
                  </a:cubicBezTo>
                  <a:cubicBezTo>
                    <a:pt x="2493819" y="2388078"/>
                    <a:pt x="2496242" y="2383333"/>
                    <a:pt x="2488180" y="2398852"/>
                  </a:cubicBezTo>
                  <a:lnTo>
                    <a:pt x="2485444" y="2404218"/>
                  </a:lnTo>
                  <a:lnTo>
                    <a:pt x="2095042" y="2404218"/>
                  </a:lnTo>
                  <a:lnTo>
                    <a:pt x="2085230" y="2375594"/>
                  </a:lnTo>
                  <a:cubicBezTo>
                    <a:pt x="2079671" y="2365587"/>
                    <a:pt x="2066180" y="2362894"/>
                    <a:pt x="2056655" y="2356544"/>
                  </a:cubicBezTo>
                  <a:cubicBezTo>
                    <a:pt x="2024320" y="2405046"/>
                    <a:pt x="2044560" y="2371632"/>
                    <a:pt x="2037573" y="2394931"/>
                  </a:cubicBezTo>
                  <a:lnTo>
                    <a:pt x="2034227" y="2404218"/>
                  </a:lnTo>
                  <a:lnTo>
                    <a:pt x="1860514" y="2404218"/>
                  </a:lnTo>
                  <a:lnTo>
                    <a:pt x="1853012" y="2391616"/>
                  </a:lnTo>
                  <a:cubicBezTo>
                    <a:pt x="1841317" y="2372663"/>
                    <a:pt x="1832135" y="2365732"/>
                    <a:pt x="1809005" y="2394644"/>
                  </a:cubicBezTo>
                  <a:lnTo>
                    <a:pt x="1804852" y="2404218"/>
                  </a:lnTo>
                  <a:lnTo>
                    <a:pt x="1216721" y="2404218"/>
                  </a:lnTo>
                  <a:lnTo>
                    <a:pt x="1214863" y="2394072"/>
                  </a:lnTo>
                  <a:cubicBezTo>
                    <a:pt x="1213907" y="2387460"/>
                    <a:pt x="1212561" y="2381040"/>
                    <a:pt x="1208930" y="2375594"/>
                  </a:cubicBezTo>
                  <a:cubicBezTo>
                    <a:pt x="1202580" y="2366069"/>
                    <a:pt x="1189880" y="2362894"/>
                    <a:pt x="1180355" y="2356544"/>
                  </a:cubicBezTo>
                  <a:cubicBezTo>
                    <a:pt x="1180355" y="2356544"/>
                    <a:pt x="1173775" y="2365923"/>
                    <a:pt x="1165723" y="2377757"/>
                  </a:cubicBezTo>
                  <a:lnTo>
                    <a:pt x="1148443" y="2404218"/>
                  </a:lnTo>
                  <a:lnTo>
                    <a:pt x="837503" y="2404218"/>
                  </a:lnTo>
                  <a:lnTo>
                    <a:pt x="837455" y="2404169"/>
                  </a:lnTo>
                  <a:cubicBezTo>
                    <a:pt x="827415" y="2394129"/>
                    <a:pt x="812055" y="2391469"/>
                    <a:pt x="799355" y="2385119"/>
                  </a:cubicBezTo>
                  <a:lnTo>
                    <a:pt x="792989" y="2404218"/>
                  </a:lnTo>
                  <a:lnTo>
                    <a:pt x="496949" y="2404218"/>
                  </a:lnTo>
                  <a:lnTo>
                    <a:pt x="494555" y="2394644"/>
                  </a:lnTo>
                  <a:cubicBezTo>
                    <a:pt x="481855" y="2391469"/>
                    <a:pt x="465712" y="2375862"/>
                    <a:pt x="456455" y="2385119"/>
                  </a:cubicBezTo>
                  <a:cubicBezTo>
                    <a:pt x="453041" y="2388533"/>
                    <a:pt x="450976" y="2392629"/>
                    <a:pt x="449738" y="2397147"/>
                  </a:cubicBezTo>
                  <a:lnTo>
                    <a:pt x="448891" y="2404218"/>
                  </a:lnTo>
                  <a:lnTo>
                    <a:pt x="264336" y="2404218"/>
                  </a:lnTo>
                  <a:lnTo>
                    <a:pt x="246905" y="2385119"/>
                  </a:lnTo>
                  <a:cubicBezTo>
                    <a:pt x="239192" y="2378691"/>
                    <a:pt x="227855" y="2378769"/>
                    <a:pt x="218330" y="2375594"/>
                  </a:cubicBezTo>
                  <a:cubicBezTo>
                    <a:pt x="208805" y="2385119"/>
                    <a:pt x="197227" y="2392961"/>
                    <a:pt x="189755" y="2404169"/>
                  </a:cubicBezTo>
                  <a:lnTo>
                    <a:pt x="189739" y="2404218"/>
                  </a:lnTo>
                  <a:lnTo>
                    <a:pt x="0" y="2404218"/>
                  </a:lnTo>
                  <a:lnTo>
                    <a:pt x="0" y="2033028"/>
                  </a:lnTo>
                  <a:lnTo>
                    <a:pt x="6502" y="2028758"/>
                  </a:lnTo>
                  <a:cubicBezTo>
                    <a:pt x="11426" y="2022373"/>
                    <a:pt x="15521" y="2009895"/>
                    <a:pt x="37355" y="1977143"/>
                  </a:cubicBezTo>
                  <a:lnTo>
                    <a:pt x="0" y="1972474"/>
                  </a:lnTo>
                  <a:lnTo>
                    <a:pt x="0" y="1637834"/>
                  </a:lnTo>
                  <a:lnTo>
                    <a:pt x="4807" y="1632439"/>
                  </a:lnTo>
                  <a:cubicBezTo>
                    <a:pt x="10263" y="1623819"/>
                    <a:pt x="12282" y="1614213"/>
                    <a:pt x="18305" y="1596143"/>
                  </a:cubicBezTo>
                  <a:lnTo>
                    <a:pt x="0" y="1592619"/>
                  </a:lnTo>
                  <a:lnTo>
                    <a:pt x="0" y="1098518"/>
                  </a:lnTo>
                  <a:lnTo>
                    <a:pt x="5208" y="1092509"/>
                  </a:lnTo>
                  <a:cubicBezTo>
                    <a:pt x="9574" y="1085762"/>
                    <a:pt x="13543" y="1078618"/>
                    <a:pt x="18305" y="1072268"/>
                  </a:cubicBezTo>
                  <a:lnTo>
                    <a:pt x="0" y="1066167"/>
                  </a:lnTo>
                  <a:lnTo>
                    <a:pt x="0" y="690314"/>
                  </a:lnTo>
                  <a:lnTo>
                    <a:pt x="10093" y="677391"/>
                  </a:lnTo>
                  <a:cubicBezTo>
                    <a:pt x="14013" y="672944"/>
                    <a:pt x="17496" y="668360"/>
                    <a:pt x="18305" y="662693"/>
                  </a:cubicBezTo>
                  <a:cubicBezTo>
                    <a:pt x="20156" y="649734"/>
                    <a:pt x="11955" y="637293"/>
                    <a:pt x="8780" y="624593"/>
                  </a:cubicBezTo>
                  <a:lnTo>
                    <a:pt x="0" y="622362"/>
                  </a:lnTo>
                  <a:lnTo>
                    <a:pt x="0" y="355601"/>
                  </a:lnTo>
                  <a:lnTo>
                    <a:pt x="18305" y="329318"/>
                  </a:lnTo>
                  <a:lnTo>
                    <a:pt x="0" y="323217"/>
                  </a:lnTo>
                  <a:close/>
                </a:path>
              </a:pathLst>
            </a:custGeom>
            <a:solidFill>
              <a:schemeClr val="accent2"/>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30" name="MH_SubTitle_2"/>
            <p:cNvSpPr/>
            <p:nvPr>
              <p:custDataLst>
                <p:tags r:id="rId6"/>
              </p:custDataLst>
            </p:nvPr>
          </p:nvSpPr>
          <p:spPr>
            <a:xfrm rot="1113369">
              <a:off x="4382247" y="2697868"/>
              <a:ext cx="4099237" cy="291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r>
                <a:rPr lang="zh-CN" altLang="en-US" dirty="0">
                  <a:solidFill>
                    <a:srgbClr val="000000"/>
                  </a:solidFill>
                  <a:latin typeface="宋体" panose="02010600030101010101" pitchFamily="2" charset="-122"/>
                  <a:ea typeface="宋体" panose="02010600030101010101" pitchFamily="2" charset="-122"/>
                </a:rPr>
                <a:t>据这家美国媒体报道，</a:t>
              </a:r>
              <a:r>
                <a:rPr lang="zh-CN" altLang="en-US" sz="2400" b="1" dirty="0">
                  <a:solidFill>
                    <a:srgbClr val="0000FF"/>
                  </a:solidFill>
                  <a:latin typeface="黑体" panose="02010609060101010101" pitchFamily="49" charset="-122"/>
                  <a:ea typeface="黑体" panose="02010609060101010101" pitchFamily="49" charset="-122"/>
                </a:rPr>
                <a:t>美国众议院</a:t>
              </a:r>
              <a:r>
                <a:rPr lang="en-US" altLang="zh-CN" sz="2400" b="1" dirty="0">
                  <a:solidFill>
                    <a:srgbClr val="0000FF"/>
                  </a:solidFill>
                  <a:latin typeface="黑体" panose="02010609060101010101" pitchFamily="49" charset="-122"/>
                  <a:ea typeface="黑体" panose="02010609060101010101" pitchFamily="49" charset="-122"/>
                </a:rPr>
                <a:t>9</a:t>
              </a:r>
              <a:r>
                <a:rPr lang="zh-CN" altLang="en-US" sz="2400" b="1" dirty="0">
                  <a:solidFill>
                    <a:srgbClr val="0000FF"/>
                  </a:solidFill>
                  <a:latin typeface="黑体" panose="02010609060101010101" pitchFamily="49" charset="-122"/>
                  <a:ea typeface="黑体" panose="02010609060101010101" pitchFamily="49" charset="-122"/>
                </a:rPr>
                <a:t>月</a:t>
              </a:r>
              <a:r>
                <a:rPr lang="en-US" altLang="zh-CN" sz="2400" b="1" dirty="0">
                  <a:solidFill>
                    <a:srgbClr val="0000FF"/>
                  </a:solidFill>
                  <a:latin typeface="黑体" panose="02010609060101010101" pitchFamily="49" charset="-122"/>
                  <a:ea typeface="黑体" panose="02010609060101010101" pitchFamily="49" charset="-122"/>
                </a:rPr>
                <a:t>13</a:t>
              </a:r>
              <a:r>
                <a:rPr lang="zh-CN" altLang="en-US" sz="2400" b="1" dirty="0">
                  <a:solidFill>
                    <a:srgbClr val="0000FF"/>
                  </a:solidFill>
                  <a:latin typeface="黑体" panose="02010609060101010101" pitchFamily="49" charset="-122"/>
                  <a:ea typeface="黑体" panose="02010609060101010101" pitchFamily="49" charset="-122"/>
                </a:rPr>
                <a:t>日一致通过一项法案，以帮助它在量子计算能力方面赶上中国。</a:t>
              </a:r>
            </a:p>
            <a:p>
              <a:pPr algn="ctr">
                <a:lnSpc>
                  <a:spcPct val="130000"/>
                </a:lnSpc>
                <a:defRPr/>
              </a:pPr>
              <a:endParaRPr lang="en-US" altLang="zh-CN" dirty="0">
                <a:solidFill>
                  <a:srgbClr val="2A2A2A"/>
                </a:solidFill>
                <a:latin typeface="Arial" panose="020B0604020202020204"/>
                <a:ea typeface="微软雅黑" panose="020B0503020204020204" charset="-122"/>
              </a:endParaRPr>
            </a:p>
          </p:txBody>
        </p:sp>
      </p:grpSp>
      <p:grpSp>
        <p:nvGrpSpPr>
          <p:cNvPr id="7" name="组合 6"/>
          <p:cNvGrpSpPr/>
          <p:nvPr/>
        </p:nvGrpSpPr>
        <p:grpSpPr>
          <a:xfrm>
            <a:off x="206769" y="1738287"/>
            <a:ext cx="4000761" cy="3381433"/>
            <a:chOff x="374089" y="2353786"/>
            <a:chExt cx="4000761" cy="3381433"/>
          </a:xfrm>
        </p:grpSpPr>
        <p:sp>
          <p:nvSpPr>
            <p:cNvPr id="22" name="MH_Other_4"/>
            <p:cNvSpPr/>
            <p:nvPr>
              <p:custDataLst>
                <p:tags r:id="rId3"/>
              </p:custDataLst>
            </p:nvPr>
          </p:nvSpPr>
          <p:spPr>
            <a:xfrm rot="20923212">
              <a:off x="374089" y="2353786"/>
              <a:ext cx="4000761" cy="3381433"/>
            </a:xfrm>
            <a:custGeom>
              <a:avLst/>
              <a:gdLst>
                <a:gd name="connsiteX0" fmla="*/ 0 w 2695262"/>
                <a:gd name="connsiteY0" fmla="*/ 0 h 2404218"/>
                <a:gd name="connsiteX1" fmla="*/ 195920 w 2695262"/>
                <a:gd name="connsiteY1" fmla="*/ 0 h 2404218"/>
                <a:gd name="connsiteX2" fmla="*/ 196275 w 2695262"/>
                <a:gd name="connsiteY2" fmla="*/ 874 h 2404218"/>
                <a:gd name="connsiteX3" fmla="*/ 218330 w 2695262"/>
                <a:gd name="connsiteY3" fmla="*/ 41969 h 2404218"/>
                <a:gd name="connsiteX4" fmla="*/ 246905 w 2695262"/>
                <a:gd name="connsiteY4" fmla="*/ 3869 h 2404218"/>
                <a:gd name="connsiteX5" fmla="*/ 248195 w 2695262"/>
                <a:gd name="connsiteY5" fmla="*/ 0 h 2404218"/>
                <a:gd name="connsiteX6" fmla="*/ 406505 w 2695262"/>
                <a:gd name="connsiteY6" fmla="*/ 0 h 2404218"/>
                <a:gd name="connsiteX7" fmla="*/ 409616 w 2695262"/>
                <a:gd name="connsiteY7" fmla="*/ 6560 h 2404218"/>
                <a:gd name="connsiteX8" fmla="*/ 407908 w 2695262"/>
                <a:gd name="connsiteY8" fmla="*/ 12261 h 2404218"/>
                <a:gd name="connsiteX9" fmla="*/ 406186 w 2695262"/>
                <a:gd name="connsiteY9" fmla="*/ 9955 h 2404218"/>
                <a:gd name="connsiteX10" fmla="*/ 405929 w 2695262"/>
                <a:gd name="connsiteY10" fmla="*/ 9582 h 2404218"/>
                <a:gd name="connsiteX11" fmla="*/ 405245 w 2695262"/>
                <a:gd name="connsiteY11" fmla="*/ 8695 h 2404218"/>
                <a:gd name="connsiteX12" fmla="*/ 406186 w 2695262"/>
                <a:gd name="connsiteY12" fmla="*/ 9955 h 2404218"/>
                <a:gd name="connsiteX13" fmla="*/ 412595 w 2695262"/>
                <a:gd name="connsiteY13" fmla="*/ 19236 h 2404218"/>
                <a:gd name="connsiteX14" fmla="*/ 427880 w 2695262"/>
                <a:gd name="connsiteY14" fmla="*/ 41969 h 2404218"/>
                <a:gd name="connsiteX15" fmla="*/ 436274 w 2695262"/>
                <a:gd name="connsiteY15" fmla="*/ 0 h 2404218"/>
                <a:gd name="connsiteX16" fmla="*/ 754882 w 2695262"/>
                <a:gd name="connsiteY16" fmla="*/ 0 h 2404218"/>
                <a:gd name="connsiteX17" fmla="*/ 758414 w 2695262"/>
                <a:gd name="connsiteY17" fmla="*/ 7258 h 2404218"/>
                <a:gd name="connsiteX18" fmla="*/ 770780 w 2695262"/>
                <a:gd name="connsiteY18" fmla="*/ 22919 h 2404218"/>
                <a:gd name="connsiteX19" fmla="*/ 799355 w 2695262"/>
                <a:gd name="connsiteY19" fmla="*/ 32444 h 2404218"/>
                <a:gd name="connsiteX20" fmla="*/ 809574 w 2695262"/>
                <a:gd name="connsiteY20" fmla="*/ 3293 h 2404218"/>
                <a:gd name="connsiteX21" fmla="*/ 810997 w 2695262"/>
                <a:gd name="connsiteY21" fmla="*/ 0 h 2404218"/>
                <a:gd name="connsiteX22" fmla="*/ 1360160 w 2695262"/>
                <a:gd name="connsiteY22" fmla="*/ 0 h 2404218"/>
                <a:gd name="connsiteX23" fmla="*/ 1362074 w 2695262"/>
                <a:gd name="connsiteY23" fmla="*/ 5661 h 2404218"/>
                <a:gd name="connsiteX24" fmla="*/ 1380380 w 2695262"/>
                <a:gd name="connsiteY24" fmla="*/ 32444 h 2404218"/>
                <a:gd name="connsiteX25" fmla="*/ 1408955 w 2695262"/>
                <a:gd name="connsiteY25" fmla="*/ 51494 h 2404218"/>
                <a:gd name="connsiteX26" fmla="*/ 1416898 w 2695262"/>
                <a:gd name="connsiteY26" fmla="*/ 2708 h 2404218"/>
                <a:gd name="connsiteX27" fmla="*/ 1417545 w 2695262"/>
                <a:gd name="connsiteY27" fmla="*/ 0 h 2404218"/>
                <a:gd name="connsiteX28" fmla="*/ 1673094 w 2695262"/>
                <a:gd name="connsiteY28" fmla="*/ 0 h 2404218"/>
                <a:gd name="connsiteX29" fmla="*/ 1676689 w 2695262"/>
                <a:gd name="connsiteY29" fmla="*/ 5650 h 2404218"/>
                <a:gd name="connsiteX30" fmla="*/ 1694705 w 2695262"/>
                <a:gd name="connsiteY30" fmla="*/ 41969 h 2404218"/>
                <a:gd name="connsiteX31" fmla="*/ 1704230 w 2695262"/>
                <a:gd name="connsiteY31" fmla="*/ 3869 h 2404218"/>
                <a:gd name="connsiteX32" fmla="*/ 1704878 w 2695262"/>
                <a:gd name="connsiteY32" fmla="*/ 0 h 2404218"/>
                <a:gd name="connsiteX33" fmla="*/ 2106769 w 2695262"/>
                <a:gd name="connsiteY33" fmla="*/ 0 h 2404218"/>
                <a:gd name="connsiteX34" fmla="*/ 2112837 w 2695262"/>
                <a:gd name="connsiteY34" fmla="*/ 6909 h 2404218"/>
                <a:gd name="connsiteX35" fmla="*/ 2151905 w 2695262"/>
                <a:gd name="connsiteY35" fmla="*/ 22919 h 2404218"/>
                <a:gd name="connsiteX36" fmla="*/ 2167184 w 2695262"/>
                <a:gd name="connsiteY36" fmla="*/ 0 h 2404218"/>
                <a:gd name="connsiteX37" fmla="*/ 2459388 w 2695262"/>
                <a:gd name="connsiteY37" fmla="*/ 0 h 2404218"/>
                <a:gd name="connsiteX38" fmla="*/ 2467016 w 2695262"/>
                <a:gd name="connsiteY38" fmla="*/ 16085 h 2404218"/>
                <a:gd name="connsiteX39" fmla="*/ 2465308 w 2695262"/>
                <a:gd name="connsiteY39" fmla="*/ 21786 h 2404218"/>
                <a:gd name="connsiteX40" fmla="*/ 2463586 w 2695262"/>
                <a:gd name="connsiteY40" fmla="*/ 19480 h 2404218"/>
                <a:gd name="connsiteX41" fmla="*/ 2463329 w 2695262"/>
                <a:gd name="connsiteY41" fmla="*/ 19107 h 2404218"/>
                <a:gd name="connsiteX42" fmla="*/ 2462645 w 2695262"/>
                <a:gd name="connsiteY42" fmla="*/ 18220 h 2404218"/>
                <a:gd name="connsiteX43" fmla="*/ 2463586 w 2695262"/>
                <a:gd name="connsiteY43" fmla="*/ 19480 h 2404218"/>
                <a:gd name="connsiteX44" fmla="*/ 2469995 w 2695262"/>
                <a:gd name="connsiteY44" fmla="*/ 28761 h 2404218"/>
                <a:gd name="connsiteX45" fmla="*/ 2485280 w 2695262"/>
                <a:gd name="connsiteY45" fmla="*/ 51494 h 2404218"/>
                <a:gd name="connsiteX46" fmla="*/ 2494805 w 2695262"/>
                <a:gd name="connsiteY46" fmla="*/ 22919 h 2404218"/>
                <a:gd name="connsiteX47" fmla="*/ 2505839 w 2695262"/>
                <a:gd name="connsiteY47" fmla="*/ 0 h 2404218"/>
                <a:gd name="connsiteX48" fmla="*/ 2694830 w 2695262"/>
                <a:gd name="connsiteY48" fmla="*/ 0 h 2404218"/>
                <a:gd name="connsiteX49" fmla="*/ 2694830 w 2695262"/>
                <a:gd name="connsiteY49" fmla="*/ 242661 h 2404218"/>
                <a:gd name="connsiteX50" fmla="*/ 2628155 w 2695262"/>
                <a:gd name="connsiteY50" fmla="*/ 241994 h 2404218"/>
                <a:gd name="connsiteX51" fmla="*/ 2656730 w 2695262"/>
                <a:gd name="connsiteY51" fmla="*/ 251519 h 2404218"/>
                <a:gd name="connsiteX52" fmla="*/ 2694830 w 2695262"/>
                <a:gd name="connsiteY52" fmla="*/ 261044 h 2404218"/>
                <a:gd name="connsiteX53" fmla="*/ 2694830 w 2695262"/>
                <a:gd name="connsiteY53" fmla="*/ 376223 h 2404218"/>
                <a:gd name="connsiteX54" fmla="*/ 2637680 w 2695262"/>
                <a:gd name="connsiteY54" fmla="*/ 375344 h 2404218"/>
                <a:gd name="connsiteX55" fmla="*/ 2666255 w 2695262"/>
                <a:gd name="connsiteY55" fmla="*/ 394394 h 2404218"/>
                <a:gd name="connsiteX56" fmla="*/ 2694830 w 2695262"/>
                <a:gd name="connsiteY56" fmla="*/ 403919 h 2404218"/>
                <a:gd name="connsiteX57" fmla="*/ 2694830 w 2695262"/>
                <a:gd name="connsiteY57" fmla="*/ 621078 h 2404218"/>
                <a:gd name="connsiteX58" fmla="*/ 2685305 w 2695262"/>
                <a:gd name="connsiteY58" fmla="*/ 622994 h 2404218"/>
                <a:gd name="connsiteX59" fmla="*/ 2656730 w 2695262"/>
                <a:gd name="connsiteY59" fmla="*/ 632519 h 2404218"/>
                <a:gd name="connsiteX60" fmla="*/ 2692421 w 2695262"/>
                <a:gd name="connsiteY60" fmla="*/ 639807 h 2404218"/>
                <a:gd name="connsiteX61" fmla="*/ 2694830 w 2695262"/>
                <a:gd name="connsiteY61" fmla="*/ 640290 h 2404218"/>
                <a:gd name="connsiteX62" fmla="*/ 2694830 w 2695262"/>
                <a:gd name="connsiteY62" fmla="*/ 921444 h 2404218"/>
                <a:gd name="connsiteX63" fmla="*/ 2647205 w 2695262"/>
                <a:gd name="connsiteY63" fmla="*/ 937319 h 2404218"/>
                <a:gd name="connsiteX64" fmla="*/ 2675780 w 2695262"/>
                <a:gd name="connsiteY64" fmla="*/ 946844 h 2404218"/>
                <a:gd name="connsiteX65" fmla="*/ 2694830 w 2695262"/>
                <a:gd name="connsiteY65" fmla="*/ 953194 h 2404218"/>
                <a:gd name="connsiteX66" fmla="*/ 2694830 w 2695262"/>
                <a:gd name="connsiteY66" fmla="*/ 1129594 h 2404218"/>
                <a:gd name="connsiteX67" fmla="*/ 2675439 w 2695262"/>
                <a:gd name="connsiteY67" fmla="*/ 1132808 h 2404218"/>
                <a:gd name="connsiteX68" fmla="*/ 2647205 w 2695262"/>
                <a:gd name="connsiteY68" fmla="*/ 1137344 h 2404218"/>
                <a:gd name="connsiteX69" fmla="*/ 2694830 w 2695262"/>
                <a:gd name="connsiteY69" fmla="*/ 1146869 h 2404218"/>
                <a:gd name="connsiteX70" fmla="*/ 2694830 w 2695262"/>
                <a:gd name="connsiteY70" fmla="*/ 1265932 h 2404218"/>
                <a:gd name="connsiteX71" fmla="*/ 2685305 w 2695262"/>
                <a:gd name="connsiteY71" fmla="*/ 1270694 h 2404218"/>
                <a:gd name="connsiteX72" fmla="*/ 2694830 w 2695262"/>
                <a:gd name="connsiteY72" fmla="*/ 1270921 h 2404218"/>
                <a:gd name="connsiteX73" fmla="*/ 2694830 w 2695262"/>
                <a:gd name="connsiteY73" fmla="*/ 1512426 h 2404218"/>
                <a:gd name="connsiteX74" fmla="*/ 2692890 w 2695262"/>
                <a:gd name="connsiteY74" fmla="*/ 1511016 h 2404218"/>
                <a:gd name="connsiteX75" fmla="*/ 2666255 w 2695262"/>
                <a:gd name="connsiteY75" fmla="*/ 1518344 h 2404218"/>
                <a:gd name="connsiteX76" fmla="*/ 2694830 w 2695262"/>
                <a:gd name="connsiteY76" fmla="*/ 1525419 h 2404218"/>
                <a:gd name="connsiteX77" fmla="*/ 2694830 w 2695262"/>
                <a:gd name="connsiteY77" fmla="*/ 1575494 h 2404218"/>
                <a:gd name="connsiteX78" fmla="*/ 2694830 w 2695262"/>
                <a:gd name="connsiteY78" fmla="*/ 1858863 h 2404218"/>
                <a:gd name="connsiteX79" fmla="*/ 2647205 w 2695262"/>
                <a:gd name="connsiteY79" fmla="*/ 1870769 h 2404218"/>
                <a:gd name="connsiteX80" fmla="*/ 2694830 w 2695262"/>
                <a:gd name="connsiteY80" fmla="*/ 1882675 h 2404218"/>
                <a:gd name="connsiteX81" fmla="*/ 2694830 w 2695262"/>
                <a:gd name="connsiteY81" fmla="*/ 2144986 h 2404218"/>
                <a:gd name="connsiteX82" fmla="*/ 2685305 w 2695262"/>
                <a:gd name="connsiteY82" fmla="*/ 2146994 h 2404218"/>
                <a:gd name="connsiteX83" fmla="*/ 2656730 w 2695262"/>
                <a:gd name="connsiteY83" fmla="*/ 2185094 h 2404218"/>
                <a:gd name="connsiteX84" fmla="*/ 2694830 w 2695262"/>
                <a:gd name="connsiteY84" fmla="*/ 2191444 h 2404218"/>
                <a:gd name="connsiteX85" fmla="*/ 2694830 w 2695262"/>
                <a:gd name="connsiteY85" fmla="*/ 2404218 h 2404218"/>
                <a:gd name="connsiteX86" fmla="*/ 2535602 w 2695262"/>
                <a:gd name="connsiteY86" fmla="*/ 2404218 h 2404218"/>
                <a:gd name="connsiteX87" fmla="*/ 2530324 w 2695262"/>
                <a:gd name="connsiteY87" fmla="*/ 2395762 h 2404218"/>
                <a:gd name="connsiteX88" fmla="*/ 2504330 w 2695262"/>
                <a:gd name="connsiteY88" fmla="*/ 2356544 h 2404218"/>
                <a:gd name="connsiteX89" fmla="*/ 2488180 w 2695262"/>
                <a:gd name="connsiteY89" fmla="*/ 2398852 h 2404218"/>
                <a:gd name="connsiteX90" fmla="*/ 2485444 w 2695262"/>
                <a:gd name="connsiteY90" fmla="*/ 2404218 h 2404218"/>
                <a:gd name="connsiteX91" fmla="*/ 2095042 w 2695262"/>
                <a:gd name="connsiteY91" fmla="*/ 2404218 h 2404218"/>
                <a:gd name="connsiteX92" fmla="*/ 2085230 w 2695262"/>
                <a:gd name="connsiteY92" fmla="*/ 2375594 h 2404218"/>
                <a:gd name="connsiteX93" fmla="*/ 2056655 w 2695262"/>
                <a:gd name="connsiteY93" fmla="*/ 2356544 h 2404218"/>
                <a:gd name="connsiteX94" fmla="*/ 2037573 w 2695262"/>
                <a:gd name="connsiteY94" fmla="*/ 2394931 h 2404218"/>
                <a:gd name="connsiteX95" fmla="*/ 2034227 w 2695262"/>
                <a:gd name="connsiteY95" fmla="*/ 2404218 h 2404218"/>
                <a:gd name="connsiteX96" fmla="*/ 1860514 w 2695262"/>
                <a:gd name="connsiteY96" fmla="*/ 2404218 h 2404218"/>
                <a:gd name="connsiteX97" fmla="*/ 1853012 w 2695262"/>
                <a:gd name="connsiteY97" fmla="*/ 2391616 h 2404218"/>
                <a:gd name="connsiteX98" fmla="*/ 1809005 w 2695262"/>
                <a:gd name="connsiteY98" fmla="*/ 2394644 h 2404218"/>
                <a:gd name="connsiteX99" fmla="*/ 1804852 w 2695262"/>
                <a:gd name="connsiteY99" fmla="*/ 2404218 h 2404218"/>
                <a:gd name="connsiteX100" fmla="*/ 1216721 w 2695262"/>
                <a:gd name="connsiteY100" fmla="*/ 2404218 h 2404218"/>
                <a:gd name="connsiteX101" fmla="*/ 1214863 w 2695262"/>
                <a:gd name="connsiteY101" fmla="*/ 2394072 h 2404218"/>
                <a:gd name="connsiteX102" fmla="*/ 1208930 w 2695262"/>
                <a:gd name="connsiteY102" fmla="*/ 2375594 h 2404218"/>
                <a:gd name="connsiteX103" fmla="*/ 1180355 w 2695262"/>
                <a:gd name="connsiteY103" fmla="*/ 2356544 h 2404218"/>
                <a:gd name="connsiteX104" fmla="*/ 1165723 w 2695262"/>
                <a:gd name="connsiteY104" fmla="*/ 2377757 h 2404218"/>
                <a:gd name="connsiteX105" fmla="*/ 1148443 w 2695262"/>
                <a:gd name="connsiteY105" fmla="*/ 2404218 h 2404218"/>
                <a:gd name="connsiteX106" fmla="*/ 837503 w 2695262"/>
                <a:gd name="connsiteY106" fmla="*/ 2404218 h 2404218"/>
                <a:gd name="connsiteX107" fmla="*/ 837455 w 2695262"/>
                <a:gd name="connsiteY107" fmla="*/ 2404169 h 2404218"/>
                <a:gd name="connsiteX108" fmla="*/ 799355 w 2695262"/>
                <a:gd name="connsiteY108" fmla="*/ 2385119 h 2404218"/>
                <a:gd name="connsiteX109" fmla="*/ 792989 w 2695262"/>
                <a:gd name="connsiteY109" fmla="*/ 2404218 h 2404218"/>
                <a:gd name="connsiteX110" fmla="*/ 496949 w 2695262"/>
                <a:gd name="connsiteY110" fmla="*/ 2404218 h 2404218"/>
                <a:gd name="connsiteX111" fmla="*/ 494555 w 2695262"/>
                <a:gd name="connsiteY111" fmla="*/ 2394644 h 2404218"/>
                <a:gd name="connsiteX112" fmla="*/ 456455 w 2695262"/>
                <a:gd name="connsiteY112" fmla="*/ 2385119 h 2404218"/>
                <a:gd name="connsiteX113" fmla="*/ 449738 w 2695262"/>
                <a:gd name="connsiteY113" fmla="*/ 2397147 h 2404218"/>
                <a:gd name="connsiteX114" fmla="*/ 448891 w 2695262"/>
                <a:gd name="connsiteY114" fmla="*/ 2404218 h 2404218"/>
                <a:gd name="connsiteX115" fmla="*/ 264336 w 2695262"/>
                <a:gd name="connsiteY115" fmla="*/ 2404218 h 2404218"/>
                <a:gd name="connsiteX116" fmla="*/ 246905 w 2695262"/>
                <a:gd name="connsiteY116" fmla="*/ 2385119 h 2404218"/>
                <a:gd name="connsiteX117" fmla="*/ 218330 w 2695262"/>
                <a:gd name="connsiteY117" fmla="*/ 2375594 h 2404218"/>
                <a:gd name="connsiteX118" fmla="*/ 189755 w 2695262"/>
                <a:gd name="connsiteY118" fmla="*/ 2404169 h 2404218"/>
                <a:gd name="connsiteX119" fmla="*/ 189739 w 2695262"/>
                <a:gd name="connsiteY119" fmla="*/ 2404218 h 2404218"/>
                <a:gd name="connsiteX120" fmla="*/ 0 w 2695262"/>
                <a:gd name="connsiteY120" fmla="*/ 2404218 h 2404218"/>
                <a:gd name="connsiteX121" fmla="*/ 0 w 2695262"/>
                <a:gd name="connsiteY121" fmla="*/ 2033028 h 2404218"/>
                <a:gd name="connsiteX122" fmla="*/ 6502 w 2695262"/>
                <a:gd name="connsiteY122" fmla="*/ 2028758 h 2404218"/>
                <a:gd name="connsiteX123" fmla="*/ 37355 w 2695262"/>
                <a:gd name="connsiteY123" fmla="*/ 1977143 h 2404218"/>
                <a:gd name="connsiteX124" fmla="*/ 0 w 2695262"/>
                <a:gd name="connsiteY124" fmla="*/ 1972474 h 2404218"/>
                <a:gd name="connsiteX125" fmla="*/ 0 w 2695262"/>
                <a:gd name="connsiteY125" fmla="*/ 1637834 h 2404218"/>
                <a:gd name="connsiteX126" fmla="*/ 4807 w 2695262"/>
                <a:gd name="connsiteY126" fmla="*/ 1632439 h 2404218"/>
                <a:gd name="connsiteX127" fmla="*/ 18305 w 2695262"/>
                <a:gd name="connsiteY127" fmla="*/ 1596143 h 2404218"/>
                <a:gd name="connsiteX128" fmla="*/ 0 w 2695262"/>
                <a:gd name="connsiteY128" fmla="*/ 1592619 h 2404218"/>
                <a:gd name="connsiteX129" fmla="*/ 0 w 2695262"/>
                <a:gd name="connsiteY129" fmla="*/ 1098518 h 2404218"/>
                <a:gd name="connsiteX130" fmla="*/ 5208 w 2695262"/>
                <a:gd name="connsiteY130" fmla="*/ 1092509 h 2404218"/>
                <a:gd name="connsiteX131" fmla="*/ 18305 w 2695262"/>
                <a:gd name="connsiteY131" fmla="*/ 1072268 h 2404218"/>
                <a:gd name="connsiteX132" fmla="*/ 0 w 2695262"/>
                <a:gd name="connsiteY132" fmla="*/ 1066167 h 2404218"/>
                <a:gd name="connsiteX133" fmla="*/ 0 w 2695262"/>
                <a:gd name="connsiteY133" fmla="*/ 690314 h 2404218"/>
                <a:gd name="connsiteX134" fmla="*/ 10093 w 2695262"/>
                <a:gd name="connsiteY134" fmla="*/ 677391 h 2404218"/>
                <a:gd name="connsiteX135" fmla="*/ 18305 w 2695262"/>
                <a:gd name="connsiteY135" fmla="*/ 662693 h 2404218"/>
                <a:gd name="connsiteX136" fmla="*/ 8780 w 2695262"/>
                <a:gd name="connsiteY136" fmla="*/ 624593 h 2404218"/>
                <a:gd name="connsiteX137" fmla="*/ 0 w 2695262"/>
                <a:gd name="connsiteY137" fmla="*/ 622362 h 2404218"/>
                <a:gd name="connsiteX138" fmla="*/ 0 w 2695262"/>
                <a:gd name="connsiteY138" fmla="*/ 355601 h 2404218"/>
                <a:gd name="connsiteX139" fmla="*/ 18305 w 2695262"/>
                <a:gd name="connsiteY139" fmla="*/ 329318 h 2404218"/>
                <a:gd name="connsiteX140" fmla="*/ 0 w 2695262"/>
                <a:gd name="connsiteY140" fmla="*/ 323217 h 240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695262" h="2404218">
                  <a:moveTo>
                    <a:pt x="0" y="0"/>
                  </a:moveTo>
                  <a:lnTo>
                    <a:pt x="195920" y="0"/>
                  </a:lnTo>
                  <a:lnTo>
                    <a:pt x="196275" y="874"/>
                  </a:lnTo>
                  <a:cubicBezTo>
                    <a:pt x="206560" y="28471"/>
                    <a:pt x="186297" y="-6081"/>
                    <a:pt x="218330" y="41969"/>
                  </a:cubicBezTo>
                  <a:cubicBezTo>
                    <a:pt x="227855" y="29269"/>
                    <a:pt x="239029" y="17652"/>
                    <a:pt x="246905" y="3869"/>
                  </a:cubicBezTo>
                  <a:lnTo>
                    <a:pt x="248195" y="0"/>
                  </a:lnTo>
                  <a:lnTo>
                    <a:pt x="406505" y="0"/>
                  </a:lnTo>
                  <a:lnTo>
                    <a:pt x="409616" y="6560"/>
                  </a:lnTo>
                  <a:cubicBezTo>
                    <a:pt x="415889" y="21185"/>
                    <a:pt x="411365" y="16617"/>
                    <a:pt x="407908" y="12261"/>
                  </a:cubicBezTo>
                  <a:lnTo>
                    <a:pt x="406186" y="9955"/>
                  </a:lnTo>
                  <a:lnTo>
                    <a:pt x="405929" y="9582"/>
                  </a:lnTo>
                  <a:cubicBezTo>
                    <a:pt x="404850" y="8065"/>
                    <a:pt x="404769" y="8009"/>
                    <a:pt x="405245" y="8695"/>
                  </a:cubicBezTo>
                  <a:lnTo>
                    <a:pt x="406186" y="9955"/>
                  </a:lnTo>
                  <a:lnTo>
                    <a:pt x="412595" y="19236"/>
                  </a:lnTo>
                  <a:cubicBezTo>
                    <a:pt x="416107" y="24395"/>
                    <a:pt x="421056" y="31733"/>
                    <a:pt x="427880" y="41969"/>
                  </a:cubicBezTo>
                  <a:lnTo>
                    <a:pt x="436274" y="0"/>
                  </a:lnTo>
                  <a:lnTo>
                    <a:pt x="754882" y="0"/>
                  </a:lnTo>
                  <a:lnTo>
                    <a:pt x="758414" y="7258"/>
                  </a:lnTo>
                  <a:cubicBezTo>
                    <a:pt x="762277" y="13871"/>
                    <a:pt x="766418" y="19429"/>
                    <a:pt x="770780" y="22919"/>
                  </a:cubicBezTo>
                  <a:cubicBezTo>
                    <a:pt x="778620" y="29191"/>
                    <a:pt x="789830" y="29269"/>
                    <a:pt x="799355" y="32444"/>
                  </a:cubicBezTo>
                  <a:cubicBezTo>
                    <a:pt x="812868" y="-8094"/>
                    <a:pt x="807305" y="7867"/>
                    <a:pt x="809574" y="3293"/>
                  </a:cubicBezTo>
                  <a:lnTo>
                    <a:pt x="810997" y="0"/>
                  </a:lnTo>
                  <a:lnTo>
                    <a:pt x="1360160" y="0"/>
                  </a:lnTo>
                  <a:lnTo>
                    <a:pt x="1362074" y="5661"/>
                  </a:lnTo>
                  <a:cubicBezTo>
                    <a:pt x="1365941" y="14735"/>
                    <a:pt x="1371148" y="23212"/>
                    <a:pt x="1380380" y="32444"/>
                  </a:cubicBezTo>
                  <a:cubicBezTo>
                    <a:pt x="1388475" y="40539"/>
                    <a:pt x="1399430" y="45144"/>
                    <a:pt x="1408955" y="51494"/>
                  </a:cubicBezTo>
                  <a:cubicBezTo>
                    <a:pt x="1412174" y="32185"/>
                    <a:pt x="1414272" y="17253"/>
                    <a:pt x="1416898" y="2708"/>
                  </a:cubicBezTo>
                  <a:lnTo>
                    <a:pt x="1417545" y="0"/>
                  </a:lnTo>
                  <a:lnTo>
                    <a:pt x="1673094" y="0"/>
                  </a:lnTo>
                  <a:lnTo>
                    <a:pt x="1676689" y="5650"/>
                  </a:lnTo>
                  <a:cubicBezTo>
                    <a:pt x="1679827" y="11228"/>
                    <a:pt x="1682620" y="17800"/>
                    <a:pt x="1694705" y="41969"/>
                  </a:cubicBezTo>
                  <a:cubicBezTo>
                    <a:pt x="1697880" y="29269"/>
                    <a:pt x="1701663" y="16706"/>
                    <a:pt x="1704230" y="3869"/>
                  </a:cubicBezTo>
                  <a:lnTo>
                    <a:pt x="1704878" y="0"/>
                  </a:lnTo>
                  <a:lnTo>
                    <a:pt x="2106769" y="0"/>
                  </a:lnTo>
                  <a:lnTo>
                    <a:pt x="2112837" y="6909"/>
                  </a:lnTo>
                  <a:cubicBezTo>
                    <a:pt x="2119470" y="13291"/>
                    <a:pt x="2124839" y="13897"/>
                    <a:pt x="2151905" y="22919"/>
                  </a:cubicBezTo>
                  <a:lnTo>
                    <a:pt x="2167184" y="0"/>
                  </a:lnTo>
                  <a:lnTo>
                    <a:pt x="2459388" y="0"/>
                  </a:lnTo>
                  <a:lnTo>
                    <a:pt x="2467016" y="16085"/>
                  </a:lnTo>
                  <a:cubicBezTo>
                    <a:pt x="2473289" y="30710"/>
                    <a:pt x="2468765" y="26142"/>
                    <a:pt x="2465308" y="21786"/>
                  </a:cubicBezTo>
                  <a:lnTo>
                    <a:pt x="2463586" y="19480"/>
                  </a:lnTo>
                  <a:lnTo>
                    <a:pt x="2463329" y="19107"/>
                  </a:lnTo>
                  <a:cubicBezTo>
                    <a:pt x="2462250" y="17590"/>
                    <a:pt x="2462169" y="17534"/>
                    <a:pt x="2462645" y="18220"/>
                  </a:cubicBezTo>
                  <a:lnTo>
                    <a:pt x="2463586" y="19480"/>
                  </a:lnTo>
                  <a:lnTo>
                    <a:pt x="2469995" y="28761"/>
                  </a:lnTo>
                  <a:cubicBezTo>
                    <a:pt x="2473507" y="33920"/>
                    <a:pt x="2478456" y="41258"/>
                    <a:pt x="2485280" y="51494"/>
                  </a:cubicBezTo>
                  <a:cubicBezTo>
                    <a:pt x="2488455" y="41969"/>
                    <a:pt x="2490850" y="32147"/>
                    <a:pt x="2494805" y="22919"/>
                  </a:cubicBezTo>
                  <a:lnTo>
                    <a:pt x="2505839" y="0"/>
                  </a:lnTo>
                  <a:lnTo>
                    <a:pt x="2694830" y="0"/>
                  </a:lnTo>
                  <a:lnTo>
                    <a:pt x="2694830" y="242661"/>
                  </a:lnTo>
                  <a:lnTo>
                    <a:pt x="2628155" y="241994"/>
                  </a:lnTo>
                  <a:cubicBezTo>
                    <a:pt x="2618115" y="241994"/>
                    <a:pt x="2647076" y="248761"/>
                    <a:pt x="2656730" y="251519"/>
                  </a:cubicBezTo>
                  <a:cubicBezTo>
                    <a:pt x="2669317" y="255115"/>
                    <a:pt x="2682130" y="257869"/>
                    <a:pt x="2694830" y="261044"/>
                  </a:cubicBezTo>
                  <a:lnTo>
                    <a:pt x="2694830" y="376223"/>
                  </a:lnTo>
                  <a:lnTo>
                    <a:pt x="2637680" y="375344"/>
                  </a:lnTo>
                  <a:cubicBezTo>
                    <a:pt x="2626234" y="375529"/>
                    <a:pt x="2656730" y="388044"/>
                    <a:pt x="2666255" y="394394"/>
                  </a:cubicBezTo>
                  <a:cubicBezTo>
                    <a:pt x="2674609" y="399963"/>
                    <a:pt x="2685305" y="400744"/>
                    <a:pt x="2694830" y="403919"/>
                  </a:cubicBezTo>
                  <a:lnTo>
                    <a:pt x="2694830" y="621078"/>
                  </a:lnTo>
                  <a:lnTo>
                    <a:pt x="2685305" y="622994"/>
                  </a:lnTo>
                  <a:cubicBezTo>
                    <a:pt x="2675565" y="625429"/>
                    <a:pt x="2666255" y="629344"/>
                    <a:pt x="2656730" y="632519"/>
                  </a:cubicBezTo>
                  <a:cubicBezTo>
                    <a:pt x="2656730" y="632519"/>
                    <a:pt x="2672587" y="635790"/>
                    <a:pt x="2692421" y="639807"/>
                  </a:cubicBezTo>
                  <a:lnTo>
                    <a:pt x="2694830" y="640290"/>
                  </a:lnTo>
                  <a:lnTo>
                    <a:pt x="2694830" y="921444"/>
                  </a:lnTo>
                  <a:lnTo>
                    <a:pt x="2647205" y="937319"/>
                  </a:lnTo>
                  <a:lnTo>
                    <a:pt x="2675780" y="946844"/>
                  </a:lnTo>
                  <a:lnTo>
                    <a:pt x="2694830" y="953194"/>
                  </a:lnTo>
                  <a:lnTo>
                    <a:pt x="2694830" y="1129594"/>
                  </a:lnTo>
                  <a:lnTo>
                    <a:pt x="2675439" y="1132808"/>
                  </a:lnTo>
                  <a:cubicBezTo>
                    <a:pt x="2667512" y="1134057"/>
                    <a:pt x="2658432" y="1135473"/>
                    <a:pt x="2647205" y="1137344"/>
                  </a:cubicBezTo>
                  <a:cubicBezTo>
                    <a:pt x="2663080" y="1140519"/>
                    <a:pt x="2680350" y="1139629"/>
                    <a:pt x="2694830" y="1146869"/>
                  </a:cubicBezTo>
                  <a:lnTo>
                    <a:pt x="2694830" y="1265932"/>
                  </a:lnTo>
                  <a:lnTo>
                    <a:pt x="2685305" y="1270694"/>
                  </a:lnTo>
                  <a:lnTo>
                    <a:pt x="2694830" y="1270921"/>
                  </a:lnTo>
                  <a:lnTo>
                    <a:pt x="2694830" y="1512426"/>
                  </a:lnTo>
                  <a:lnTo>
                    <a:pt x="2692890" y="1511016"/>
                  </a:lnTo>
                  <a:cubicBezTo>
                    <a:pt x="2694019" y="1508535"/>
                    <a:pt x="2705321" y="1505322"/>
                    <a:pt x="2666255" y="1518344"/>
                  </a:cubicBezTo>
                  <a:lnTo>
                    <a:pt x="2694830" y="1525419"/>
                  </a:lnTo>
                  <a:lnTo>
                    <a:pt x="2694830" y="1575494"/>
                  </a:lnTo>
                  <a:lnTo>
                    <a:pt x="2694830" y="1858863"/>
                  </a:lnTo>
                  <a:lnTo>
                    <a:pt x="2647205" y="1870769"/>
                  </a:lnTo>
                  <a:lnTo>
                    <a:pt x="2694830" y="1882675"/>
                  </a:lnTo>
                  <a:lnTo>
                    <a:pt x="2694830" y="2144986"/>
                  </a:lnTo>
                  <a:lnTo>
                    <a:pt x="2685305" y="2146994"/>
                  </a:lnTo>
                  <a:cubicBezTo>
                    <a:pt x="2671106" y="2154094"/>
                    <a:pt x="2666255" y="2172394"/>
                    <a:pt x="2656730" y="2185094"/>
                  </a:cubicBezTo>
                  <a:lnTo>
                    <a:pt x="2694830" y="2191444"/>
                  </a:lnTo>
                  <a:lnTo>
                    <a:pt x="2694830" y="2404218"/>
                  </a:lnTo>
                  <a:lnTo>
                    <a:pt x="2535602" y="2404218"/>
                  </a:lnTo>
                  <a:lnTo>
                    <a:pt x="2530324" y="2395762"/>
                  </a:lnTo>
                  <a:cubicBezTo>
                    <a:pt x="2520580" y="2380674"/>
                    <a:pt x="2510110" y="2365214"/>
                    <a:pt x="2504330" y="2356544"/>
                  </a:cubicBezTo>
                  <a:cubicBezTo>
                    <a:pt x="2493819" y="2388078"/>
                    <a:pt x="2496242" y="2383333"/>
                    <a:pt x="2488180" y="2398852"/>
                  </a:cubicBezTo>
                  <a:lnTo>
                    <a:pt x="2485444" y="2404218"/>
                  </a:lnTo>
                  <a:lnTo>
                    <a:pt x="2095042" y="2404218"/>
                  </a:lnTo>
                  <a:lnTo>
                    <a:pt x="2085230" y="2375594"/>
                  </a:lnTo>
                  <a:cubicBezTo>
                    <a:pt x="2079671" y="2365587"/>
                    <a:pt x="2066180" y="2362894"/>
                    <a:pt x="2056655" y="2356544"/>
                  </a:cubicBezTo>
                  <a:cubicBezTo>
                    <a:pt x="2024320" y="2405046"/>
                    <a:pt x="2044560" y="2371632"/>
                    <a:pt x="2037573" y="2394931"/>
                  </a:cubicBezTo>
                  <a:lnTo>
                    <a:pt x="2034227" y="2404218"/>
                  </a:lnTo>
                  <a:lnTo>
                    <a:pt x="1860514" y="2404218"/>
                  </a:lnTo>
                  <a:lnTo>
                    <a:pt x="1853012" y="2391616"/>
                  </a:lnTo>
                  <a:cubicBezTo>
                    <a:pt x="1841317" y="2372663"/>
                    <a:pt x="1832135" y="2365732"/>
                    <a:pt x="1809005" y="2394644"/>
                  </a:cubicBezTo>
                  <a:lnTo>
                    <a:pt x="1804852" y="2404218"/>
                  </a:lnTo>
                  <a:lnTo>
                    <a:pt x="1216721" y="2404218"/>
                  </a:lnTo>
                  <a:lnTo>
                    <a:pt x="1214863" y="2394072"/>
                  </a:lnTo>
                  <a:cubicBezTo>
                    <a:pt x="1213907" y="2387460"/>
                    <a:pt x="1212561" y="2381040"/>
                    <a:pt x="1208930" y="2375594"/>
                  </a:cubicBezTo>
                  <a:cubicBezTo>
                    <a:pt x="1202580" y="2366069"/>
                    <a:pt x="1189880" y="2362894"/>
                    <a:pt x="1180355" y="2356544"/>
                  </a:cubicBezTo>
                  <a:cubicBezTo>
                    <a:pt x="1180355" y="2356544"/>
                    <a:pt x="1173775" y="2365923"/>
                    <a:pt x="1165723" y="2377757"/>
                  </a:cubicBezTo>
                  <a:lnTo>
                    <a:pt x="1148443" y="2404218"/>
                  </a:lnTo>
                  <a:lnTo>
                    <a:pt x="837503" y="2404218"/>
                  </a:lnTo>
                  <a:lnTo>
                    <a:pt x="837455" y="2404169"/>
                  </a:lnTo>
                  <a:cubicBezTo>
                    <a:pt x="827415" y="2394129"/>
                    <a:pt x="812055" y="2391469"/>
                    <a:pt x="799355" y="2385119"/>
                  </a:cubicBezTo>
                  <a:lnTo>
                    <a:pt x="792989" y="2404218"/>
                  </a:lnTo>
                  <a:lnTo>
                    <a:pt x="496949" y="2404218"/>
                  </a:lnTo>
                  <a:lnTo>
                    <a:pt x="494555" y="2394644"/>
                  </a:lnTo>
                  <a:cubicBezTo>
                    <a:pt x="481855" y="2391469"/>
                    <a:pt x="465712" y="2375862"/>
                    <a:pt x="456455" y="2385119"/>
                  </a:cubicBezTo>
                  <a:cubicBezTo>
                    <a:pt x="453041" y="2388533"/>
                    <a:pt x="450976" y="2392629"/>
                    <a:pt x="449738" y="2397147"/>
                  </a:cubicBezTo>
                  <a:lnTo>
                    <a:pt x="448891" y="2404218"/>
                  </a:lnTo>
                  <a:lnTo>
                    <a:pt x="264336" y="2404218"/>
                  </a:lnTo>
                  <a:lnTo>
                    <a:pt x="246905" y="2385119"/>
                  </a:lnTo>
                  <a:cubicBezTo>
                    <a:pt x="239192" y="2378691"/>
                    <a:pt x="227855" y="2378769"/>
                    <a:pt x="218330" y="2375594"/>
                  </a:cubicBezTo>
                  <a:cubicBezTo>
                    <a:pt x="208805" y="2385119"/>
                    <a:pt x="197227" y="2392961"/>
                    <a:pt x="189755" y="2404169"/>
                  </a:cubicBezTo>
                  <a:lnTo>
                    <a:pt x="189739" y="2404218"/>
                  </a:lnTo>
                  <a:lnTo>
                    <a:pt x="0" y="2404218"/>
                  </a:lnTo>
                  <a:lnTo>
                    <a:pt x="0" y="2033028"/>
                  </a:lnTo>
                  <a:lnTo>
                    <a:pt x="6502" y="2028758"/>
                  </a:lnTo>
                  <a:cubicBezTo>
                    <a:pt x="11426" y="2022373"/>
                    <a:pt x="15521" y="2009895"/>
                    <a:pt x="37355" y="1977143"/>
                  </a:cubicBezTo>
                  <a:lnTo>
                    <a:pt x="0" y="1972474"/>
                  </a:lnTo>
                  <a:lnTo>
                    <a:pt x="0" y="1637834"/>
                  </a:lnTo>
                  <a:lnTo>
                    <a:pt x="4807" y="1632439"/>
                  </a:lnTo>
                  <a:cubicBezTo>
                    <a:pt x="10263" y="1623819"/>
                    <a:pt x="12282" y="1614213"/>
                    <a:pt x="18305" y="1596143"/>
                  </a:cubicBezTo>
                  <a:lnTo>
                    <a:pt x="0" y="1592619"/>
                  </a:lnTo>
                  <a:lnTo>
                    <a:pt x="0" y="1098518"/>
                  </a:lnTo>
                  <a:lnTo>
                    <a:pt x="5208" y="1092509"/>
                  </a:lnTo>
                  <a:cubicBezTo>
                    <a:pt x="9574" y="1085762"/>
                    <a:pt x="13543" y="1078618"/>
                    <a:pt x="18305" y="1072268"/>
                  </a:cubicBezTo>
                  <a:lnTo>
                    <a:pt x="0" y="1066167"/>
                  </a:lnTo>
                  <a:lnTo>
                    <a:pt x="0" y="690314"/>
                  </a:lnTo>
                  <a:lnTo>
                    <a:pt x="10093" y="677391"/>
                  </a:lnTo>
                  <a:cubicBezTo>
                    <a:pt x="14013" y="672944"/>
                    <a:pt x="17496" y="668360"/>
                    <a:pt x="18305" y="662693"/>
                  </a:cubicBezTo>
                  <a:cubicBezTo>
                    <a:pt x="20156" y="649734"/>
                    <a:pt x="11955" y="637293"/>
                    <a:pt x="8780" y="624593"/>
                  </a:cubicBezTo>
                  <a:lnTo>
                    <a:pt x="0" y="622362"/>
                  </a:lnTo>
                  <a:lnTo>
                    <a:pt x="0" y="355601"/>
                  </a:lnTo>
                  <a:lnTo>
                    <a:pt x="18305" y="329318"/>
                  </a:lnTo>
                  <a:lnTo>
                    <a:pt x="0" y="323217"/>
                  </a:lnTo>
                  <a:close/>
                </a:path>
              </a:pathLst>
            </a:custGeom>
            <a:solidFill>
              <a:schemeClr val="accent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a:ea typeface="微软雅黑" panose="020B0503020204020204" charset="-122"/>
              </a:endParaRPr>
            </a:p>
          </p:txBody>
        </p:sp>
        <p:sp>
          <p:nvSpPr>
            <p:cNvPr id="23" name="MH_SubTitle_1"/>
            <p:cNvSpPr/>
            <p:nvPr>
              <p:custDataLst>
                <p:tags r:id="rId4"/>
              </p:custDataLst>
            </p:nvPr>
          </p:nvSpPr>
          <p:spPr>
            <a:xfrm rot="20923212">
              <a:off x="544585" y="2761523"/>
              <a:ext cx="3708437" cy="27092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defRPr/>
              </a:pPr>
              <a:r>
                <a:rPr lang="zh-CN" altLang="en-US" sz="2400" dirty="0">
                  <a:solidFill>
                    <a:srgbClr val="000000"/>
                  </a:solidFill>
                  <a:latin typeface="宋体" panose="02010600030101010101" pitchFamily="2" charset="-122"/>
                  <a:ea typeface="宋体" panose="02010600030101010101" pitchFamily="2" charset="-122"/>
                </a:rPr>
                <a:t>“</a:t>
              </a:r>
              <a:r>
                <a:rPr lang="zh-CN" altLang="en-US" sz="2400" b="1" dirty="0">
                  <a:solidFill>
                    <a:srgbClr val="0000FF"/>
                  </a:solidFill>
                  <a:latin typeface="黑体" panose="02010609060101010101" pitchFamily="49" charset="-122"/>
                  <a:ea typeface="黑体" panose="02010609060101010101" pitchFamily="49" charset="-122"/>
                </a:rPr>
                <a:t>中国大力押注量子计算，美国现在迎头追赶</a:t>
              </a:r>
              <a:r>
                <a:rPr lang="zh-CN" altLang="en-US" sz="2400"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美国有线新闻电视网近日在一篇报道中如是说。</a:t>
              </a:r>
              <a:endParaRPr lang="en-US" altLang="zh-CN" dirty="0">
                <a:solidFill>
                  <a:srgbClr val="000000"/>
                </a:solidFill>
                <a:latin typeface="宋体" panose="02010600030101010101" pitchFamily="2" charset="-122"/>
                <a:ea typeface="宋体" panose="02010600030101010101" pitchFamily="2" charset="-122"/>
              </a:endParaRPr>
            </a:p>
          </p:txBody>
        </p:sp>
      </p:grpSp>
      <p:sp>
        <p:nvSpPr>
          <p:cNvPr id="11" name="标题 1"/>
          <p:cNvSpPr>
            <a:spLocks noGrp="1"/>
          </p:cNvSpPr>
          <p:nvPr>
            <p:ph type="title"/>
          </p:nvPr>
        </p:nvSpPr>
        <p:spPr>
          <a:xfrm>
            <a:off x="628650" y="365126"/>
            <a:ext cx="8119110" cy="1029802"/>
          </a:xfrm>
        </p:spPr>
        <p:txBody>
          <a:bodyPr>
            <a:normAutofit fontScale="90000"/>
          </a:bodyPr>
          <a:lstStyle/>
          <a:p>
            <a:pPr algn="ctr"/>
            <a:r>
              <a:rPr lang="en-US" altLang="zh-CN" dirty="0"/>
              <a:t/>
            </a:r>
            <a:br>
              <a:rPr lang="en-US" altLang="zh-CN" dirty="0"/>
            </a:br>
            <a:r>
              <a:rPr lang="zh-CN" altLang="en-US" dirty="0">
                <a:solidFill>
                  <a:srgbClr val="C00000"/>
                </a:solidFill>
                <a:latin typeface="华文新魏" panose="02010800040101010101" pitchFamily="2" charset="-122"/>
                <a:ea typeface="华文新魏" panose="02010800040101010101" pitchFamily="2" charset="-122"/>
                <a:cs typeface="+mn-cs"/>
              </a:rPr>
              <a:t>美国要在量子技术领域追赶中国</a:t>
            </a:r>
            <a:r>
              <a:rPr lang="zh-CN" altLang="en-US" dirty="0"/>
              <a:t/>
            </a:r>
            <a:br>
              <a:rPr lang="zh-CN" altLang="en-US" dirty="0"/>
            </a:br>
            <a:endParaRPr lang="zh-CN" altLang="en-US" dirty="0"/>
          </a:p>
        </p:txBody>
      </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9581" y="5021709"/>
            <a:ext cx="3093386" cy="1859751"/>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内容占位符 2"/>
          <p:cNvSpPr>
            <a:spLocks noGrp="1" noChangeArrowheads="1"/>
          </p:cNvSpPr>
          <p:nvPr>
            <p:ph idx="1"/>
          </p:nvPr>
        </p:nvSpPr>
        <p:spPr>
          <a:xfrm>
            <a:off x="561418" y="954275"/>
            <a:ext cx="8175625" cy="5626100"/>
          </a:xfrm>
        </p:spPr>
        <p:txBody>
          <a:bodyPr>
            <a:normAutofit lnSpcReduction="10000"/>
          </a:bodyPr>
          <a:lstStyle/>
          <a:p>
            <a:pPr eaLnBrk="1" fontAlgn="auto" hangingPunct="1"/>
            <a:r>
              <a:rPr lang="zh-CN" altLang="en-US" sz="6600" noProof="1">
                <a:solidFill>
                  <a:srgbClr val="C00000"/>
                </a:solidFill>
                <a:latin typeface="华文琥珀" panose="02010800040101010101" pitchFamily="2" charset="-122"/>
                <a:ea typeface="华文琥珀" panose="02010800040101010101" pitchFamily="2" charset="-122"/>
              </a:rPr>
              <a:t>亮点</a:t>
            </a:r>
            <a:r>
              <a:rPr lang="zh-CN" altLang="en-US" sz="6600" noProof="1">
                <a:latin typeface="华文楷体" panose="02010600040101010101" pitchFamily="2" charset="-122"/>
                <a:ea typeface="华文楷体" panose="02010600040101010101" pitchFamily="2" charset="-122"/>
              </a:rPr>
              <a:t>：国家创新能力稳步提升。</a:t>
            </a:r>
            <a:endParaRPr lang="en-US" altLang="zh-CN" sz="6600" noProof="1">
              <a:latin typeface="华文楷体" panose="02010600040101010101" pitchFamily="2" charset="-122"/>
              <a:ea typeface="华文楷体" panose="02010600040101010101" pitchFamily="2" charset="-122"/>
            </a:endParaRPr>
          </a:p>
          <a:p>
            <a:pPr eaLnBrk="1" fontAlgn="auto" hangingPunct="1"/>
            <a:r>
              <a:rPr lang="zh-CN" altLang="en-US" sz="6600" noProof="1">
                <a:solidFill>
                  <a:srgbClr val="C00000"/>
                </a:solidFill>
                <a:latin typeface="华文琥珀" panose="02010800040101010101" pitchFamily="2" charset="-122"/>
                <a:ea typeface="华文琥珀" panose="02010800040101010101" pitchFamily="2" charset="-122"/>
              </a:rPr>
              <a:t>痛点</a:t>
            </a:r>
            <a:r>
              <a:rPr lang="zh-CN" altLang="en-US" sz="6600" noProof="1">
                <a:latin typeface="华文楷体" panose="02010600040101010101" pitchFamily="2" charset="-122"/>
                <a:ea typeface="华文楷体" panose="02010600040101010101" pitchFamily="2" charset="-122"/>
              </a:rPr>
              <a:t>：</a:t>
            </a:r>
            <a:r>
              <a:rPr lang="zh-CN" altLang="en-US" sz="6600" noProof="1">
                <a:solidFill>
                  <a:srgbClr val="0000FF"/>
                </a:solidFill>
                <a:latin typeface="华文楷体" panose="02010600040101010101" pitchFamily="2" charset="-122"/>
                <a:ea typeface="华文楷体" panose="02010600040101010101" pitchFamily="2" charset="-122"/>
              </a:rPr>
              <a:t>产业链</a:t>
            </a:r>
            <a:r>
              <a:rPr lang="zh-CN" altLang="en-US" sz="6600" noProof="1">
                <a:latin typeface="华文楷体" panose="02010600040101010101" pitchFamily="2" charset="-122"/>
                <a:ea typeface="华文楷体" panose="02010600040101010101" pitchFamily="2" charset="-122"/>
              </a:rPr>
              <a:t>，核心技术受制于人；</a:t>
            </a:r>
            <a:r>
              <a:rPr lang="zh-CN" altLang="en-US" sz="6600" noProof="1">
                <a:solidFill>
                  <a:srgbClr val="0000FF"/>
                </a:solidFill>
                <a:latin typeface="华文楷体" panose="02010600040101010101" pitchFamily="2" charset="-122"/>
                <a:ea typeface="华文楷体" panose="02010600040101010101" pitchFamily="2" charset="-122"/>
              </a:rPr>
              <a:t>价值链</a:t>
            </a:r>
            <a:r>
              <a:rPr lang="zh-CN" altLang="en-US" sz="6600" noProof="1">
                <a:latin typeface="华文楷体" panose="02010600040101010101" pitchFamily="2" charset="-122"/>
                <a:ea typeface="华文楷体" panose="02010600040101010101" pitchFamily="2" charset="-122"/>
              </a:rPr>
              <a:t>，利益分配受控于人。</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6532" y="97128"/>
            <a:ext cx="7886700" cy="1325563"/>
          </a:xfrm>
        </p:spPr>
        <p:txBody>
          <a:bodyPr>
            <a:normAutofit/>
          </a:bodyPr>
          <a:lstStyle/>
          <a:p>
            <a:pPr algn="ctr"/>
            <a:r>
              <a:rPr lang="zh-CN" altLang="zh-CN" sz="4000" dirty="0">
                <a:solidFill>
                  <a:srgbClr val="C00000"/>
                </a:solidFill>
                <a:latin typeface="华文新魏" panose="02010800040101010101" pitchFamily="2" charset="-122"/>
                <a:ea typeface="华文新魏" panose="02010800040101010101" pitchFamily="2" charset="-122"/>
              </a:rPr>
              <a:t>关键核心技术受制于人</a:t>
            </a:r>
            <a:endParaRPr lang="zh-CN" altLang="en-US" sz="4000" dirty="0"/>
          </a:p>
        </p:txBody>
      </p:sp>
      <p:grpSp>
        <p:nvGrpSpPr>
          <p:cNvPr id="3" name="44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84254" y="1945293"/>
            <a:ext cx="8975492" cy="4214934"/>
            <a:chOff x="914400" y="1205246"/>
            <a:chExt cx="10363200" cy="4866608"/>
          </a:xfrm>
        </p:grpSpPr>
        <p:grpSp>
          <p:nvGrpSpPr>
            <p:cNvPr id="4" name="iśḻîďè"/>
            <p:cNvGrpSpPr/>
            <p:nvPr/>
          </p:nvGrpSpPr>
          <p:grpSpPr>
            <a:xfrm>
              <a:off x="914400" y="1205246"/>
              <a:ext cx="2369319" cy="2471787"/>
              <a:chOff x="914400" y="1205246"/>
              <a:chExt cx="2369319" cy="2471787"/>
            </a:xfrm>
          </p:grpSpPr>
          <p:sp>
            <p:nvSpPr>
              <p:cNvPr id="41" name="ïşľïḍè"/>
              <p:cNvSpPr/>
              <p:nvPr/>
            </p:nvSpPr>
            <p:spPr bwMode="auto">
              <a:xfrm>
                <a:off x="914400" y="1205246"/>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accent2">
                  <a:lumMod val="75000"/>
                </a:schemeClr>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42" name="íSḻíḑé"/>
              <p:cNvSpPr/>
              <p:nvPr/>
            </p:nvSpPr>
            <p:spPr bwMode="auto">
              <a:xfrm>
                <a:off x="1069148" y="1368359"/>
                <a:ext cx="2059823" cy="2125695"/>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43" name="íṣļïḍé"/>
              <p:cNvSpPr/>
              <p:nvPr/>
            </p:nvSpPr>
            <p:spPr bwMode="auto">
              <a:xfrm>
                <a:off x="1316954" y="1326535"/>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accent2">
                  <a:lumMod val="75000"/>
                </a:schemeClr>
              </a:solidFill>
              <a:ln>
                <a:no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sp>
            <p:nvSpPr>
              <p:cNvPr id="45" name="išļïḍê"/>
              <p:cNvSpPr txBox="1"/>
              <p:nvPr/>
            </p:nvSpPr>
            <p:spPr bwMode="auto">
              <a:xfrm>
                <a:off x="928587" y="1615599"/>
                <a:ext cx="2355131" cy="11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defRPr/>
                </a:pPr>
                <a:r>
                  <a:rPr lang="zh-CN" altLang="zh-CN" sz="48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工业母机</a:t>
                </a:r>
                <a:endParaRPr lang="en-US" altLang="zh-CN" sz="2000" b="1" dirty="0">
                  <a:solidFill>
                    <a:srgbClr val="000000"/>
                  </a:solidFill>
                  <a:latin typeface="黑体" panose="02010609060101010101" pitchFamily="49" charset="-122"/>
                  <a:ea typeface="黑体" panose="02010609060101010101" pitchFamily="49" charset="-122"/>
                </a:endParaRPr>
              </a:p>
            </p:txBody>
          </p:sp>
        </p:grpSp>
        <p:grpSp>
          <p:nvGrpSpPr>
            <p:cNvPr id="5" name="ïşliḋe"/>
            <p:cNvGrpSpPr/>
            <p:nvPr/>
          </p:nvGrpSpPr>
          <p:grpSpPr>
            <a:xfrm>
              <a:off x="3579027" y="1205246"/>
              <a:ext cx="2369319" cy="2471787"/>
              <a:chOff x="3579028" y="1205246"/>
              <a:chExt cx="2369319" cy="2471787"/>
            </a:xfrm>
          </p:grpSpPr>
          <p:sp>
            <p:nvSpPr>
              <p:cNvPr id="36" name="iṥḷidê"/>
              <p:cNvSpPr/>
              <p:nvPr/>
            </p:nvSpPr>
            <p:spPr bwMode="auto">
              <a:xfrm>
                <a:off x="3579028" y="1205246"/>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tx1">
                  <a:lumMod val="50000"/>
                  <a:lumOff val="50000"/>
                </a:schemeClr>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37" name="íŝḷîḑé"/>
              <p:cNvSpPr/>
              <p:nvPr/>
            </p:nvSpPr>
            <p:spPr bwMode="auto">
              <a:xfrm>
                <a:off x="3733776" y="1368359"/>
                <a:ext cx="2059823" cy="2125695"/>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38" name="îṡḻiḋé"/>
              <p:cNvSpPr/>
              <p:nvPr/>
            </p:nvSpPr>
            <p:spPr bwMode="auto">
              <a:xfrm>
                <a:off x="3981582" y="1326535"/>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tx1">
                  <a:lumMod val="50000"/>
                  <a:lumOff val="50000"/>
                </a:schemeClr>
              </a:solidFill>
              <a:ln>
                <a:no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nvGrpSpPr>
            <p:cNvPr id="6" name="ïSľíḍè"/>
            <p:cNvGrpSpPr/>
            <p:nvPr/>
          </p:nvGrpSpPr>
          <p:grpSpPr>
            <a:xfrm>
              <a:off x="6243654" y="1205246"/>
              <a:ext cx="2369319" cy="2471787"/>
              <a:chOff x="6243655" y="1205246"/>
              <a:chExt cx="2369319" cy="2471787"/>
            </a:xfrm>
          </p:grpSpPr>
          <p:sp>
            <p:nvSpPr>
              <p:cNvPr id="31" name="îṣļïḋe"/>
              <p:cNvSpPr/>
              <p:nvPr/>
            </p:nvSpPr>
            <p:spPr bwMode="auto">
              <a:xfrm>
                <a:off x="6243655" y="1205246"/>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accent1">
                  <a:lumMod val="75000"/>
                </a:schemeClr>
              </a:solidFill>
              <a:ln>
                <a:solidFill>
                  <a:schemeClr val="accent1">
                    <a:lumMod val="75000"/>
                  </a:schemeClr>
                </a:solid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32" name="ïṡļîḑê"/>
              <p:cNvSpPr/>
              <p:nvPr/>
            </p:nvSpPr>
            <p:spPr bwMode="auto">
              <a:xfrm>
                <a:off x="6398403" y="1368359"/>
                <a:ext cx="2059823" cy="2125695"/>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33" name="ïṧ1iḍè"/>
              <p:cNvSpPr/>
              <p:nvPr/>
            </p:nvSpPr>
            <p:spPr bwMode="auto">
              <a:xfrm>
                <a:off x="6646209" y="1326535"/>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accent1">
                  <a:lumMod val="75000"/>
                </a:schemeClr>
              </a:solidFill>
              <a:ln>
                <a:solidFill>
                  <a:schemeClr val="accent1">
                    <a:lumMod val="75000"/>
                  </a:schemeClr>
                </a:solid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nvGrpSpPr>
            <p:cNvPr id="7" name="ïSḻïḋè"/>
            <p:cNvGrpSpPr/>
            <p:nvPr/>
          </p:nvGrpSpPr>
          <p:grpSpPr>
            <a:xfrm>
              <a:off x="8908281" y="1205246"/>
              <a:ext cx="2369319" cy="2471787"/>
              <a:chOff x="8908281" y="1205246"/>
              <a:chExt cx="2369319" cy="2471787"/>
            </a:xfrm>
          </p:grpSpPr>
          <p:sp>
            <p:nvSpPr>
              <p:cNvPr id="26" name="ï$ḷiďê"/>
              <p:cNvSpPr/>
              <p:nvPr/>
            </p:nvSpPr>
            <p:spPr bwMode="auto">
              <a:xfrm>
                <a:off x="8908281" y="1205246"/>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tx1">
                  <a:lumMod val="50000"/>
                  <a:lumOff val="50000"/>
                </a:schemeClr>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27" name="iṣlïḍê"/>
              <p:cNvSpPr/>
              <p:nvPr/>
            </p:nvSpPr>
            <p:spPr bwMode="auto">
              <a:xfrm>
                <a:off x="9063029" y="1368359"/>
                <a:ext cx="2059823" cy="2125695"/>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28" name="i$lïḍè"/>
              <p:cNvSpPr/>
              <p:nvPr/>
            </p:nvSpPr>
            <p:spPr bwMode="auto">
              <a:xfrm>
                <a:off x="9310835" y="1326535"/>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nvGrpSpPr>
            <p:cNvPr id="8" name="iŝḷïḍé"/>
            <p:cNvGrpSpPr/>
            <p:nvPr/>
          </p:nvGrpSpPr>
          <p:grpSpPr>
            <a:xfrm>
              <a:off x="2246714" y="3600067"/>
              <a:ext cx="2369319" cy="2471787"/>
              <a:chOff x="2246714" y="3600067"/>
              <a:chExt cx="2369319" cy="2471787"/>
            </a:xfrm>
          </p:grpSpPr>
          <p:sp>
            <p:nvSpPr>
              <p:cNvPr id="21" name="ïṣlîďè"/>
              <p:cNvSpPr/>
              <p:nvPr/>
            </p:nvSpPr>
            <p:spPr bwMode="auto">
              <a:xfrm>
                <a:off x="2246714" y="3600067"/>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tx2"/>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22" name="iṧḻiďé"/>
              <p:cNvSpPr/>
              <p:nvPr/>
            </p:nvSpPr>
            <p:spPr bwMode="auto">
              <a:xfrm>
                <a:off x="2401462" y="3763181"/>
                <a:ext cx="2059823" cy="2125696"/>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23" name="iṥľîďê"/>
              <p:cNvSpPr/>
              <p:nvPr/>
            </p:nvSpPr>
            <p:spPr bwMode="auto">
              <a:xfrm>
                <a:off x="2649268" y="3721357"/>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tx2"/>
              </a:solidFill>
              <a:ln>
                <a:no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nvGrpSpPr>
            <p:cNvPr id="9" name="ï$ľíḓé"/>
            <p:cNvGrpSpPr/>
            <p:nvPr/>
          </p:nvGrpSpPr>
          <p:grpSpPr>
            <a:xfrm>
              <a:off x="4911342" y="3600067"/>
              <a:ext cx="2369319" cy="2471787"/>
              <a:chOff x="4911341" y="3600067"/>
              <a:chExt cx="2369319" cy="2471787"/>
            </a:xfrm>
          </p:grpSpPr>
          <p:sp>
            <p:nvSpPr>
              <p:cNvPr id="16" name="íSḻïdé"/>
              <p:cNvSpPr/>
              <p:nvPr/>
            </p:nvSpPr>
            <p:spPr bwMode="auto">
              <a:xfrm>
                <a:off x="4911341" y="3600067"/>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tx1">
                  <a:lumMod val="50000"/>
                  <a:lumOff val="50000"/>
                </a:schemeClr>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17" name="îṩlïďé"/>
              <p:cNvSpPr/>
              <p:nvPr/>
            </p:nvSpPr>
            <p:spPr bwMode="auto">
              <a:xfrm>
                <a:off x="5066089" y="3763181"/>
                <a:ext cx="2059823" cy="2125696"/>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18" name="îs1iḍe"/>
              <p:cNvSpPr/>
              <p:nvPr/>
            </p:nvSpPr>
            <p:spPr bwMode="auto">
              <a:xfrm>
                <a:off x="5313895" y="3721357"/>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tx1">
                  <a:lumMod val="50000"/>
                  <a:lumOff val="50000"/>
                </a:schemeClr>
              </a:solidFill>
              <a:ln>
                <a:no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nvGrpSpPr>
            <p:cNvPr id="10" name="îşľiďe"/>
            <p:cNvGrpSpPr/>
            <p:nvPr/>
          </p:nvGrpSpPr>
          <p:grpSpPr>
            <a:xfrm>
              <a:off x="7575969" y="3600067"/>
              <a:ext cx="2369319" cy="2471787"/>
              <a:chOff x="7575969" y="3600067"/>
              <a:chExt cx="2369319" cy="2471787"/>
            </a:xfrm>
          </p:grpSpPr>
          <p:sp>
            <p:nvSpPr>
              <p:cNvPr id="11" name="ïṥḷîďê"/>
              <p:cNvSpPr/>
              <p:nvPr/>
            </p:nvSpPr>
            <p:spPr bwMode="auto">
              <a:xfrm>
                <a:off x="7575969" y="3600067"/>
                <a:ext cx="2369319" cy="2471787"/>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chemeClr val="tx2"/>
              </a:solidFill>
              <a:ln>
                <a:noFill/>
              </a:ln>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12" name="ïṡľîďè"/>
              <p:cNvSpPr/>
              <p:nvPr/>
            </p:nvSpPr>
            <p:spPr bwMode="auto">
              <a:xfrm>
                <a:off x="7730717" y="3763181"/>
                <a:ext cx="2059823" cy="2125696"/>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defTabSz="914400">
                  <a:defRPr/>
                </a:pPr>
                <a:endParaRPr>
                  <a:solidFill>
                    <a:srgbClr val="000000"/>
                  </a:solidFill>
                  <a:latin typeface="Arial" panose="020B0604020202020204"/>
                  <a:ea typeface="微软雅黑" panose="020B0503020204020204" charset="-122"/>
                </a:endParaRPr>
              </a:p>
            </p:txBody>
          </p:sp>
          <p:sp>
            <p:nvSpPr>
              <p:cNvPr id="13" name="íṡľïdê"/>
              <p:cNvSpPr/>
              <p:nvPr/>
            </p:nvSpPr>
            <p:spPr bwMode="auto">
              <a:xfrm>
                <a:off x="7978523" y="3721357"/>
                <a:ext cx="1564211" cy="469473"/>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chemeClr val="tx2"/>
              </a:solidFill>
              <a:ln>
                <a:noFill/>
              </a:ln>
            </p:spPr>
            <p:txBody>
              <a:bodyPr vert="horz" wrap="square" lIns="91440" tIns="45720" rIns="91440" bIns="45720" anchor="ctr" anchorCtr="1" compatLnSpc="1">
                <a:normAutofit/>
              </a:bodyPr>
              <a:lstStyle/>
              <a:p>
                <a:pPr algn="ctr" defTabSz="914400">
                  <a:defRPr/>
                </a:pPr>
                <a:endParaRPr lang="zh-CN" altLang="en-US" sz="1600" b="1" dirty="0">
                  <a:solidFill>
                    <a:srgbClr val="FFFFFF"/>
                  </a:solidFill>
                  <a:latin typeface="Arial" panose="020B0604020202020204"/>
                  <a:ea typeface="微软雅黑" panose="020B0503020204020204" charset="-122"/>
                </a:endParaRPr>
              </a:p>
            </p:txBody>
          </p:sp>
        </p:grpSp>
      </p:grpSp>
      <p:sp>
        <p:nvSpPr>
          <p:cNvPr id="46" name="矩形 45"/>
          <p:cNvSpPr/>
          <p:nvPr/>
        </p:nvSpPr>
        <p:spPr>
          <a:xfrm>
            <a:off x="2392071" y="2783536"/>
            <a:ext cx="1990865" cy="510909"/>
          </a:xfrm>
          <a:prstGeom prst="rect">
            <a:avLst/>
          </a:prstGeom>
        </p:spPr>
        <p:txBody>
          <a:bodyPr wrap="square">
            <a:spAutoFit/>
          </a:bodyPr>
          <a:lstStyle/>
          <a:p>
            <a:pPr algn="ctr" defTabSz="913765">
              <a:lnSpc>
                <a:spcPct val="80000"/>
              </a:lnSpc>
              <a:spcBef>
                <a:spcPct val="0"/>
              </a:spcBef>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高端芯片</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7" name="矩形 46"/>
          <p:cNvSpPr/>
          <p:nvPr/>
        </p:nvSpPr>
        <p:spPr>
          <a:xfrm>
            <a:off x="4955843" y="2507573"/>
            <a:ext cx="1540128" cy="929485"/>
          </a:xfrm>
          <a:prstGeom prst="rect">
            <a:avLst/>
          </a:prstGeom>
        </p:spPr>
        <p:txBody>
          <a:bodyPr wrap="square">
            <a:spAutoFit/>
          </a:bodyPr>
          <a:lstStyle/>
          <a:p>
            <a:pPr algn="ctr" defTabSz="913765">
              <a:lnSpc>
                <a:spcPct val="80000"/>
              </a:lnSpc>
              <a:spcBef>
                <a:spcPct val="0"/>
              </a:spcBef>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基础软硬件</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8" name="矩形 47"/>
          <p:cNvSpPr/>
          <p:nvPr/>
        </p:nvSpPr>
        <p:spPr>
          <a:xfrm>
            <a:off x="7025961" y="2689978"/>
            <a:ext cx="1935145" cy="510909"/>
          </a:xfrm>
          <a:prstGeom prst="rect">
            <a:avLst/>
          </a:prstGeom>
        </p:spPr>
        <p:txBody>
          <a:bodyPr wrap="none">
            <a:spAutoFit/>
          </a:bodyPr>
          <a:lstStyle/>
          <a:p>
            <a:pPr algn="ctr" defTabSz="913765">
              <a:lnSpc>
                <a:spcPct val="80000"/>
              </a:lnSpc>
              <a:spcBef>
                <a:spcPct val="0"/>
              </a:spcBef>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开发平台</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p:cNvSpPr/>
          <p:nvPr/>
        </p:nvSpPr>
        <p:spPr>
          <a:xfrm>
            <a:off x="1296617" y="4830775"/>
            <a:ext cx="1935145" cy="510909"/>
          </a:xfrm>
          <a:prstGeom prst="rect">
            <a:avLst/>
          </a:prstGeom>
        </p:spPr>
        <p:txBody>
          <a:bodyPr wrap="none">
            <a:spAutoFit/>
          </a:bodyPr>
          <a:lstStyle/>
          <a:p>
            <a:pPr algn="ctr" defTabSz="913765">
              <a:lnSpc>
                <a:spcPct val="80000"/>
              </a:lnSpc>
              <a:spcBef>
                <a:spcPct val="0"/>
              </a:spcBef>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基本算法</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0" name="矩形 49"/>
          <p:cNvSpPr/>
          <p:nvPr/>
        </p:nvSpPr>
        <p:spPr>
          <a:xfrm>
            <a:off x="3754744" y="4622906"/>
            <a:ext cx="1613490" cy="929485"/>
          </a:xfrm>
          <a:prstGeom prst="rect">
            <a:avLst/>
          </a:prstGeom>
        </p:spPr>
        <p:txBody>
          <a:bodyPr wrap="square">
            <a:spAutoFit/>
          </a:bodyPr>
          <a:lstStyle/>
          <a:p>
            <a:pPr algn="ctr" defTabSz="913765">
              <a:lnSpc>
                <a:spcPct val="80000"/>
              </a:lnSpc>
              <a:spcBef>
                <a:spcPct val="0"/>
              </a:spcBef>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基础元器件</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1" name="矩形 50"/>
          <p:cNvSpPr/>
          <p:nvPr/>
        </p:nvSpPr>
        <p:spPr>
          <a:xfrm>
            <a:off x="6025756" y="4764115"/>
            <a:ext cx="1935145" cy="615553"/>
          </a:xfrm>
          <a:prstGeom prst="rect">
            <a:avLst/>
          </a:prstGeom>
        </p:spPr>
        <p:txBody>
          <a:bodyPr wrap="none">
            <a:spAutoFit/>
          </a:bodyPr>
          <a:lstStyle/>
          <a:p>
            <a:pPr defTabSz="914400">
              <a:defRPr/>
            </a:pPr>
            <a:r>
              <a:rPr lang="zh-CN" altLang="zh-CN"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基础材料</a:t>
            </a:r>
            <a:endParaRPr lang="zh-CN" altLang="en-US" sz="3400" b="1" kern="1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a:xfrm>
            <a:off x="468313" y="188917"/>
            <a:ext cx="8426450" cy="1109663"/>
          </a:xfrm>
        </p:spPr>
        <p:txBody>
          <a:bodyPr/>
          <a:lstStyle/>
          <a:p>
            <a:pPr algn="ctr" fontAlgn="auto">
              <a:defRPr/>
            </a:pPr>
            <a:r>
              <a:rPr lang="zh-CN" altLang="en-US" sz="4000" noProof="1">
                <a:solidFill>
                  <a:srgbClr val="C00000"/>
                </a:solidFill>
                <a:latin typeface="华文新魏" panose="02010800040101010101" pitchFamily="2" charset="-122"/>
                <a:ea typeface="华文新魏" panose="02010800040101010101" pitchFamily="2" charset="-122"/>
              </a:rPr>
              <a:t>中国面临“</a:t>
            </a:r>
            <a:r>
              <a:rPr lang="zh-CN" altLang="en-US" b="1" strike="noStrike" noProof="1">
                <a:ln w="18415" cmpd="sng">
                  <a:noFill/>
                  <a:prstDash val="solid"/>
                </a:ln>
                <a:solidFill>
                  <a:srgbClr val="C00000"/>
                </a:solidFill>
                <a:effectLst>
                  <a:outerShdw dist="38100" dir="5400000" algn="t" rotWithShape="0">
                    <a:sysClr val="window" lastClr="FFFFFF">
                      <a:alpha val="55000"/>
                    </a:sysClr>
                  </a:outerShdw>
                </a:effectLst>
                <a:latin typeface="华文琥珀" panose="02010800040101010101" pitchFamily="2" charset="-122"/>
                <a:ea typeface="华文琥珀" panose="02010800040101010101" pitchFamily="2" charset="-122"/>
                <a:cs typeface="+mn-cs"/>
              </a:rPr>
              <a:t>空芯化</a:t>
            </a:r>
            <a:r>
              <a:rPr lang="zh-CN" altLang="en-US" sz="4000" noProof="1">
                <a:solidFill>
                  <a:srgbClr val="C00000"/>
                </a:solidFill>
                <a:latin typeface="华文新魏" panose="02010800040101010101" pitchFamily="2" charset="-122"/>
                <a:ea typeface="华文新魏" panose="02010800040101010101" pitchFamily="2" charset="-122"/>
              </a:rPr>
              <a:t>”之忧</a:t>
            </a:r>
            <a:endParaRPr lang="zh-CN" altLang="zh-CN" sz="4000" noProof="1">
              <a:solidFill>
                <a:srgbClr val="C00000"/>
              </a:solidFill>
              <a:latin typeface="华文新魏" panose="02010800040101010101" pitchFamily="2" charset="-122"/>
              <a:ea typeface="华文新魏" panose="02010800040101010101" pitchFamily="2" charset="-122"/>
            </a:endParaRPr>
          </a:p>
        </p:txBody>
      </p:sp>
      <p:sp>
        <p:nvSpPr>
          <p:cNvPr id="149506" name="内容占位符 2"/>
          <p:cNvSpPr>
            <a:spLocks noGrp="1"/>
          </p:cNvSpPr>
          <p:nvPr>
            <p:ph idx="1"/>
          </p:nvPr>
        </p:nvSpPr>
        <p:spPr>
          <a:xfrm>
            <a:off x="468313" y="1425392"/>
            <a:ext cx="8458200" cy="5163017"/>
          </a:xfrm>
        </p:spPr>
        <p:txBody>
          <a:bodyPr vert="horz" lIns="91440" tIns="45720" rIns="91440" bIns="45720" rtlCol="0" anchor="t">
            <a:normAutofit/>
          </a:bodyPr>
          <a:lstStyle/>
          <a:p>
            <a:pPr>
              <a:lnSpc>
                <a:spcPct val="150000"/>
              </a:lnSpc>
              <a:buSzPct val="200000"/>
              <a:buBlip>
                <a:blip r:embed="rId2"/>
              </a:buBlip>
            </a:pPr>
            <a:r>
              <a:rPr lang="zh-CN" altLang="en-US" sz="2800" dirty="0">
                <a:latin typeface="楷体" panose="02010609060101010101" pitchFamily="49" charset="-122"/>
                <a:ea typeface="楷体" panose="02010609060101010101" pitchFamily="49" charset="-122"/>
              </a:rPr>
              <a:t>中国的芯片市场</a:t>
            </a:r>
            <a:r>
              <a:rPr lang="zh-CN" altLang="en-US" sz="2800" b="1" dirty="0">
                <a:solidFill>
                  <a:srgbClr val="0000FF"/>
                </a:solidFill>
                <a:latin typeface="楷体" panose="02010609060101010101" pitchFamily="49" charset="-122"/>
                <a:ea typeface="楷体" panose="02010609060101010101" pitchFamily="49" charset="-122"/>
              </a:rPr>
              <a:t>需求占全球50%以上</a:t>
            </a:r>
            <a:r>
              <a:rPr lang="zh-CN" altLang="en-US" sz="2800" dirty="0">
                <a:latin typeface="楷体" panose="02010609060101010101" pitchFamily="49" charset="-122"/>
                <a:ea typeface="楷体" panose="02010609060101010101" pitchFamily="49" charset="-122"/>
              </a:rPr>
              <a:t>，部分芯片占70%</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80%，</a:t>
            </a:r>
            <a:r>
              <a:rPr lang="zh-CN" altLang="en-US" sz="2800" dirty="0">
                <a:solidFill>
                  <a:srgbClr val="C00000"/>
                </a:solidFill>
                <a:latin typeface="华文琥珀" panose="02010800040101010101" pitchFamily="2" charset="-122"/>
                <a:ea typeface="华文琥珀" panose="02010800040101010101" pitchFamily="2" charset="-122"/>
              </a:rPr>
              <a:t>而</a:t>
            </a:r>
            <a:r>
              <a:rPr lang="zh-CN" altLang="en-US" sz="2800" b="1" dirty="0">
                <a:solidFill>
                  <a:srgbClr val="C00000"/>
                </a:solidFill>
                <a:latin typeface="华文琥珀" panose="02010800040101010101" pitchFamily="2" charset="-122"/>
                <a:ea typeface="华文琥珀" panose="02010800040101010101" pitchFamily="2" charset="-122"/>
              </a:rPr>
              <a:t>90%依赖于进口</a:t>
            </a:r>
            <a:r>
              <a:rPr lang="zh-CN" altLang="en-US" sz="2800" dirty="0">
                <a:solidFill>
                  <a:srgbClr val="C00000"/>
                </a:solidFill>
                <a:latin typeface="华文琥珀" panose="02010800040101010101" pitchFamily="2" charset="-122"/>
                <a:ea typeface="华文琥珀" panose="02010800040101010101" pitchFamily="2" charset="-122"/>
              </a:rPr>
              <a:t>，国产芯片只能</a:t>
            </a:r>
            <a:r>
              <a:rPr lang="zh-CN" altLang="en-US" sz="2800" b="1" dirty="0">
                <a:solidFill>
                  <a:srgbClr val="C00000"/>
                </a:solidFill>
                <a:latin typeface="华文琥珀" panose="02010800040101010101" pitchFamily="2" charset="-122"/>
                <a:ea typeface="华文琥珀" panose="02010800040101010101" pitchFamily="2" charset="-122"/>
              </a:rPr>
              <a:t>自供8%</a:t>
            </a:r>
            <a:r>
              <a:rPr lang="zh-CN" altLang="en-US" sz="2800" dirty="0">
                <a:solidFill>
                  <a:srgbClr val="C00000"/>
                </a:solidFill>
                <a:latin typeface="华文琥珀" panose="02010800040101010101" pitchFamily="2" charset="-122"/>
                <a:ea typeface="华文琥珀" panose="02010800040101010101" pitchFamily="2" charset="-122"/>
              </a:rPr>
              <a:t>左右。</a:t>
            </a:r>
          </a:p>
          <a:p>
            <a:pPr>
              <a:lnSpc>
                <a:spcPct val="150000"/>
              </a:lnSpc>
              <a:buSzPct val="200000"/>
              <a:buBlip>
                <a:blip r:embed="rId2"/>
              </a:buBlip>
            </a:pPr>
            <a:r>
              <a:rPr lang="zh-CN" altLang="en-US" sz="2800" dirty="0">
                <a:latin typeface="楷体" panose="02010609060101010101" pitchFamily="49" charset="-122"/>
                <a:ea typeface="楷体" panose="02010609060101010101" pitchFamily="49" charset="-122"/>
              </a:rPr>
              <a:t>中国购买了全球</a:t>
            </a:r>
            <a:r>
              <a:rPr lang="zh-CN" altLang="en-US" sz="2800" b="1" dirty="0">
                <a:solidFill>
                  <a:srgbClr val="0000FF"/>
                </a:solidFill>
                <a:latin typeface="楷体" panose="02010609060101010101" pitchFamily="49" charset="-122"/>
                <a:ea typeface="楷体" panose="02010609060101010101" pitchFamily="49" charset="-122"/>
              </a:rPr>
              <a:t>80%-90%</a:t>
            </a:r>
            <a:r>
              <a:rPr lang="zh-CN" altLang="en-US" sz="2800" dirty="0">
                <a:latin typeface="楷体" panose="02010609060101010101" pitchFamily="49" charset="-122"/>
                <a:ea typeface="楷体" panose="02010609060101010101" pitchFamily="49" charset="-122"/>
              </a:rPr>
              <a:t>的芯片，美国企业大约占全球半导体总销售额和中国市场的一半。</a:t>
            </a:r>
          </a:p>
          <a:p>
            <a:pPr>
              <a:lnSpc>
                <a:spcPct val="150000"/>
              </a:lnSpc>
              <a:buSzPct val="200000"/>
              <a:buBlip>
                <a:blip r:embed="rId2"/>
              </a:buBlip>
            </a:pPr>
            <a:r>
              <a:rPr lang="zh-CN" altLang="en-US" sz="2800" dirty="0">
                <a:latin typeface="楷体" panose="02010609060101010101" pitchFamily="49" charset="-122"/>
                <a:ea typeface="楷体" panose="02010609060101010101" pitchFamily="49" charset="-122"/>
              </a:rPr>
              <a:t>根据华尔街日报的报道，</a:t>
            </a:r>
            <a:r>
              <a:rPr lang="zh-CN" altLang="en-US" sz="2800" b="1" dirty="0">
                <a:solidFill>
                  <a:srgbClr val="0000FF"/>
                </a:solidFill>
                <a:latin typeface="楷体" panose="02010609060101010101" pitchFamily="49" charset="-122"/>
                <a:ea typeface="楷体" panose="02010609060101010101" pitchFamily="49" charset="-122"/>
              </a:rPr>
              <a:t>高通</a:t>
            </a:r>
            <a:r>
              <a:rPr lang="zh-CN" altLang="en-US" sz="2800" dirty="0">
                <a:latin typeface="楷体" panose="02010609060101010101" pitchFamily="49" charset="-122"/>
                <a:ea typeface="楷体" panose="02010609060101010101" pitchFamily="49" charset="-122"/>
              </a:rPr>
              <a:t>2017财年的收入，</a:t>
            </a:r>
            <a:r>
              <a:rPr lang="zh-CN" altLang="en-US" sz="2800" b="1" dirty="0">
                <a:solidFill>
                  <a:srgbClr val="0000FF"/>
                </a:solidFill>
                <a:latin typeface="楷体" panose="02010609060101010101" pitchFamily="49" charset="-122"/>
                <a:ea typeface="楷体" panose="02010609060101010101" pitchFamily="49" charset="-122"/>
              </a:rPr>
              <a:t>65%</a:t>
            </a:r>
            <a:r>
              <a:rPr lang="zh-CN" altLang="en-US" sz="2800" dirty="0">
                <a:latin typeface="楷体" panose="02010609060101010101" pitchFamily="49" charset="-122"/>
                <a:ea typeface="楷体" panose="02010609060101010101" pitchFamily="49" charset="-122"/>
              </a:rPr>
              <a:t>来自中国</a:t>
            </a:r>
            <a:r>
              <a:rPr lang="zh-CN" altLang="en-US" sz="2800" b="1" dirty="0">
                <a:solidFill>
                  <a:srgbClr val="0000FF"/>
                </a:solidFill>
                <a:latin typeface="楷体" panose="02010609060101010101" pitchFamily="49" charset="-122"/>
                <a:ea typeface="楷体" panose="02010609060101010101" pitchFamily="49" charset="-122"/>
              </a:rPr>
              <a:t>；博通，54%</a:t>
            </a:r>
            <a:r>
              <a:rPr lang="zh-CN" altLang="en-US" sz="2800" dirty="0">
                <a:latin typeface="楷体" panose="02010609060101010101" pitchFamily="49" charset="-122"/>
                <a:ea typeface="楷体" panose="02010609060101010101" pitchFamily="49" charset="-122"/>
              </a:rPr>
              <a:t>来自中国</a:t>
            </a:r>
            <a:r>
              <a:rPr lang="zh-CN" altLang="en-US" sz="2800" dirty="0"/>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2"/>
          <p:cNvSpPr>
            <a:spLocks noChangeArrowheads="1"/>
          </p:cNvSpPr>
          <p:nvPr>
            <p:custDataLst>
              <p:tags r:id="rId2"/>
            </p:custDataLst>
          </p:nvPr>
        </p:nvSpPr>
        <p:spPr bwMode="auto">
          <a:xfrm>
            <a:off x="115888" y="-22225"/>
            <a:ext cx="894238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Arial" panose="020B0604020202020204" pitchFamily="34" charset="0"/>
              </a:rPr>
              <a:t>马克思主义政治经济学理论的</a:t>
            </a:r>
            <a:r>
              <a:rPr kumimoji="0" lang="zh-CN" altLang="en-US" sz="4000" b="0" i="0" u="none" strike="noStrike" kern="1200" cap="none" spc="0" normalizeH="0" baseline="0" noProof="0" dirty="0">
                <a:ln>
                  <a:noFill/>
                </a:ln>
                <a:solidFill>
                  <a:srgbClr val="C00000"/>
                </a:solidFill>
                <a:effectLst/>
                <a:uLnTx/>
                <a:uFillTx/>
                <a:latin typeface="华文琥珀" panose="02010800040101010101" pitchFamily="2" charset="-122"/>
                <a:ea typeface="华文琥珀" panose="02010800040101010101" pitchFamily="2" charset="-122"/>
                <a:cs typeface="+mn-cs"/>
                <a:sym typeface="Arial" panose="020B0604020202020204" pitchFamily="34" charset="0"/>
              </a:rPr>
              <a:t>新境界</a:t>
            </a:r>
          </a:p>
        </p:txBody>
      </p:sp>
      <p:cxnSp>
        <p:nvCxnSpPr>
          <p:cNvPr id="2" name="直接连接符 1"/>
          <p:cNvCxnSpPr/>
          <p:nvPr>
            <p:custDataLst>
              <p:tags r:id="rId3"/>
            </p:custDataLst>
          </p:nvPr>
        </p:nvCxnSpPr>
        <p:spPr>
          <a:xfrm>
            <a:off x="4622800" y="1348744"/>
            <a:ext cx="0" cy="5686425"/>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4"/>
            </p:custDataLst>
          </p:nvPr>
        </p:nvCxnSpPr>
        <p:spPr>
          <a:xfrm>
            <a:off x="731838" y="2037715"/>
            <a:ext cx="3890962" cy="0"/>
          </a:xfrm>
          <a:prstGeom prst="line">
            <a:avLst/>
          </a:prstGeom>
          <a:ln>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4517" name="矩形 5"/>
          <p:cNvSpPr>
            <a:spLocks noChangeArrowheads="1"/>
          </p:cNvSpPr>
          <p:nvPr>
            <p:custDataLst>
              <p:tags r:id="rId5"/>
            </p:custDataLst>
          </p:nvPr>
        </p:nvSpPr>
        <p:spPr bwMode="auto">
          <a:xfrm>
            <a:off x="528638" y="1594803"/>
            <a:ext cx="393541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创新</a:t>
            </a:r>
            <a:r>
              <a:rPr kumimoji="0" lang="en-US" altLang="zh-CN"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a:t>
            </a: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发展动力理论</a:t>
            </a:r>
          </a:p>
        </p:txBody>
      </p:sp>
      <p:sp>
        <p:nvSpPr>
          <p:cNvPr id="9" name="矩形 8"/>
          <p:cNvSpPr/>
          <p:nvPr>
            <p:custDataLst>
              <p:tags r:id="rId6"/>
            </p:custDataLst>
          </p:nvPr>
        </p:nvSpPr>
        <p:spPr>
          <a:xfrm>
            <a:off x="287338" y="2037719"/>
            <a:ext cx="4176712" cy="1090613"/>
          </a:xfrm>
          <a:prstGeom prst="rect">
            <a:avLst/>
          </a:prstGeom>
        </p:spPr>
        <p:txBody>
          <a:bodyPr lIns="0" rIns="0">
            <a:norm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“智力劳动特别是自然科学的发展”是社会生产力发展的重要来源。</a:t>
            </a:r>
            <a:endParaRPr kumimoji="0" lang="zh-CN" altLang="en-US"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11" name="直接连接符 10"/>
          <p:cNvCxnSpPr/>
          <p:nvPr>
            <p:custDataLst>
              <p:tags r:id="rId7"/>
            </p:custDataLst>
          </p:nvPr>
        </p:nvCxnSpPr>
        <p:spPr>
          <a:xfrm>
            <a:off x="731838" y="3925253"/>
            <a:ext cx="3890962" cy="0"/>
          </a:xfrm>
          <a:prstGeom prst="line">
            <a:avLst/>
          </a:prstGeom>
          <a:ln>
            <a:solidFill>
              <a:schemeClr val="accent3"/>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4520" name="矩形 11"/>
          <p:cNvSpPr>
            <a:spLocks noChangeArrowheads="1"/>
          </p:cNvSpPr>
          <p:nvPr>
            <p:custDataLst>
              <p:tags r:id="rId8"/>
            </p:custDataLst>
          </p:nvPr>
        </p:nvSpPr>
        <p:spPr bwMode="auto">
          <a:xfrm>
            <a:off x="529594" y="3482340"/>
            <a:ext cx="393636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绿色——自然资源论</a:t>
            </a:r>
            <a:endPar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64521" name="矩形 12"/>
          <p:cNvSpPr>
            <a:spLocks noChangeArrowheads="1"/>
          </p:cNvSpPr>
          <p:nvPr>
            <p:custDataLst>
              <p:tags r:id="rId9"/>
            </p:custDataLst>
          </p:nvPr>
        </p:nvSpPr>
        <p:spPr bwMode="auto">
          <a:xfrm>
            <a:off x="287338" y="3925257"/>
            <a:ext cx="417671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自然资源的丰饶度往往随着社会条件所决定的生产率的提高而相应地减低</a:t>
            </a:r>
            <a:r>
              <a:rPr kumimoji="0" lang="en-US" altLang="zh-CN"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a:t>
            </a:r>
            <a:endPar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ct val="13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18" name="直接连接符 17"/>
          <p:cNvCxnSpPr/>
          <p:nvPr>
            <p:custDataLst>
              <p:tags r:id="rId10"/>
            </p:custDataLst>
          </p:nvPr>
        </p:nvCxnSpPr>
        <p:spPr>
          <a:xfrm>
            <a:off x="731838" y="5812790"/>
            <a:ext cx="3890962" cy="0"/>
          </a:xfrm>
          <a:prstGeom prst="line">
            <a:avLst/>
          </a:prstGeom>
          <a:ln>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4523" name="矩形 18"/>
          <p:cNvSpPr>
            <a:spLocks noChangeArrowheads="1"/>
          </p:cNvSpPr>
          <p:nvPr>
            <p:custDataLst>
              <p:tags r:id="rId11"/>
            </p:custDataLst>
          </p:nvPr>
        </p:nvSpPr>
        <p:spPr bwMode="auto">
          <a:xfrm>
            <a:off x="731838" y="5369878"/>
            <a:ext cx="37338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共享——发展目的理论</a:t>
            </a:r>
            <a:endPar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64524" name="矩形 19"/>
          <p:cNvSpPr>
            <a:spLocks noChangeArrowheads="1"/>
          </p:cNvSpPr>
          <p:nvPr>
            <p:custDataLst>
              <p:tags r:id="rId12"/>
            </p:custDataLst>
          </p:nvPr>
        </p:nvSpPr>
        <p:spPr bwMode="auto">
          <a:xfrm>
            <a:off x="528638" y="5812794"/>
            <a:ext cx="3935412"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“生产将以所有人的富裕为目的”</a:t>
            </a: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21" name="直接连接符 20"/>
          <p:cNvCxnSpPr/>
          <p:nvPr>
            <p:custDataLst>
              <p:tags r:id="rId13"/>
            </p:custDataLst>
          </p:nvPr>
        </p:nvCxnSpPr>
        <p:spPr>
          <a:xfrm flipH="1">
            <a:off x="4622804" y="4869815"/>
            <a:ext cx="3890963" cy="0"/>
          </a:xfrm>
          <a:prstGeom prst="line">
            <a:avLst/>
          </a:prstGeom>
          <a:ln>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4526" name="矩形 21"/>
          <p:cNvSpPr>
            <a:spLocks noChangeArrowheads="1"/>
          </p:cNvSpPr>
          <p:nvPr>
            <p:custDataLst>
              <p:tags r:id="rId14"/>
            </p:custDataLst>
          </p:nvPr>
        </p:nvSpPr>
        <p:spPr bwMode="auto">
          <a:xfrm>
            <a:off x="4779963" y="4426903"/>
            <a:ext cx="402477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开放——经济全球化理论</a:t>
            </a:r>
            <a:endPar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23" name="矩形 22"/>
          <p:cNvSpPr/>
          <p:nvPr>
            <p:custDataLst>
              <p:tags r:id="rId15"/>
            </p:custDataLst>
          </p:nvPr>
        </p:nvSpPr>
        <p:spPr>
          <a:xfrm>
            <a:off x="4781554" y="4869819"/>
            <a:ext cx="4138613" cy="1057275"/>
          </a:xfrm>
          <a:prstGeom prst="rect">
            <a:avLst/>
          </a:prstGeom>
        </p:spPr>
        <p:txBody>
          <a:bodyPr lIns="0" rIns="0">
            <a:norm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“各国人民日益被卷入世界市场网”</a:t>
            </a:r>
            <a:endPar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cxnSp>
        <p:nvCxnSpPr>
          <p:cNvPr id="26" name="直接连接符 25"/>
          <p:cNvCxnSpPr/>
          <p:nvPr>
            <p:custDataLst>
              <p:tags r:id="rId16"/>
            </p:custDataLst>
          </p:nvPr>
        </p:nvCxnSpPr>
        <p:spPr>
          <a:xfrm flipH="1">
            <a:off x="4622804" y="2982278"/>
            <a:ext cx="3890963" cy="0"/>
          </a:xfrm>
          <a:prstGeom prst="line">
            <a:avLst/>
          </a:prstGeom>
          <a:ln>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4529" name="矩形 26"/>
          <p:cNvSpPr>
            <a:spLocks noChangeArrowheads="1"/>
          </p:cNvSpPr>
          <p:nvPr>
            <p:custDataLst>
              <p:tags r:id="rId17"/>
            </p:custDataLst>
          </p:nvPr>
        </p:nvSpPr>
        <p:spPr bwMode="auto">
          <a:xfrm>
            <a:off x="4779963" y="2537778"/>
            <a:ext cx="3733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mn-ea"/>
              </a:rPr>
              <a:t>协调——发展结构理论</a:t>
            </a:r>
            <a:endPar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28" name="矩形 27"/>
          <p:cNvSpPr/>
          <p:nvPr>
            <p:custDataLst>
              <p:tags r:id="rId18"/>
            </p:custDataLst>
          </p:nvPr>
        </p:nvSpPr>
        <p:spPr>
          <a:xfrm>
            <a:off x="4781550" y="2980694"/>
            <a:ext cx="4203700" cy="1152525"/>
          </a:xfrm>
          <a:prstGeom prst="rect">
            <a:avLst/>
          </a:prstGeom>
        </p:spPr>
        <p:txBody>
          <a:bodyPr lIns="0" rIns="0">
            <a:norm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马克思社会再生产理论</a:t>
            </a:r>
            <a:endPar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3" y="73029"/>
            <a:ext cx="7998515" cy="1325563"/>
          </a:xfrm>
        </p:spPr>
        <p:txBody>
          <a:bodyPr rtlCol="0">
            <a:normAutofit/>
          </a:bodyPr>
          <a:lstStyle/>
          <a:p>
            <a:pPr algn="ctr">
              <a:defRPr/>
            </a:pPr>
            <a:r>
              <a:rPr lang="zh-CN" altLang="en-US" sz="4000" noProof="1">
                <a:solidFill>
                  <a:srgbClr val="C00000"/>
                </a:solidFill>
                <a:latin typeface="华文新魏" panose="02010800040101010101" pitchFamily="2" charset="-122"/>
                <a:ea typeface="华文新魏" panose="02010800040101010101" pitchFamily="2" charset="-122"/>
              </a:rPr>
              <a:t>中国在集成电路进口上的花费接近原油的</a:t>
            </a:r>
            <a:r>
              <a:rPr lang="en-US" altLang="zh-CN" sz="4000" noProof="1">
                <a:solidFill>
                  <a:srgbClr val="C00000"/>
                </a:solidFill>
                <a:latin typeface="华文新魏" panose="02010800040101010101" pitchFamily="2" charset="-122"/>
                <a:ea typeface="华文新魏" panose="02010800040101010101" pitchFamily="2" charset="-122"/>
              </a:rPr>
              <a:t>1.8</a:t>
            </a:r>
            <a:r>
              <a:rPr lang="zh-CN" altLang="en-US" sz="4000" noProof="1">
                <a:solidFill>
                  <a:srgbClr val="C00000"/>
                </a:solidFill>
                <a:latin typeface="华文新魏" panose="02010800040101010101" pitchFamily="2" charset="-122"/>
                <a:ea typeface="华文新魏" panose="02010800040101010101" pitchFamily="2" charset="-122"/>
              </a:rPr>
              <a:t>倍</a:t>
            </a:r>
          </a:p>
        </p:txBody>
      </p:sp>
      <p:sp>
        <p:nvSpPr>
          <p:cNvPr id="3" name="内容占位符 2"/>
          <p:cNvSpPr>
            <a:spLocks noGrp="1"/>
          </p:cNvSpPr>
          <p:nvPr>
            <p:ph idx="1"/>
          </p:nvPr>
        </p:nvSpPr>
        <p:spPr>
          <a:xfrm>
            <a:off x="282579" y="5428878"/>
            <a:ext cx="8861425" cy="1470025"/>
          </a:xfrm>
        </p:spPr>
        <p:txBody>
          <a:bodyPr rtlCol="0">
            <a:normAutofit fontScale="97500"/>
          </a:bodyPr>
          <a:lstStyle/>
          <a:p>
            <a:pPr>
              <a:lnSpc>
                <a:spcPct val="120000"/>
              </a:lnSpc>
              <a:buFont typeface="Wingdings" panose="05000000000000000000" pitchFamily="2" charset="2"/>
              <a:buChar char="l"/>
              <a:defRPr/>
            </a:pPr>
            <a:r>
              <a:rPr lang="zh-CN" altLang="en-US" noProof="1">
                <a:latin typeface="宋体" panose="02010600030101010101" pitchFamily="2" charset="-122"/>
                <a:ea typeface="宋体" panose="02010600030101010101" pitchFamily="2" charset="-122"/>
              </a:rPr>
              <a:t>据海关总署统计：</a:t>
            </a:r>
            <a:r>
              <a:rPr noProof="1">
                <a:latin typeface="宋体" panose="02010600030101010101" pitchFamily="2" charset="-122"/>
                <a:ea typeface="宋体" panose="02010600030101010101" pitchFamily="2" charset="-122"/>
              </a:rPr>
              <a:t>集成电路进口额从2015年起已连续三年超过原油。</a:t>
            </a:r>
            <a:r>
              <a:rPr lang="en-US" altLang="zh-CN" noProof="1">
                <a:latin typeface="宋体" panose="02010600030101010101" pitchFamily="2" charset="-122"/>
                <a:ea typeface="宋体" panose="02010600030101010101" pitchFamily="2" charset="-122"/>
              </a:rPr>
              <a:t>2017</a:t>
            </a:r>
            <a:r>
              <a:rPr lang="zh-CN" altLang="en-US" noProof="1">
                <a:latin typeface="宋体" panose="02010600030101010101" pitchFamily="2" charset="-122"/>
                <a:ea typeface="宋体" panose="02010600030101010101" pitchFamily="2" charset="-122"/>
              </a:rPr>
              <a:t>中国集成电路进口额为</a:t>
            </a:r>
            <a:r>
              <a:rPr lang="en-US" altLang="zh-CN" b="1" noProof="1">
                <a:solidFill>
                  <a:srgbClr val="0000FF"/>
                </a:solidFill>
                <a:latin typeface="华文琥珀" panose="02010800040101010101" pitchFamily="2" charset="-122"/>
                <a:ea typeface="华文琥珀" panose="02010800040101010101" pitchFamily="2" charset="-122"/>
              </a:rPr>
              <a:t>2601</a:t>
            </a:r>
            <a:r>
              <a:rPr lang="zh-CN" altLang="en-US" b="1" noProof="1">
                <a:solidFill>
                  <a:srgbClr val="0000FF"/>
                </a:solidFill>
                <a:latin typeface="华文琥珀" panose="02010800040101010101" pitchFamily="2" charset="-122"/>
                <a:ea typeface="华文琥珀" panose="02010800040101010101" pitchFamily="2" charset="-122"/>
              </a:rPr>
              <a:t>亿美元</a:t>
            </a:r>
            <a:r>
              <a:rPr lang="zh-CN" altLang="en-US" noProof="1">
                <a:latin typeface="华文琥珀" panose="02010800040101010101" pitchFamily="2" charset="-122"/>
                <a:ea typeface="华文琥珀" panose="02010800040101010101" pitchFamily="2" charset="-122"/>
              </a:rPr>
              <a:t>，而同期原油仅约为</a:t>
            </a:r>
            <a:r>
              <a:rPr lang="en-US" altLang="zh-CN" b="1" noProof="1">
                <a:solidFill>
                  <a:srgbClr val="0000FF"/>
                </a:solidFill>
                <a:latin typeface="华文琥珀" panose="02010800040101010101" pitchFamily="2" charset="-122"/>
                <a:ea typeface="华文琥珀" panose="02010800040101010101" pitchFamily="2" charset="-122"/>
              </a:rPr>
              <a:t>1500</a:t>
            </a:r>
            <a:r>
              <a:rPr lang="zh-CN" altLang="en-US" b="1" noProof="1">
                <a:solidFill>
                  <a:srgbClr val="0000FF"/>
                </a:solidFill>
                <a:latin typeface="华文琥珀" panose="02010800040101010101" pitchFamily="2" charset="-122"/>
                <a:ea typeface="华文琥珀" panose="02010800040101010101" pitchFamily="2" charset="-122"/>
              </a:rPr>
              <a:t>亿</a:t>
            </a:r>
            <a:r>
              <a:rPr lang="zh-CN" altLang="en-US" noProof="1">
                <a:latin typeface="华文琥珀" panose="02010800040101010101" pitchFamily="2" charset="-122"/>
                <a:ea typeface="华文琥珀" panose="02010800040101010101" pitchFamily="2" charset="-122"/>
              </a:rPr>
              <a:t>美元</a:t>
            </a:r>
            <a:r>
              <a:rPr lang="zh-CN" altLang="en-US" noProof="1">
                <a:latin typeface="宋体" panose="02010600030101010101" pitchFamily="2" charset="-122"/>
                <a:ea typeface="宋体" panose="02010600030101010101" pitchFamily="2" charset="-122"/>
              </a:rPr>
              <a:t>。</a:t>
            </a:r>
          </a:p>
        </p:txBody>
      </p:sp>
      <p:pic>
        <p:nvPicPr>
          <p:cNvPr id="147459" name="图片 3"/>
          <p:cNvPicPr>
            <a:picLocks noChangeAspect="1"/>
          </p:cNvPicPr>
          <p:nvPr/>
        </p:nvPicPr>
        <p:blipFill>
          <a:blip r:embed="rId2" cstate="print"/>
          <a:stretch>
            <a:fillRect/>
          </a:stretch>
        </p:blipFill>
        <p:spPr>
          <a:xfrm>
            <a:off x="1114425" y="1368053"/>
            <a:ext cx="6915150" cy="40608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title"/>
          </p:nvPr>
        </p:nvSpPr>
        <p:spPr>
          <a:xfrm>
            <a:off x="869674" y="-265432"/>
            <a:ext cx="7886700" cy="1325563"/>
          </a:xfrm>
        </p:spPr>
        <p:txBody>
          <a:bodyPr vert="horz" lIns="91440" tIns="45720" rIns="91440" bIns="45720" rtlCol="0" anchor="ctr" anchorCtr="0">
            <a:normAutofit/>
          </a:bodyPr>
          <a:lstStyle/>
          <a:p>
            <a:pPr algn="ctr"/>
            <a:r>
              <a:rPr lang="zh-CN" altLang="zh-CN" sz="4000" dirty="0">
                <a:solidFill>
                  <a:srgbClr val="C00000"/>
                </a:solidFill>
                <a:latin typeface="华文新魏" panose="02010800040101010101" pitchFamily="2" charset="-122"/>
                <a:ea typeface="华文新魏" panose="02010800040101010101" pitchFamily="2" charset="-122"/>
                <a:sym typeface="华文新魏" panose="02010800040101010101" pitchFamily="2" charset="-122"/>
              </a:rPr>
              <a:t>【</a:t>
            </a:r>
            <a:r>
              <a:rPr lang="zh-CN" altLang="en-US" sz="4000" dirty="0">
                <a:solidFill>
                  <a:srgbClr val="C00000"/>
                </a:solidFill>
                <a:ea typeface="华文新魏" panose="02010800040101010101" pitchFamily="2" charset="-122"/>
                <a:sym typeface="华文新魏" panose="02010800040101010101" pitchFamily="2" charset="-122"/>
              </a:rPr>
              <a:t>一部iPhone的产业链结构</a:t>
            </a:r>
            <a:r>
              <a:rPr lang="zh-CN" altLang="zh-CN" sz="4000" dirty="0">
                <a:solidFill>
                  <a:srgbClr val="C00000"/>
                </a:solidFill>
                <a:latin typeface="华文新魏" panose="02010800040101010101" pitchFamily="2" charset="-122"/>
                <a:ea typeface="华文新魏" panose="02010800040101010101" pitchFamily="2" charset="-122"/>
                <a:sym typeface="华文新魏" panose="02010800040101010101" pitchFamily="2" charset="-122"/>
              </a:rPr>
              <a:t>】</a:t>
            </a:r>
          </a:p>
        </p:txBody>
      </p:sp>
      <p:pic>
        <p:nvPicPr>
          <p:cNvPr id="143362" name="Picture 3" descr="61e64a12jw1e3sqyc6wvjj"/>
          <p:cNvPicPr>
            <a:picLocks noGrp="1" noChangeAspect="1"/>
          </p:cNvPicPr>
          <p:nvPr>
            <p:ph idx="1"/>
          </p:nvPr>
        </p:nvPicPr>
        <p:blipFill rotWithShape="1">
          <a:blip r:embed="rId2" cstate="print"/>
          <a:srcRect t="4225" b="2659"/>
          <a:stretch>
            <a:fillRect/>
          </a:stretch>
        </p:blipFill>
        <p:spPr>
          <a:xfrm>
            <a:off x="2464566" y="1305686"/>
            <a:ext cx="6679434" cy="5552314"/>
          </a:xfrm>
        </p:spPr>
      </p:pic>
      <p:sp>
        <p:nvSpPr>
          <p:cNvPr id="2" name="矩形 1"/>
          <p:cNvSpPr/>
          <p:nvPr/>
        </p:nvSpPr>
        <p:spPr>
          <a:xfrm>
            <a:off x="5311098" y="6718852"/>
            <a:ext cx="1202635" cy="139148"/>
          </a:xfrm>
          <a:prstGeom prst="rect">
            <a:avLst/>
          </a:prstGeom>
          <a:solidFill>
            <a:srgbClr val="C2C5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 name="矩形 2"/>
          <p:cNvSpPr/>
          <p:nvPr/>
        </p:nvSpPr>
        <p:spPr>
          <a:xfrm>
            <a:off x="2687881" y="639910"/>
            <a:ext cx="6726521"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苹果利润链：</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中国内地利润只占总成本的</a:t>
            </a:r>
            <a:r>
              <a:rPr kumimoji="0" lang="en-US" altLang="zh-CN" sz="32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3.6</a:t>
            </a:r>
            <a:r>
              <a:rPr kumimoji="0" lang="zh-CN" altLang="en-US" sz="32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 </a:t>
            </a:r>
          </a:p>
        </p:txBody>
      </p:sp>
      <p:sp>
        <p:nvSpPr>
          <p:cNvPr id="4" name="文本框 3"/>
          <p:cNvSpPr txBox="1"/>
          <p:nvPr/>
        </p:nvSpPr>
        <p:spPr>
          <a:xfrm>
            <a:off x="0" y="2266122"/>
            <a:ext cx="173934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39</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19.5%</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7" name="文本框 6"/>
          <p:cNvSpPr txBox="1"/>
          <p:nvPr/>
        </p:nvSpPr>
        <p:spPr>
          <a:xfrm>
            <a:off x="0" y="3712511"/>
            <a:ext cx="182366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43</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21.5%</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8" name="文本框 7"/>
          <p:cNvSpPr txBox="1"/>
          <p:nvPr/>
        </p:nvSpPr>
        <p:spPr>
          <a:xfrm>
            <a:off x="42156" y="5135218"/>
            <a:ext cx="173934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51</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25.5%</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9" name="文本框 8"/>
          <p:cNvSpPr txBox="1"/>
          <p:nvPr/>
        </p:nvSpPr>
        <p:spPr>
          <a:xfrm>
            <a:off x="84313" y="6250149"/>
            <a:ext cx="173934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27</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13.5%</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5" name="箭头: 左 4"/>
          <p:cNvSpPr/>
          <p:nvPr/>
        </p:nvSpPr>
        <p:spPr>
          <a:xfrm>
            <a:off x="2107096" y="2320787"/>
            <a:ext cx="755374" cy="2731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箭头: 左 11"/>
          <p:cNvSpPr/>
          <p:nvPr/>
        </p:nvSpPr>
        <p:spPr>
          <a:xfrm>
            <a:off x="2102191" y="5229639"/>
            <a:ext cx="755373" cy="2848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箭头: 左 12"/>
          <p:cNvSpPr/>
          <p:nvPr/>
        </p:nvSpPr>
        <p:spPr>
          <a:xfrm>
            <a:off x="2107095" y="3931468"/>
            <a:ext cx="755374" cy="2907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箭头: 左 13"/>
          <p:cNvSpPr/>
          <p:nvPr/>
        </p:nvSpPr>
        <p:spPr>
          <a:xfrm>
            <a:off x="2086878" y="6359479"/>
            <a:ext cx="770685" cy="2731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 name="矩形 5"/>
          <p:cNvSpPr/>
          <p:nvPr/>
        </p:nvSpPr>
        <p:spPr>
          <a:xfrm>
            <a:off x="-212792" y="1389239"/>
            <a:ext cx="2677358"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苹果</a:t>
            </a:r>
            <a:r>
              <a:rPr kumimoji="0" lang="en-US" altLang="zh-TW"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100%</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美国产</a:t>
            </a:r>
            <a:r>
              <a:rPr kumimoji="0" lang="zh-TW"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endParaRPr kumimoji="0" lang="en-US" altLang="zh-TW"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TW"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不可能完成的</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任务</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solidFill>
                  <a:srgbClr val="C00000"/>
                </a:solidFill>
                <a:latin typeface="华文新魏" panose="02010800040101010101" pitchFamily="2" charset="-122"/>
                <a:ea typeface="华文新魏" panose="02010800040101010101" pitchFamily="2" charset="-122"/>
              </a:rPr>
              <a:t>中兴通讯付出的代价与损失</a:t>
            </a:r>
          </a:p>
        </p:txBody>
      </p:sp>
      <p:grpSp>
        <p:nvGrpSpPr>
          <p:cNvPr id="3" name="1854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4" y="1613651"/>
            <a:ext cx="9158439" cy="2528046"/>
            <a:chOff x="1564184" y="3002929"/>
            <a:chExt cx="9063634" cy="2501875"/>
          </a:xfrm>
        </p:grpSpPr>
        <p:sp>
          <p:nvSpPr>
            <p:cNvPr id="5" name="ïŝḷíḓé"/>
            <p:cNvSpPr txBox="1"/>
            <p:nvPr/>
          </p:nvSpPr>
          <p:spPr>
            <a:xfrm>
              <a:off x="1956701" y="3840752"/>
              <a:ext cx="1700386" cy="823076"/>
            </a:xfrm>
            <a:prstGeom prst="rect">
              <a:avLst/>
            </a:prstGeom>
            <a:noFill/>
            <a:ln>
              <a:noFill/>
            </a:ln>
          </p:spPr>
          <p:txBody>
            <a:bodyPr wrap="square" lIns="90000" tIns="46800" rIns="90000" bIns="46800" anchor="ctr" anchorCtr="1">
              <a:noAutofit/>
            </a:bodyPr>
            <a:lstStyle/>
            <a:p>
              <a:pPr defTabSz="914400">
                <a:lnSpc>
                  <a:spcPct val="120000"/>
                </a:lnSpc>
                <a:defRPr/>
              </a:pPr>
              <a:r>
                <a:rPr lang="zh-CN" altLang="en-US" sz="2000" b="1" dirty="0">
                  <a:solidFill>
                    <a:srgbClr val="0000FF"/>
                  </a:solidFill>
                  <a:latin typeface="Calibri" panose="020F0502020204030204"/>
                  <a:ea typeface="宋体" panose="02010600030101010101" pitchFamily="2" charset="-122"/>
                </a:rPr>
                <a:t>管理层和董事会</a:t>
              </a:r>
              <a:r>
                <a:rPr lang="zh-CN" altLang="en-US" sz="2000" dirty="0">
                  <a:solidFill>
                    <a:prstClr val="black"/>
                  </a:solidFill>
                  <a:latin typeface="Calibri" panose="020F0502020204030204"/>
                  <a:ea typeface="宋体" panose="02010600030101010101" pitchFamily="2" charset="-122"/>
                </a:rPr>
                <a:t>彻底洗牌</a:t>
              </a:r>
            </a:p>
          </p:txBody>
        </p:sp>
        <p:sp>
          <p:nvSpPr>
            <p:cNvPr id="12" name="iṡḻiḑê"/>
            <p:cNvSpPr/>
            <p:nvPr/>
          </p:nvSpPr>
          <p:spPr>
            <a:xfrm>
              <a:off x="3752128"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1"/>
            </a:solidFill>
            <a:ln>
              <a:noFill/>
            </a:ln>
          </p:spPr>
          <p:txBody>
            <a:bodyPr anchor="ctr"/>
            <a:lstStyle/>
            <a:p>
              <a:pPr algn="ctr" defTabSz="914400">
                <a:defRPr/>
              </a:pPr>
              <a:endParaRPr>
                <a:solidFill>
                  <a:prstClr val="black"/>
                </a:solidFill>
                <a:latin typeface="Calibri" panose="020F0502020204030204"/>
              </a:endParaRPr>
            </a:p>
          </p:txBody>
        </p:sp>
        <p:sp>
          <p:nvSpPr>
            <p:cNvPr id="13" name="îṧḷïdé"/>
            <p:cNvSpPr/>
            <p:nvPr/>
          </p:nvSpPr>
          <p:spPr>
            <a:xfrm>
              <a:off x="8122564"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1"/>
            </a:solidFill>
            <a:ln>
              <a:noFill/>
            </a:ln>
          </p:spPr>
          <p:txBody>
            <a:bodyPr anchor="ctr"/>
            <a:lstStyle/>
            <a:p>
              <a:pPr algn="ctr" defTabSz="914400">
                <a:defRPr/>
              </a:pPr>
              <a:endParaRPr>
                <a:solidFill>
                  <a:prstClr val="black"/>
                </a:solidFill>
                <a:latin typeface="Calibri" panose="020F0502020204030204"/>
              </a:endParaRPr>
            </a:p>
          </p:txBody>
        </p:sp>
        <p:sp>
          <p:nvSpPr>
            <p:cNvPr id="14" name="ïsḻiḋè"/>
            <p:cNvSpPr/>
            <p:nvPr/>
          </p:nvSpPr>
          <p:spPr>
            <a:xfrm>
              <a:off x="5940075"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p>
              <a:pPr algn="ctr" defTabSz="914400">
                <a:defRPr/>
              </a:pPr>
              <a:endParaRPr>
                <a:solidFill>
                  <a:prstClr val="black"/>
                </a:solidFill>
                <a:latin typeface="Calibri" panose="020F0502020204030204"/>
              </a:endParaRPr>
            </a:p>
          </p:txBody>
        </p:sp>
        <p:sp>
          <p:nvSpPr>
            <p:cNvPr id="15" name="îṧļiḓê"/>
            <p:cNvSpPr/>
            <p:nvPr/>
          </p:nvSpPr>
          <p:spPr>
            <a:xfrm>
              <a:off x="1564184"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p>
              <a:pPr algn="ctr" defTabSz="914400">
                <a:defRPr/>
              </a:pPr>
              <a:endParaRPr>
                <a:solidFill>
                  <a:prstClr val="black"/>
                </a:solidFill>
                <a:latin typeface="Calibri" panose="020F0502020204030204"/>
              </a:endParaRPr>
            </a:p>
          </p:txBody>
        </p:sp>
        <p:sp>
          <p:nvSpPr>
            <p:cNvPr id="16" name="íṩľidê"/>
            <p:cNvSpPr/>
            <p:nvPr/>
          </p:nvSpPr>
          <p:spPr>
            <a:xfrm>
              <a:off x="1564184"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tx2">
                <a:lumMod val="20000"/>
                <a:lumOff val="80000"/>
              </a:schemeClr>
            </a:solidFill>
            <a:ln>
              <a:noFill/>
            </a:ln>
          </p:spPr>
          <p:txBody>
            <a:bodyPr anchor="ctr"/>
            <a:lstStyle/>
            <a:p>
              <a:pPr algn="ctr" defTabSz="914400">
                <a:defRPr/>
              </a:pPr>
              <a:endParaRPr>
                <a:solidFill>
                  <a:prstClr val="black"/>
                </a:solidFill>
                <a:latin typeface="Calibri" panose="020F0502020204030204"/>
              </a:endParaRPr>
            </a:p>
          </p:txBody>
        </p:sp>
        <p:sp>
          <p:nvSpPr>
            <p:cNvPr id="17" name="iṧḻiḑè"/>
            <p:cNvSpPr/>
            <p:nvPr/>
          </p:nvSpPr>
          <p:spPr>
            <a:xfrm>
              <a:off x="5940075"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tx2">
                <a:lumMod val="20000"/>
                <a:lumOff val="80000"/>
              </a:schemeClr>
            </a:solidFill>
            <a:ln>
              <a:noFill/>
            </a:ln>
          </p:spPr>
          <p:txBody>
            <a:bodyPr anchor="ctr"/>
            <a:lstStyle/>
            <a:p>
              <a:pPr algn="ctr" defTabSz="914400">
                <a:defRPr/>
              </a:pPr>
              <a:endParaRPr>
                <a:solidFill>
                  <a:prstClr val="black"/>
                </a:solidFill>
                <a:latin typeface="Calibri" panose="020F0502020204030204"/>
              </a:endParaRPr>
            </a:p>
          </p:txBody>
        </p:sp>
        <p:sp>
          <p:nvSpPr>
            <p:cNvPr id="18" name="îşḷiḓé"/>
            <p:cNvSpPr/>
            <p:nvPr/>
          </p:nvSpPr>
          <p:spPr>
            <a:xfrm>
              <a:off x="8122564"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tx2">
                <a:lumMod val="20000"/>
                <a:lumOff val="80000"/>
              </a:schemeClr>
            </a:solidFill>
            <a:ln>
              <a:noFill/>
            </a:ln>
          </p:spPr>
          <p:txBody>
            <a:bodyPr anchor="ctr"/>
            <a:lstStyle/>
            <a:p>
              <a:pPr algn="ctr" defTabSz="914400">
                <a:defRPr/>
              </a:pPr>
              <a:endParaRPr>
                <a:solidFill>
                  <a:prstClr val="black"/>
                </a:solidFill>
                <a:latin typeface="Calibri" panose="020F0502020204030204"/>
              </a:endParaRPr>
            </a:p>
          </p:txBody>
        </p:sp>
        <p:sp>
          <p:nvSpPr>
            <p:cNvPr id="19" name="îṧ1îḑè"/>
            <p:cNvSpPr/>
            <p:nvPr/>
          </p:nvSpPr>
          <p:spPr>
            <a:xfrm>
              <a:off x="3752128"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tx2">
                <a:lumMod val="20000"/>
                <a:lumOff val="80000"/>
              </a:schemeClr>
            </a:solidFill>
            <a:ln>
              <a:noFill/>
            </a:ln>
          </p:spPr>
          <p:txBody>
            <a:bodyPr anchor="ctr"/>
            <a:lstStyle/>
            <a:p>
              <a:pPr algn="ctr" defTabSz="914400">
                <a:defRPr/>
              </a:pPr>
              <a:endParaRPr>
                <a:solidFill>
                  <a:prstClr val="black"/>
                </a:solidFill>
                <a:latin typeface="Calibri" panose="020F0502020204030204"/>
              </a:endParaRPr>
            </a:p>
          </p:txBody>
        </p:sp>
      </p:grpSp>
      <p:sp>
        <p:nvSpPr>
          <p:cNvPr id="24" name="矩形 23"/>
          <p:cNvSpPr/>
          <p:nvPr/>
        </p:nvSpPr>
        <p:spPr>
          <a:xfrm>
            <a:off x="2608229" y="2275920"/>
            <a:ext cx="1884691" cy="801373"/>
          </a:xfrm>
          <a:prstGeom prst="rect">
            <a:avLst/>
          </a:prstGeom>
        </p:spPr>
        <p:txBody>
          <a:bodyPr wrap="square">
            <a:spAutoFit/>
          </a:bodyPr>
          <a:lstStyle/>
          <a:p>
            <a:pPr defTabSz="914400">
              <a:lnSpc>
                <a:spcPct val="120000"/>
              </a:lnSpc>
              <a:defRPr/>
            </a:pPr>
            <a:r>
              <a:rPr lang="zh-CN" altLang="en-US" sz="2000" dirty="0">
                <a:solidFill>
                  <a:prstClr val="black"/>
                </a:solidFill>
                <a:latin typeface="Calibri" panose="020F0502020204030204"/>
                <a:ea typeface="宋体" panose="02010600030101010101" pitchFamily="2" charset="-122"/>
              </a:rPr>
              <a:t>必须</a:t>
            </a:r>
            <a:r>
              <a:rPr lang="zh-CN" altLang="en-US" sz="2000" b="1" dirty="0">
                <a:solidFill>
                  <a:srgbClr val="0000FF"/>
                </a:solidFill>
                <a:latin typeface="Calibri" panose="020F0502020204030204"/>
                <a:ea typeface="宋体" panose="02010600030101010101" pitchFamily="2" charset="-122"/>
              </a:rPr>
              <a:t>购买更多的美国产品</a:t>
            </a:r>
          </a:p>
        </p:txBody>
      </p:sp>
      <p:sp>
        <p:nvSpPr>
          <p:cNvPr id="25" name="矩形 24"/>
          <p:cNvSpPr/>
          <p:nvPr/>
        </p:nvSpPr>
        <p:spPr>
          <a:xfrm>
            <a:off x="4850852" y="2091249"/>
            <a:ext cx="1725139" cy="1569660"/>
          </a:xfrm>
          <a:prstGeom prst="rect">
            <a:avLst/>
          </a:prstGeom>
        </p:spPr>
        <p:txBody>
          <a:bodyPr wrap="square">
            <a:spAutoFit/>
          </a:bodyPr>
          <a:lstStyle/>
          <a:p>
            <a:pPr defTabSz="914400">
              <a:lnSpc>
                <a:spcPct val="120000"/>
              </a:lnSpc>
              <a:defRPr/>
            </a:pPr>
            <a:r>
              <a:rPr lang="zh-CN" altLang="en-US" sz="2000">
                <a:solidFill>
                  <a:prstClr val="black"/>
                </a:solidFill>
                <a:latin typeface="Calibri" panose="020F0502020204030204"/>
                <a:ea typeface="宋体" panose="02010600030101010101" pitchFamily="2" charset="-122"/>
              </a:rPr>
              <a:t>美国政府向中兴派</a:t>
            </a:r>
            <a:r>
              <a:rPr lang="zh-CN" altLang="en-US" sz="2000" b="1">
                <a:solidFill>
                  <a:srgbClr val="0000FF"/>
                </a:solidFill>
                <a:latin typeface="Calibri" panose="020F0502020204030204"/>
                <a:ea typeface="宋体" panose="02010600030101010101" pitchFamily="2" charset="-122"/>
              </a:rPr>
              <a:t>驻合规监督团队</a:t>
            </a:r>
            <a:r>
              <a:rPr lang="zh-CN" altLang="en-US" sz="2000">
                <a:solidFill>
                  <a:prstClr val="black"/>
                </a:solidFill>
                <a:latin typeface="Calibri" panose="020F0502020204030204"/>
                <a:ea typeface="宋体" panose="02010600030101010101" pitchFamily="2" charset="-122"/>
              </a:rPr>
              <a:t>，为期十年</a:t>
            </a:r>
          </a:p>
        </p:txBody>
      </p:sp>
      <p:sp>
        <p:nvSpPr>
          <p:cNvPr id="26" name="矩形 25"/>
          <p:cNvSpPr/>
          <p:nvPr/>
        </p:nvSpPr>
        <p:spPr>
          <a:xfrm>
            <a:off x="6979703" y="2660063"/>
            <a:ext cx="1729961" cy="432041"/>
          </a:xfrm>
          <a:prstGeom prst="rect">
            <a:avLst/>
          </a:prstGeom>
        </p:spPr>
        <p:txBody>
          <a:bodyPr wrap="none">
            <a:spAutoFit/>
          </a:bodyPr>
          <a:lstStyle/>
          <a:p>
            <a:pPr defTabSz="914400">
              <a:lnSpc>
                <a:spcPct val="120000"/>
              </a:lnSpc>
              <a:defRPr/>
            </a:pPr>
            <a:r>
              <a:rPr lang="zh-CN" altLang="en-US" sz="2000" b="1">
                <a:solidFill>
                  <a:srgbClr val="0000FF"/>
                </a:solidFill>
                <a:latin typeface="Calibri" panose="020F0502020204030204"/>
                <a:ea typeface="宋体" panose="02010600030101010101" pitchFamily="2" charset="-122"/>
              </a:rPr>
              <a:t>罚款</a:t>
            </a:r>
            <a:r>
              <a:rPr lang="en-US" altLang="zh-CN" sz="2000">
                <a:solidFill>
                  <a:prstClr val="black"/>
                </a:solidFill>
                <a:latin typeface="Calibri" panose="020F0502020204030204"/>
                <a:ea typeface="宋体" panose="02010600030101010101" pitchFamily="2" charset="-122"/>
              </a:rPr>
              <a:t>14</a:t>
            </a:r>
            <a:r>
              <a:rPr lang="zh-CN" altLang="en-US" sz="2000">
                <a:solidFill>
                  <a:prstClr val="black"/>
                </a:solidFill>
                <a:latin typeface="Calibri" panose="020F0502020204030204"/>
                <a:ea typeface="宋体" panose="02010600030101010101" pitchFamily="2" charset="-122"/>
              </a:rPr>
              <a:t>亿美元</a:t>
            </a:r>
          </a:p>
        </p:txBody>
      </p:sp>
      <p:sp>
        <p:nvSpPr>
          <p:cNvPr id="27" name="stats_87330"/>
          <p:cNvSpPr>
            <a:spLocks noChangeAspect="1"/>
          </p:cNvSpPr>
          <p:nvPr/>
        </p:nvSpPr>
        <p:spPr bwMode="auto">
          <a:xfrm>
            <a:off x="3476563" y="4313998"/>
            <a:ext cx="1982947" cy="1757765"/>
          </a:xfrm>
          <a:custGeom>
            <a:avLst/>
            <a:gdLst>
              <a:gd name="connsiteX0" fmla="*/ 493307 w 606097"/>
              <a:gd name="connsiteY0" fmla="*/ 378736 h 537270"/>
              <a:gd name="connsiteX1" fmla="*/ 568903 w 606097"/>
              <a:gd name="connsiteY1" fmla="*/ 384724 h 537270"/>
              <a:gd name="connsiteX2" fmla="*/ 578149 w 606097"/>
              <a:gd name="connsiteY2" fmla="*/ 402766 h 537270"/>
              <a:gd name="connsiteX3" fmla="*/ 579332 w 606097"/>
              <a:gd name="connsiteY3" fmla="*/ 407277 h 537270"/>
              <a:gd name="connsiteX4" fmla="*/ 582987 w 606097"/>
              <a:gd name="connsiteY4" fmla="*/ 480199 h 537270"/>
              <a:gd name="connsiteX5" fmla="*/ 584600 w 606097"/>
              <a:gd name="connsiteY5" fmla="*/ 509733 h 537270"/>
              <a:gd name="connsiteX6" fmla="*/ 573634 w 606097"/>
              <a:gd name="connsiteY6" fmla="*/ 532394 h 537270"/>
              <a:gd name="connsiteX7" fmla="*/ 424081 w 606097"/>
              <a:gd name="connsiteY7" fmla="*/ 529709 h 537270"/>
              <a:gd name="connsiteX8" fmla="*/ 420533 w 606097"/>
              <a:gd name="connsiteY8" fmla="*/ 528098 h 537270"/>
              <a:gd name="connsiteX9" fmla="*/ 411717 w 606097"/>
              <a:gd name="connsiteY9" fmla="*/ 521439 h 537270"/>
              <a:gd name="connsiteX10" fmla="*/ 409244 w 606097"/>
              <a:gd name="connsiteY10" fmla="*/ 454317 h 537270"/>
              <a:gd name="connsiteX11" fmla="*/ 410857 w 606097"/>
              <a:gd name="connsiteY11" fmla="*/ 387623 h 537270"/>
              <a:gd name="connsiteX12" fmla="*/ 417953 w 606097"/>
              <a:gd name="connsiteY12" fmla="*/ 381717 h 537270"/>
              <a:gd name="connsiteX13" fmla="*/ 418276 w 606097"/>
              <a:gd name="connsiteY13" fmla="*/ 381609 h 537270"/>
              <a:gd name="connsiteX14" fmla="*/ 493307 w 606097"/>
              <a:gd name="connsiteY14" fmla="*/ 378736 h 537270"/>
              <a:gd name="connsiteX15" fmla="*/ 290357 w 606097"/>
              <a:gd name="connsiteY15" fmla="*/ 273480 h 537270"/>
              <a:gd name="connsiteX16" fmla="*/ 356003 w 606097"/>
              <a:gd name="connsiteY16" fmla="*/ 275386 h 537270"/>
              <a:gd name="connsiteX17" fmla="*/ 365684 w 606097"/>
              <a:gd name="connsiteY17" fmla="*/ 279467 h 537270"/>
              <a:gd name="connsiteX18" fmla="*/ 372354 w 606097"/>
              <a:gd name="connsiteY18" fmla="*/ 284837 h 537270"/>
              <a:gd name="connsiteX19" fmla="*/ 377194 w 606097"/>
              <a:gd name="connsiteY19" fmla="*/ 452796 h 537270"/>
              <a:gd name="connsiteX20" fmla="*/ 380637 w 606097"/>
              <a:gd name="connsiteY20" fmla="*/ 487805 h 537270"/>
              <a:gd name="connsiteX21" fmla="*/ 379346 w 606097"/>
              <a:gd name="connsiteY21" fmla="*/ 512290 h 537270"/>
              <a:gd name="connsiteX22" fmla="*/ 364931 w 606097"/>
              <a:gd name="connsiteY22" fmla="*/ 534735 h 537270"/>
              <a:gd name="connsiteX23" fmla="*/ 274356 w 606097"/>
              <a:gd name="connsiteY23" fmla="*/ 536561 h 537270"/>
              <a:gd name="connsiteX24" fmla="*/ 217343 w 606097"/>
              <a:gd name="connsiteY24" fmla="*/ 529043 h 537270"/>
              <a:gd name="connsiteX25" fmla="*/ 203359 w 606097"/>
              <a:gd name="connsiteY25" fmla="*/ 518841 h 537270"/>
              <a:gd name="connsiteX26" fmla="*/ 215191 w 606097"/>
              <a:gd name="connsiteY26" fmla="*/ 280004 h 537270"/>
              <a:gd name="connsiteX27" fmla="*/ 224873 w 606097"/>
              <a:gd name="connsiteY27" fmla="*/ 276245 h 537270"/>
              <a:gd name="connsiteX28" fmla="*/ 290357 w 606097"/>
              <a:gd name="connsiteY28" fmla="*/ 273480 h 537270"/>
              <a:gd name="connsiteX29" fmla="*/ 22609 w 606097"/>
              <a:gd name="connsiteY29" fmla="*/ 194398 h 537270"/>
              <a:gd name="connsiteX30" fmla="*/ 94882 w 606097"/>
              <a:gd name="connsiteY30" fmla="*/ 195149 h 537270"/>
              <a:gd name="connsiteX31" fmla="*/ 160594 w 606097"/>
              <a:gd name="connsiteY31" fmla="*/ 200089 h 537270"/>
              <a:gd name="connsiteX32" fmla="*/ 162960 w 606097"/>
              <a:gd name="connsiteY32" fmla="*/ 201807 h 537270"/>
              <a:gd name="connsiteX33" fmla="*/ 171241 w 606097"/>
              <a:gd name="connsiteY33" fmla="*/ 207928 h 537270"/>
              <a:gd name="connsiteX34" fmla="*/ 177802 w 606097"/>
              <a:gd name="connsiteY34" fmla="*/ 520527 h 537270"/>
              <a:gd name="connsiteX35" fmla="*/ 155647 w 606097"/>
              <a:gd name="connsiteY35" fmla="*/ 534272 h 537270"/>
              <a:gd name="connsiteX36" fmla="*/ 89612 w 606097"/>
              <a:gd name="connsiteY36" fmla="*/ 536312 h 537270"/>
              <a:gd name="connsiteX37" fmla="*/ 17662 w 606097"/>
              <a:gd name="connsiteY37" fmla="*/ 532446 h 537270"/>
              <a:gd name="connsiteX38" fmla="*/ 15726 w 606097"/>
              <a:gd name="connsiteY38" fmla="*/ 531480 h 537270"/>
              <a:gd name="connsiteX39" fmla="*/ 24 w 606097"/>
              <a:gd name="connsiteY39" fmla="*/ 518701 h 537270"/>
              <a:gd name="connsiteX40" fmla="*/ 12715 w 606097"/>
              <a:gd name="connsiteY40" fmla="*/ 207391 h 537270"/>
              <a:gd name="connsiteX41" fmla="*/ 13790 w 606097"/>
              <a:gd name="connsiteY41" fmla="*/ 200841 h 537270"/>
              <a:gd name="connsiteX42" fmla="*/ 14005 w 606097"/>
              <a:gd name="connsiteY42" fmla="*/ 199660 h 537270"/>
              <a:gd name="connsiteX43" fmla="*/ 21211 w 606097"/>
              <a:gd name="connsiteY43" fmla="*/ 195042 h 537270"/>
              <a:gd name="connsiteX44" fmla="*/ 22609 w 606097"/>
              <a:gd name="connsiteY44" fmla="*/ 194398 h 537270"/>
              <a:gd name="connsiteX45" fmla="*/ 23772 w 606097"/>
              <a:gd name="connsiteY45" fmla="*/ 168 h 537270"/>
              <a:gd name="connsiteX46" fmla="*/ 143148 w 606097"/>
              <a:gd name="connsiteY46" fmla="*/ 46346 h 537270"/>
              <a:gd name="connsiteX47" fmla="*/ 190361 w 606097"/>
              <a:gd name="connsiteY47" fmla="*/ 69864 h 537270"/>
              <a:gd name="connsiteX48" fmla="*/ 534507 w 606097"/>
              <a:gd name="connsiteY48" fmla="*/ 223110 h 537270"/>
              <a:gd name="connsiteX49" fmla="*/ 534184 w 606097"/>
              <a:gd name="connsiteY49" fmla="*/ 222788 h 537270"/>
              <a:gd name="connsiteX50" fmla="*/ 559242 w 606097"/>
              <a:gd name="connsiteY50" fmla="*/ 197766 h 537270"/>
              <a:gd name="connsiteX51" fmla="*/ 604089 w 606097"/>
              <a:gd name="connsiteY51" fmla="*/ 261341 h 537270"/>
              <a:gd name="connsiteX52" fmla="*/ 587312 w 606097"/>
              <a:gd name="connsiteY52" fmla="*/ 290658 h 537270"/>
              <a:gd name="connsiteX53" fmla="*/ 517084 w 606097"/>
              <a:gd name="connsiteY53" fmla="*/ 292591 h 537270"/>
              <a:gd name="connsiteX54" fmla="*/ 516009 w 606097"/>
              <a:gd name="connsiteY54" fmla="*/ 254360 h 537270"/>
              <a:gd name="connsiteX55" fmla="*/ 16029 w 606097"/>
              <a:gd name="connsiteY55" fmla="*/ 23257 h 537270"/>
              <a:gd name="connsiteX56" fmla="*/ 13233 w 606097"/>
              <a:gd name="connsiteY56" fmla="*/ 17780 h 537270"/>
              <a:gd name="connsiteX57" fmla="*/ 23772 w 606097"/>
              <a:gd name="connsiteY57" fmla="*/ 168 h 53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6097" h="537270">
                <a:moveTo>
                  <a:pt x="493307" y="378736"/>
                </a:moveTo>
                <a:cubicBezTo>
                  <a:pt x="519151" y="380293"/>
                  <a:pt x="545088" y="383327"/>
                  <a:pt x="568903" y="384724"/>
                </a:cubicBezTo>
                <a:cubicBezTo>
                  <a:pt x="579117" y="385261"/>
                  <a:pt x="582127" y="396215"/>
                  <a:pt x="578149" y="402766"/>
                </a:cubicBezTo>
                <a:cubicBezTo>
                  <a:pt x="578902" y="403948"/>
                  <a:pt x="579439" y="405344"/>
                  <a:pt x="579332" y="407277"/>
                </a:cubicBezTo>
                <a:cubicBezTo>
                  <a:pt x="576859" y="431656"/>
                  <a:pt x="579762" y="456035"/>
                  <a:pt x="582987" y="480199"/>
                </a:cubicBezTo>
                <a:cubicBezTo>
                  <a:pt x="584278" y="490187"/>
                  <a:pt x="586750" y="500819"/>
                  <a:pt x="584600" y="509733"/>
                </a:cubicBezTo>
                <a:cubicBezTo>
                  <a:pt x="591051" y="518003"/>
                  <a:pt x="585460" y="532931"/>
                  <a:pt x="573634" y="532394"/>
                </a:cubicBezTo>
                <a:cubicBezTo>
                  <a:pt x="524070" y="529924"/>
                  <a:pt x="473215" y="534112"/>
                  <a:pt x="424081" y="529709"/>
                </a:cubicBezTo>
                <a:cubicBezTo>
                  <a:pt x="422576" y="529601"/>
                  <a:pt x="421608" y="528742"/>
                  <a:pt x="420533" y="528098"/>
                </a:cubicBezTo>
                <a:cubicBezTo>
                  <a:pt x="416555" y="527883"/>
                  <a:pt x="412685" y="525628"/>
                  <a:pt x="411717" y="521439"/>
                </a:cubicBezTo>
                <a:cubicBezTo>
                  <a:pt x="406664" y="498886"/>
                  <a:pt x="408922" y="477192"/>
                  <a:pt x="409244" y="454317"/>
                </a:cubicBezTo>
                <a:cubicBezTo>
                  <a:pt x="409567" y="432193"/>
                  <a:pt x="407417" y="409532"/>
                  <a:pt x="410857" y="387623"/>
                </a:cubicBezTo>
                <a:cubicBezTo>
                  <a:pt x="411395" y="383865"/>
                  <a:pt x="414620" y="382146"/>
                  <a:pt x="417953" y="381717"/>
                </a:cubicBezTo>
                <a:cubicBezTo>
                  <a:pt x="418061" y="381717"/>
                  <a:pt x="418168" y="381609"/>
                  <a:pt x="418276" y="381609"/>
                </a:cubicBezTo>
                <a:cubicBezTo>
                  <a:pt x="441714" y="377098"/>
                  <a:pt x="467464" y="377179"/>
                  <a:pt x="493307" y="378736"/>
                </a:cubicBezTo>
                <a:close/>
                <a:moveTo>
                  <a:pt x="290357" y="273480"/>
                </a:moveTo>
                <a:cubicBezTo>
                  <a:pt x="312490" y="273963"/>
                  <a:pt x="334650" y="275225"/>
                  <a:pt x="356003" y="275386"/>
                </a:cubicBezTo>
                <a:cubicBezTo>
                  <a:pt x="360306" y="275494"/>
                  <a:pt x="363533" y="277105"/>
                  <a:pt x="365684" y="279467"/>
                </a:cubicBezTo>
                <a:cubicBezTo>
                  <a:pt x="368589" y="279682"/>
                  <a:pt x="371385" y="281293"/>
                  <a:pt x="372354" y="284837"/>
                </a:cubicBezTo>
                <a:cubicBezTo>
                  <a:pt x="386553" y="337136"/>
                  <a:pt x="379453" y="395986"/>
                  <a:pt x="377194" y="452796"/>
                </a:cubicBezTo>
                <a:cubicBezTo>
                  <a:pt x="378593" y="464501"/>
                  <a:pt x="380099" y="476100"/>
                  <a:pt x="380637" y="487805"/>
                </a:cubicBezTo>
                <a:cubicBezTo>
                  <a:pt x="380852" y="493819"/>
                  <a:pt x="381497" y="504236"/>
                  <a:pt x="379346" y="512290"/>
                </a:cubicBezTo>
                <a:cubicBezTo>
                  <a:pt x="383111" y="521526"/>
                  <a:pt x="376011" y="534305"/>
                  <a:pt x="364931" y="534735"/>
                </a:cubicBezTo>
                <a:cubicBezTo>
                  <a:pt x="334811" y="535916"/>
                  <a:pt x="304583" y="536238"/>
                  <a:pt x="274356" y="536561"/>
                </a:cubicBezTo>
                <a:cubicBezTo>
                  <a:pt x="257575" y="536668"/>
                  <a:pt x="231865" y="540534"/>
                  <a:pt x="217343" y="529043"/>
                </a:cubicBezTo>
                <a:cubicBezTo>
                  <a:pt x="211426" y="530439"/>
                  <a:pt x="204327" y="527110"/>
                  <a:pt x="203359" y="518841"/>
                </a:cubicBezTo>
                <a:cubicBezTo>
                  <a:pt x="194968" y="445171"/>
                  <a:pt x="196582" y="352278"/>
                  <a:pt x="215191" y="280004"/>
                </a:cubicBezTo>
                <a:cubicBezTo>
                  <a:pt x="216482" y="274849"/>
                  <a:pt x="221323" y="274312"/>
                  <a:pt x="224873" y="276245"/>
                </a:cubicBezTo>
                <a:cubicBezTo>
                  <a:pt x="246119" y="273292"/>
                  <a:pt x="268225" y="272997"/>
                  <a:pt x="290357" y="273480"/>
                </a:cubicBezTo>
                <a:close/>
                <a:moveTo>
                  <a:pt x="22609" y="194398"/>
                </a:moveTo>
                <a:cubicBezTo>
                  <a:pt x="46915" y="192787"/>
                  <a:pt x="70576" y="193861"/>
                  <a:pt x="94882" y="195149"/>
                </a:cubicBezTo>
                <a:cubicBezTo>
                  <a:pt x="116607" y="196223"/>
                  <a:pt x="139622" y="194183"/>
                  <a:pt x="160594" y="200089"/>
                </a:cubicBezTo>
                <a:cubicBezTo>
                  <a:pt x="161670" y="200411"/>
                  <a:pt x="162100" y="201270"/>
                  <a:pt x="162960" y="201807"/>
                </a:cubicBezTo>
                <a:cubicBezTo>
                  <a:pt x="166724" y="201807"/>
                  <a:pt x="170489" y="203848"/>
                  <a:pt x="171241" y="207928"/>
                </a:cubicBezTo>
                <a:cubicBezTo>
                  <a:pt x="190170" y="307474"/>
                  <a:pt x="175006" y="419155"/>
                  <a:pt x="177802" y="520527"/>
                </a:cubicBezTo>
                <a:cubicBezTo>
                  <a:pt x="178125" y="533413"/>
                  <a:pt x="165004" y="537923"/>
                  <a:pt x="155647" y="534272"/>
                </a:cubicBezTo>
                <a:cubicBezTo>
                  <a:pt x="134030" y="537923"/>
                  <a:pt x="111444" y="536312"/>
                  <a:pt x="89612" y="536312"/>
                </a:cubicBezTo>
                <a:cubicBezTo>
                  <a:pt x="65521" y="536420"/>
                  <a:pt x="41107" y="537816"/>
                  <a:pt x="17662" y="532446"/>
                </a:cubicBezTo>
                <a:cubicBezTo>
                  <a:pt x="16909" y="532232"/>
                  <a:pt x="16371" y="531802"/>
                  <a:pt x="15726" y="531480"/>
                </a:cubicBezTo>
                <a:cubicBezTo>
                  <a:pt x="8090" y="532661"/>
                  <a:pt x="-514" y="528580"/>
                  <a:pt x="24" y="518701"/>
                </a:cubicBezTo>
                <a:cubicBezTo>
                  <a:pt x="5401" y="417652"/>
                  <a:pt x="-6214" y="307152"/>
                  <a:pt x="12715" y="207391"/>
                </a:cubicBezTo>
                <a:cubicBezTo>
                  <a:pt x="12284" y="205029"/>
                  <a:pt x="12715" y="202989"/>
                  <a:pt x="13790" y="200841"/>
                </a:cubicBezTo>
                <a:cubicBezTo>
                  <a:pt x="13898" y="200411"/>
                  <a:pt x="13898" y="200089"/>
                  <a:pt x="14005" y="199660"/>
                </a:cubicBezTo>
                <a:cubicBezTo>
                  <a:pt x="14650" y="196223"/>
                  <a:pt x="17984" y="194720"/>
                  <a:pt x="21211" y="195042"/>
                </a:cubicBezTo>
                <a:cubicBezTo>
                  <a:pt x="21749" y="194935"/>
                  <a:pt x="22071" y="194398"/>
                  <a:pt x="22609" y="194398"/>
                </a:cubicBezTo>
                <a:close/>
                <a:moveTo>
                  <a:pt x="23772" y="168"/>
                </a:moveTo>
                <a:cubicBezTo>
                  <a:pt x="65285" y="6826"/>
                  <a:pt x="105615" y="27875"/>
                  <a:pt x="143148" y="46346"/>
                </a:cubicBezTo>
                <a:cubicBezTo>
                  <a:pt x="158635" y="54078"/>
                  <a:pt x="174551" y="61810"/>
                  <a:pt x="190361" y="69864"/>
                </a:cubicBezTo>
                <a:cubicBezTo>
                  <a:pt x="307263" y="115720"/>
                  <a:pt x="422552" y="170704"/>
                  <a:pt x="534507" y="223110"/>
                </a:cubicBezTo>
                <a:cubicBezTo>
                  <a:pt x="534399" y="223003"/>
                  <a:pt x="534292" y="222895"/>
                  <a:pt x="534184" y="222788"/>
                </a:cubicBezTo>
                <a:cubicBezTo>
                  <a:pt x="526441" y="207216"/>
                  <a:pt x="542788" y="187671"/>
                  <a:pt x="559242" y="197766"/>
                </a:cubicBezTo>
                <a:cubicBezTo>
                  <a:pt x="580321" y="210653"/>
                  <a:pt x="594625" y="239326"/>
                  <a:pt x="604089" y="261341"/>
                </a:cubicBezTo>
                <a:cubicBezTo>
                  <a:pt x="609681" y="274228"/>
                  <a:pt x="603443" y="290873"/>
                  <a:pt x="587312" y="290658"/>
                </a:cubicBezTo>
                <a:cubicBezTo>
                  <a:pt x="563867" y="290336"/>
                  <a:pt x="540529" y="291088"/>
                  <a:pt x="517084" y="292591"/>
                </a:cubicBezTo>
                <a:cubicBezTo>
                  <a:pt x="492349" y="293343"/>
                  <a:pt x="492886" y="257690"/>
                  <a:pt x="516009" y="254360"/>
                </a:cubicBezTo>
                <a:cubicBezTo>
                  <a:pt x="347377" y="186060"/>
                  <a:pt x="170035" y="116149"/>
                  <a:pt x="16029" y="23257"/>
                </a:cubicBezTo>
                <a:cubicBezTo>
                  <a:pt x="13878" y="21968"/>
                  <a:pt x="13233" y="19928"/>
                  <a:pt x="13233" y="17780"/>
                </a:cubicBezTo>
                <a:cubicBezTo>
                  <a:pt x="6135" y="10370"/>
                  <a:pt x="12910" y="-1550"/>
                  <a:pt x="23772" y="168"/>
                </a:cubicBezTo>
                <a:close/>
              </a:path>
            </a:pathLst>
          </a:custGeom>
          <a:solidFill>
            <a:schemeClr val="accent1"/>
          </a:solidFill>
          <a:ln>
            <a:noFill/>
          </a:ln>
        </p:spPr>
      </p:sp>
      <p:sp>
        <p:nvSpPr>
          <p:cNvPr id="28" name="矩形 27"/>
          <p:cNvSpPr/>
          <p:nvPr/>
        </p:nvSpPr>
        <p:spPr>
          <a:xfrm>
            <a:off x="789439" y="4708864"/>
            <a:ext cx="2199641" cy="461665"/>
          </a:xfrm>
          <a:prstGeom prst="rect">
            <a:avLst/>
          </a:prstGeom>
          <a:solidFill>
            <a:schemeClr val="accent6">
              <a:lumMod val="75000"/>
            </a:schemeClr>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defTabSz="914400">
              <a:defRPr/>
            </a:pPr>
            <a:r>
              <a:rPr lang="zh-CN" altLang="en-US" sz="2400" b="1" dirty="0">
                <a:solidFill>
                  <a:srgbClr val="0000FF"/>
                </a:solidFill>
                <a:latin typeface="黑体" panose="02010609060101010101" pitchFamily="49" charset="-122"/>
                <a:ea typeface="黑体" panose="02010609060101010101" pitchFamily="49" charset="-122"/>
              </a:rPr>
              <a:t>盈利</a:t>
            </a:r>
            <a:r>
              <a:rPr lang="en-US" altLang="zh-CN" sz="2400" b="1" dirty="0">
                <a:solidFill>
                  <a:prstClr val="white"/>
                </a:solidFill>
                <a:latin typeface="黑体" panose="02010609060101010101" pitchFamily="49" charset="-122"/>
                <a:ea typeface="黑体" panose="02010609060101010101" pitchFamily="49" charset="-122"/>
              </a:rPr>
              <a:t>16.87</a:t>
            </a:r>
            <a:r>
              <a:rPr lang="zh-CN" altLang="en-US" sz="2400" b="1" dirty="0">
                <a:solidFill>
                  <a:prstClr val="white"/>
                </a:solidFill>
                <a:latin typeface="黑体" panose="02010609060101010101" pitchFamily="49" charset="-122"/>
                <a:ea typeface="黑体" panose="02010609060101010101" pitchFamily="49" charset="-122"/>
              </a:rPr>
              <a:t>亿元</a:t>
            </a:r>
          </a:p>
        </p:txBody>
      </p:sp>
      <p:sp>
        <p:nvSpPr>
          <p:cNvPr id="29" name="矩形 28"/>
          <p:cNvSpPr/>
          <p:nvPr/>
        </p:nvSpPr>
        <p:spPr>
          <a:xfrm>
            <a:off x="5879882" y="5417830"/>
            <a:ext cx="2199641"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defTabSz="914400">
              <a:defRPr/>
            </a:pPr>
            <a:r>
              <a:rPr lang="zh-CN" altLang="en-US" sz="2400" b="1" dirty="0">
                <a:solidFill>
                  <a:srgbClr val="0000FF"/>
                </a:solidFill>
                <a:latin typeface="黑体" panose="02010609060101010101" pitchFamily="49" charset="-122"/>
                <a:ea typeface="黑体" panose="02010609060101010101" pitchFamily="49" charset="-122"/>
              </a:rPr>
              <a:t>亏损</a:t>
            </a:r>
            <a:r>
              <a:rPr lang="en-US" altLang="zh-CN" sz="2400" b="1" dirty="0">
                <a:solidFill>
                  <a:prstClr val="white"/>
                </a:solidFill>
                <a:latin typeface="黑体" panose="02010609060101010101" pitchFamily="49" charset="-122"/>
                <a:ea typeface="黑体" panose="02010609060101010101" pitchFamily="49" charset="-122"/>
              </a:rPr>
              <a:t>54.07</a:t>
            </a:r>
            <a:r>
              <a:rPr lang="zh-CN" altLang="en-US" sz="2400" b="1" dirty="0">
                <a:solidFill>
                  <a:prstClr val="white"/>
                </a:solidFill>
                <a:latin typeface="黑体" panose="02010609060101010101" pitchFamily="49" charset="-122"/>
                <a:ea typeface="黑体" panose="02010609060101010101" pitchFamily="49" charset="-122"/>
              </a:rPr>
              <a:t>亿元</a:t>
            </a:r>
          </a:p>
        </p:txBody>
      </p:sp>
      <p:sp>
        <p:nvSpPr>
          <p:cNvPr id="30" name="矩形 29"/>
          <p:cNvSpPr/>
          <p:nvPr/>
        </p:nvSpPr>
        <p:spPr>
          <a:xfrm>
            <a:off x="2399552" y="6236208"/>
            <a:ext cx="4344896" cy="461665"/>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defTabSz="914400">
              <a:buFont typeface="Wingdings" panose="05000000000000000000" pitchFamily="2" charset="2"/>
              <a:buChar char="u"/>
              <a:defRPr/>
            </a:pPr>
            <a:r>
              <a:rPr lang="zh-CN" altLang="en-US" sz="2400">
                <a:solidFill>
                  <a:prstClr val="black"/>
                </a:solidFill>
                <a:latin typeface="Calibri" panose="020F0502020204030204"/>
                <a:ea typeface="宋体" panose="02010600030101010101" pitchFamily="2" charset="-122"/>
              </a:rPr>
              <a:t>半年亏损额</a:t>
            </a:r>
            <a:r>
              <a:rPr lang="en-US" altLang="zh-CN" sz="2400" b="1">
                <a:solidFill>
                  <a:srgbClr val="0000FF"/>
                </a:solidFill>
                <a:latin typeface="Calibri" panose="020F0502020204030204"/>
                <a:ea typeface="宋体" panose="02010600030101010101" pitchFamily="2" charset="-122"/>
              </a:rPr>
              <a:t>70</a:t>
            </a:r>
            <a:r>
              <a:rPr lang="zh-CN" altLang="en-US" sz="2400" b="1">
                <a:solidFill>
                  <a:srgbClr val="0000FF"/>
                </a:solidFill>
                <a:latin typeface="Calibri" panose="020F0502020204030204"/>
                <a:ea typeface="宋体" panose="02010600030101010101" pitchFamily="2" charset="-122"/>
              </a:rPr>
              <a:t>亿元至</a:t>
            </a:r>
            <a:r>
              <a:rPr lang="en-US" altLang="zh-CN" sz="2400" b="1">
                <a:solidFill>
                  <a:srgbClr val="0000FF"/>
                </a:solidFill>
                <a:latin typeface="Calibri" panose="020F0502020204030204"/>
                <a:ea typeface="宋体" panose="02010600030101010101" pitchFamily="2" charset="-122"/>
              </a:rPr>
              <a:t>90</a:t>
            </a:r>
            <a:r>
              <a:rPr lang="zh-CN" altLang="en-US" sz="2400" b="1">
                <a:solidFill>
                  <a:srgbClr val="0000FF"/>
                </a:solidFill>
                <a:latin typeface="Calibri" panose="020F0502020204030204"/>
                <a:ea typeface="宋体" panose="02010600030101010101" pitchFamily="2" charset="-122"/>
              </a:rPr>
              <a:t>亿元</a:t>
            </a:r>
          </a:p>
        </p:txBody>
      </p:sp>
      <p:sp>
        <p:nvSpPr>
          <p:cNvPr id="31" name="矩形 30"/>
          <p:cNvSpPr/>
          <p:nvPr/>
        </p:nvSpPr>
        <p:spPr>
          <a:xfrm>
            <a:off x="179509" y="4194450"/>
            <a:ext cx="2031325" cy="461665"/>
          </a:xfrm>
          <a:prstGeom prst="rect">
            <a:avLst/>
          </a:prstGeom>
        </p:spPr>
        <p:txBody>
          <a:bodyPr wrap="none">
            <a:spAutoFit/>
          </a:bodyPr>
          <a:lstStyle/>
          <a:p>
            <a:pPr defTabSz="914400">
              <a:defRPr/>
            </a:pPr>
            <a:r>
              <a:rPr lang="zh-CN" altLang="en-US" sz="2400">
                <a:solidFill>
                  <a:prstClr val="black"/>
                </a:solidFill>
                <a:latin typeface="华文新魏" panose="02010800040101010101" pitchFamily="2" charset="-122"/>
                <a:ea typeface="华文新魏" panose="02010800040101010101" pitchFamily="2" charset="-122"/>
              </a:rPr>
              <a:t>一季报数据：</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299" y="4"/>
            <a:ext cx="9008705" cy="1325563"/>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习近平总书记到武汉调研芯片产业</a:t>
            </a:r>
            <a:r>
              <a:rPr lang="en-US" altLang="zh-CN" sz="4000" dirty="0">
                <a:solidFill>
                  <a:srgbClr val="C00000"/>
                </a:solidFill>
                <a:latin typeface="华文新魏" panose="02010800040101010101" pitchFamily="2" charset="-122"/>
                <a:ea typeface="华文新魏" panose="02010800040101010101" pitchFamily="2" charset="-122"/>
              </a:rPr>
              <a:t>:</a:t>
            </a:r>
            <a:br>
              <a:rPr lang="en-US" altLang="zh-CN" sz="4000" dirty="0">
                <a:solidFill>
                  <a:srgbClr val="C00000"/>
                </a:solidFill>
                <a:latin typeface="华文新魏" panose="02010800040101010101" pitchFamily="2" charset="-122"/>
                <a:ea typeface="华文新魏" panose="02010800040101010101" pitchFamily="2" charset="-122"/>
              </a:rPr>
            </a:br>
            <a:r>
              <a:rPr lang="zh-CN" altLang="en-US" sz="4000" dirty="0">
                <a:solidFill>
                  <a:srgbClr val="0000FF"/>
                </a:solidFill>
                <a:latin typeface="华文新魏" panose="02010800040101010101" pitchFamily="2" charset="-122"/>
                <a:ea typeface="华文新魏" panose="02010800040101010101" pitchFamily="2" charset="-122"/>
              </a:rPr>
              <a:t>一些重大核心技术必须靠自己攻坚克难</a:t>
            </a:r>
          </a:p>
        </p:txBody>
      </p:sp>
      <p:pic>
        <p:nvPicPr>
          <p:cNvPr id="7" name="内容占位符 6"/>
          <p:cNvPicPr>
            <a:picLocks noGrp="1" noChangeAspect="1"/>
          </p:cNvPicPr>
          <p:nvPr>
            <p:ph idx="1"/>
          </p:nvPr>
        </p:nvPicPr>
        <p:blipFill>
          <a:blip r:embed="rId2" cstate="print"/>
          <a:stretch>
            <a:fillRect/>
          </a:stretch>
        </p:blipFill>
        <p:spPr>
          <a:xfrm>
            <a:off x="0" y="1256482"/>
            <a:ext cx="4746766" cy="3716854"/>
          </a:xfrm>
          <a:prstGeom prst="rect">
            <a:avLst/>
          </a:prstGeom>
        </p:spPr>
      </p:pic>
      <p:pic>
        <p:nvPicPr>
          <p:cNvPr id="6" name="图片 5" descr="1122748911_15247421476241n[1]"/>
          <p:cNvPicPr>
            <a:picLocks noChangeAspect="1"/>
          </p:cNvPicPr>
          <p:nvPr/>
        </p:nvPicPr>
        <p:blipFill>
          <a:blip r:embed="rId3" cstate="print"/>
          <a:stretch>
            <a:fillRect/>
          </a:stretch>
        </p:blipFill>
        <p:spPr>
          <a:xfrm>
            <a:off x="4432454" y="3429004"/>
            <a:ext cx="4711546" cy="3523005"/>
          </a:xfrm>
          <a:prstGeom prst="rect">
            <a:avLst/>
          </a:prstGeom>
        </p:spPr>
      </p:pic>
      <p:sp>
        <p:nvSpPr>
          <p:cNvPr id="3" name="矩形 2"/>
          <p:cNvSpPr/>
          <p:nvPr/>
        </p:nvSpPr>
        <p:spPr>
          <a:xfrm>
            <a:off x="52597" y="5736701"/>
            <a:ext cx="4519407" cy="400110"/>
          </a:xfrm>
          <a:prstGeom prst="rect">
            <a:avLst/>
          </a:prstGeom>
        </p:spPr>
        <p:txBody>
          <a:bodyPr wrap="square">
            <a:spAutoFit/>
          </a:bodyPr>
          <a:lstStyle/>
          <a:p>
            <a:pPr defTabSz="914400">
              <a:defRPr/>
            </a:pPr>
            <a:r>
              <a:rPr lang="zh-CN" altLang="en-US" sz="2000" dirty="0">
                <a:solidFill>
                  <a:srgbClr val="000000"/>
                </a:solidFill>
                <a:latin typeface="宋体" panose="02010600030101010101" pitchFamily="2" charset="-122"/>
                <a:ea typeface="宋体" panose="02010600030101010101" pitchFamily="2" charset="-122"/>
              </a:rPr>
              <a:t>参观武汉</a:t>
            </a:r>
            <a:r>
              <a:rPr lang="zh-CN" altLang="en-US" sz="2000" b="1" dirty="0">
                <a:solidFill>
                  <a:srgbClr val="0000FF"/>
                </a:solidFill>
                <a:latin typeface="宋体" panose="02010600030101010101" pitchFamily="2" charset="-122"/>
                <a:ea typeface="宋体" panose="02010600030101010101" pitchFamily="2" charset="-122"/>
              </a:rPr>
              <a:t>新芯</a:t>
            </a:r>
            <a:r>
              <a:rPr lang="zh-CN" altLang="en-US" sz="2000" dirty="0">
                <a:solidFill>
                  <a:srgbClr val="000000"/>
                </a:solidFill>
                <a:latin typeface="宋体" panose="02010600030101010101" pitchFamily="2" charset="-122"/>
                <a:ea typeface="宋体" panose="02010600030101010101" pitchFamily="2" charset="-122"/>
              </a:rPr>
              <a:t>集成电路制造有限公司</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1440" y="1809118"/>
            <a:ext cx="9133840" cy="4581525"/>
            <a:chOff x="306070" y="2459355"/>
            <a:chExt cx="8679815" cy="4168140"/>
          </a:xfrm>
        </p:grpSpPr>
        <p:sp>
          <p:nvSpPr>
            <p:cNvPr id="2" name="矩形 1"/>
            <p:cNvSpPr/>
            <p:nvPr>
              <p:custDataLst>
                <p:tags r:id="rId3"/>
              </p:custDataLst>
            </p:nvPr>
          </p:nvSpPr>
          <p:spPr>
            <a:xfrm>
              <a:off x="417830" y="2555875"/>
              <a:ext cx="8358505" cy="4016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defRPr/>
              </a:pPr>
              <a:endParaRPr lang="zh-CN" altLang="en-US" sz="1200">
                <a:solidFill>
                  <a:srgbClr val="FFFFFF"/>
                </a:solidFill>
                <a:latin typeface="Arial" panose="020B0604020202020204"/>
                <a:ea typeface="微软雅黑" panose="020B0503020204020204" charset="-122"/>
                <a:sym typeface="Arial" panose="020B0604020202020204" pitchFamily="34" charset="0"/>
              </a:endParaRPr>
            </a:p>
          </p:txBody>
        </p:sp>
        <p:cxnSp>
          <p:nvCxnSpPr>
            <p:cNvPr id="4" name="直接连接符 3"/>
            <p:cNvCxnSpPr/>
            <p:nvPr>
              <p:custDataLst>
                <p:tags r:id="rId4"/>
              </p:custDataLst>
            </p:nvPr>
          </p:nvCxnSpPr>
          <p:spPr>
            <a:xfrm>
              <a:off x="715010" y="4371975"/>
              <a:ext cx="77857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custDataLst>
                <p:tags r:id="rId5"/>
              </p:custDataLst>
            </p:nvPr>
          </p:nvGrpSpPr>
          <p:grpSpPr>
            <a:xfrm>
              <a:off x="306070" y="2459355"/>
              <a:ext cx="2273300" cy="2007870"/>
              <a:chOff x="-226584" y="2459643"/>
              <a:chExt cx="2273099" cy="2007861"/>
            </a:xfrm>
          </p:grpSpPr>
          <p:sp>
            <p:nvSpPr>
              <p:cNvPr id="13" name="椭圆 12"/>
              <p:cNvSpPr/>
              <p:nvPr>
                <p:custDataLst>
                  <p:tags r:id="rId23"/>
                </p:custDataLst>
              </p:nvPr>
            </p:nvSpPr>
            <p:spPr>
              <a:xfrm>
                <a:off x="1175657" y="4293332"/>
                <a:ext cx="174172" cy="1741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defRPr/>
                </a:pPr>
                <a:endParaRPr lang="zh-CN" altLang="en-US" sz="200">
                  <a:solidFill>
                    <a:srgbClr val="FFFFFF"/>
                  </a:solidFill>
                  <a:latin typeface="Arial" panose="020B0604020202020204"/>
                  <a:ea typeface="微软雅黑" panose="020B0503020204020204" charset="-122"/>
                  <a:sym typeface="Arial" panose="020B0604020202020204" pitchFamily="34" charset="0"/>
                </a:endParaRPr>
              </a:p>
            </p:txBody>
          </p:sp>
          <p:cxnSp>
            <p:nvCxnSpPr>
              <p:cNvPr id="16" name="直接箭头连接符 15"/>
              <p:cNvCxnSpPr>
                <a:stCxn id="13" idx="0"/>
              </p:cNvCxnSpPr>
              <p:nvPr>
                <p:custDataLst>
                  <p:tags r:id="rId24"/>
                </p:custDataLst>
              </p:nvPr>
            </p:nvCxnSpPr>
            <p:spPr>
              <a:xfrm flipH="1" flipV="1">
                <a:off x="1262742" y="3910154"/>
                <a:ext cx="1" cy="383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txBox="1"/>
              <p:nvPr>
                <p:custDataLst>
                  <p:tags r:id="rId25"/>
                </p:custDataLst>
              </p:nvPr>
            </p:nvSpPr>
            <p:spPr>
              <a:xfrm>
                <a:off x="535713" y="3488833"/>
                <a:ext cx="1495198" cy="414985"/>
              </a:xfrm>
              <a:prstGeom prst="rect">
                <a:avLst/>
              </a:prstGeom>
              <a:noFill/>
            </p:spPr>
            <p:txBody>
              <a:bodyPr wrap="square" rtlCol="0">
                <a:noAutofit/>
              </a:bodyPr>
              <a:lstStyle>
                <a:defPPr>
                  <a:defRPr lang="zh-CN"/>
                </a:defPPr>
                <a:lvl1pPr>
                  <a:lnSpc>
                    <a:spcPct val="130000"/>
                  </a:lnSpc>
                  <a:defRPr sz="1200"/>
                </a:lvl1pPr>
              </a:lstStyle>
              <a:p>
                <a:pPr algn="ctr" defTabSz="914400">
                  <a:defRPr/>
                </a:pPr>
                <a:r>
                  <a:rPr lang="en-US" altLang="zh-CN" sz="1800" dirty="0">
                    <a:solidFill>
                      <a:srgbClr val="ED7D31"/>
                    </a:solidFill>
                    <a:latin typeface="Arial" panose="020B0604020202020204"/>
                    <a:ea typeface="微软雅黑" panose="020B0503020204020204" charset="-122"/>
                    <a:sym typeface="Arial" panose="020B0604020202020204" pitchFamily="34" charset="0"/>
                  </a:rPr>
                  <a:t>2006</a:t>
                </a:r>
              </a:p>
            </p:txBody>
          </p:sp>
          <p:sp>
            <p:nvSpPr>
              <p:cNvPr id="18" name="标题 1"/>
              <p:cNvSpPr txBox="1"/>
              <p:nvPr>
                <p:custDataLst>
                  <p:tags r:id="rId26"/>
                </p:custDataLst>
              </p:nvPr>
            </p:nvSpPr>
            <p:spPr>
              <a:xfrm>
                <a:off x="-226584" y="2459643"/>
                <a:ext cx="2273099" cy="1082035"/>
              </a:xfrm>
              <a:prstGeom prst="rect">
                <a:avLst/>
              </a:prstGeom>
              <a:noFill/>
            </p:spPr>
            <p:txBody>
              <a:bodyPr wrap="square" rtlCol="0" anchor="b">
                <a:noAutofit/>
              </a:bodyPr>
              <a:lstStyle>
                <a:defPPr>
                  <a:defRPr lang="zh-CN"/>
                </a:defPPr>
                <a:lvl1pPr>
                  <a:lnSpc>
                    <a:spcPct val="130000"/>
                  </a:lnSpc>
                  <a:defRPr sz="1200"/>
                </a:lvl1pPr>
              </a:lstStyle>
              <a:p>
                <a:pPr algn="ctr" defTabSz="914400">
                  <a:lnSpc>
                    <a:spcPct val="110000"/>
                  </a:lnSpc>
                  <a:defRPr/>
                </a:pP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一期投资规模</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endParaRPr>
              </a:p>
              <a:p>
                <a:pPr algn="ctr" defTabSz="914400">
                  <a:lnSpc>
                    <a:spcPct val="110000"/>
                  </a:lnSpc>
                  <a:defRPr/>
                </a:pPr>
                <a:r>
                  <a:rPr lang="en-US" altLang="zh-CN" sz="2800" dirty="0">
                    <a:solidFill>
                      <a:srgbClr val="0000FF"/>
                    </a:solidFill>
                    <a:latin typeface="Impact" panose="020B0806030902050204" pitchFamily="34" charset="0"/>
                    <a:ea typeface="黑体" panose="02010609060101010101" pitchFamily="49" charset="-122"/>
                    <a:cs typeface="Impact" panose="020B0806030902050204" pitchFamily="34" charset="0"/>
                    <a:sym typeface="Arial" panose="020B0604020202020204" pitchFamily="34" charset="0"/>
                  </a:rPr>
                  <a:t>107亿元</a:t>
                </a:r>
              </a:p>
            </p:txBody>
          </p:sp>
        </p:grpSp>
        <p:grpSp>
          <p:nvGrpSpPr>
            <p:cNvPr id="19" name="组合 18"/>
            <p:cNvGrpSpPr/>
            <p:nvPr>
              <p:custDataLst>
                <p:tags r:id="rId6"/>
              </p:custDataLst>
            </p:nvPr>
          </p:nvGrpSpPr>
          <p:grpSpPr>
            <a:xfrm>
              <a:off x="4659630" y="2459355"/>
              <a:ext cx="2934335" cy="2007870"/>
              <a:chOff x="3178296" y="2459643"/>
              <a:chExt cx="2934076" cy="2007861"/>
            </a:xfrm>
          </p:grpSpPr>
          <p:grpSp>
            <p:nvGrpSpPr>
              <p:cNvPr id="20" name="组合 19"/>
              <p:cNvGrpSpPr/>
              <p:nvPr/>
            </p:nvGrpSpPr>
            <p:grpSpPr>
              <a:xfrm>
                <a:off x="3854414" y="3910154"/>
                <a:ext cx="174172" cy="557350"/>
                <a:chOff x="4476216" y="3039291"/>
                <a:chExt cx="174172" cy="557350"/>
              </a:xfrm>
            </p:grpSpPr>
            <p:sp>
              <p:nvSpPr>
                <p:cNvPr id="21" name="椭圆 20"/>
                <p:cNvSpPr/>
                <p:nvPr>
                  <p:custDataLst>
                    <p:tags r:id="rId21"/>
                  </p:custDataLst>
                </p:nvPr>
              </p:nvSpPr>
              <p:spPr>
                <a:xfrm>
                  <a:off x="4476216" y="3422469"/>
                  <a:ext cx="174172" cy="1741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defRPr/>
                  </a:pPr>
                  <a:endParaRPr lang="zh-CN" altLang="en-US" sz="200">
                    <a:solidFill>
                      <a:srgbClr val="FFFFFF"/>
                    </a:solidFill>
                    <a:latin typeface="Arial" panose="020B0604020202020204"/>
                    <a:ea typeface="微软雅黑" panose="020B0503020204020204" charset="-122"/>
                    <a:sym typeface="Arial" panose="020B0604020202020204" pitchFamily="34" charset="0"/>
                  </a:endParaRPr>
                </a:p>
              </p:txBody>
            </p:sp>
            <p:cxnSp>
              <p:nvCxnSpPr>
                <p:cNvPr id="22" name="直接箭头连接符 21"/>
                <p:cNvCxnSpPr>
                  <a:stCxn id="21" idx="0"/>
                </p:cNvCxnSpPr>
                <p:nvPr>
                  <p:custDataLst>
                    <p:tags r:id="rId22"/>
                  </p:custDataLst>
                </p:nvPr>
              </p:nvCxnSpPr>
              <p:spPr>
                <a:xfrm flipV="1">
                  <a:off x="4563302" y="3039291"/>
                  <a:ext cx="0" cy="383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标题 1"/>
              <p:cNvSpPr txBox="1"/>
              <p:nvPr>
                <p:custDataLst>
                  <p:tags r:id="rId19"/>
                </p:custDataLst>
              </p:nvPr>
            </p:nvSpPr>
            <p:spPr>
              <a:xfrm>
                <a:off x="3193899" y="3488833"/>
                <a:ext cx="1495198" cy="414985"/>
              </a:xfrm>
              <a:prstGeom prst="rect">
                <a:avLst/>
              </a:prstGeom>
              <a:noFill/>
            </p:spPr>
            <p:txBody>
              <a:bodyPr wrap="square" rtlCol="0">
                <a:normAutofit/>
              </a:bodyPr>
              <a:lstStyle>
                <a:defPPr>
                  <a:defRPr lang="zh-CN"/>
                </a:defPPr>
                <a:lvl1pPr>
                  <a:lnSpc>
                    <a:spcPct val="130000"/>
                  </a:lnSpc>
                  <a:defRPr sz="1200"/>
                </a:lvl1pPr>
              </a:lstStyle>
              <a:p>
                <a:pPr algn="ctr" defTabSz="914400">
                  <a:defRPr/>
                </a:pPr>
                <a:r>
                  <a:rPr lang="en-US" altLang="zh-CN" sz="1800">
                    <a:solidFill>
                      <a:srgbClr val="ED7D31"/>
                    </a:solidFill>
                    <a:latin typeface="Arial" panose="020B0604020202020204"/>
                    <a:ea typeface="微软雅黑" panose="020B0503020204020204" charset="-122"/>
                    <a:sym typeface="Arial" panose="020B0604020202020204" pitchFamily="34" charset="0"/>
                  </a:rPr>
                  <a:t>2015</a:t>
                </a:r>
              </a:p>
            </p:txBody>
          </p:sp>
          <p:sp>
            <p:nvSpPr>
              <p:cNvPr id="24" name="标题 1"/>
              <p:cNvSpPr txBox="1"/>
              <p:nvPr>
                <p:custDataLst>
                  <p:tags r:id="rId20"/>
                </p:custDataLst>
              </p:nvPr>
            </p:nvSpPr>
            <p:spPr>
              <a:xfrm>
                <a:off x="3178296" y="2459643"/>
                <a:ext cx="2934076" cy="1082035"/>
              </a:xfrm>
              <a:prstGeom prst="rect">
                <a:avLst/>
              </a:prstGeom>
              <a:noFill/>
            </p:spPr>
            <p:txBody>
              <a:bodyPr wrap="square" rtlCol="0" anchor="b">
                <a:normAutofit fontScale="97500" lnSpcReduction="10000"/>
              </a:bodyPr>
              <a:lstStyle>
                <a:defPPr>
                  <a:defRPr lang="zh-CN"/>
                </a:defPPr>
                <a:lvl1pPr>
                  <a:lnSpc>
                    <a:spcPct val="130000"/>
                  </a:lnSpc>
                  <a:defRPr sz="1200"/>
                </a:lvl1pPr>
              </a:lstStyle>
              <a:p>
                <a:pPr algn="ctr" defTabSz="914400">
                  <a:lnSpc>
                    <a:spcPct val="110000"/>
                  </a:lnSpc>
                  <a:defRPr/>
                </a:pP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国家集成电路第一期大基金</a:t>
                </a:r>
                <a:r>
                  <a:rPr lang="en-US" altLang="zh-CN" sz="2900" dirty="0">
                    <a:solidFill>
                      <a:srgbClr val="0000FF"/>
                    </a:solidFill>
                    <a:latin typeface="Impact" panose="020B0806030902050204" pitchFamily="34" charset="0"/>
                    <a:ea typeface="黑体" panose="02010609060101010101" pitchFamily="49" charset="-122"/>
                    <a:sym typeface="Arial" panose="020B0604020202020204" pitchFamily="34" charset="0"/>
                  </a:rPr>
                  <a:t>1387亿</a:t>
                </a: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投资，其投资重点之一是存储器</a:t>
                </a: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endParaRPr lang="en-US" altLang="zh-CN" dirty="0">
                  <a:solidFill>
                    <a:srgbClr val="000000"/>
                  </a:solidFill>
                  <a:latin typeface="Arial" panose="020B0604020202020204"/>
                  <a:ea typeface="微软雅黑" panose="020B0503020204020204" charset="-122"/>
                  <a:sym typeface="Arial" panose="020B0604020202020204" pitchFamily="34" charset="0"/>
                </a:endParaRPr>
              </a:p>
            </p:txBody>
          </p:sp>
        </p:grpSp>
        <p:grpSp>
          <p:nvGrpSpPr>
            <p:cNvPr id="25" name="组合 24"/>
            <p:cNvGrpSpPr/>
            <p:nvPr>
              <p:custDataLst>
                <p:tags r:id="rId7"/>
              </p:custDataLst>
            </p:nvPr>
          </p:nvGrpSpPr>
          <p:grpSpPr>
            <a:xfrm>
              <a:off x="1407161" y="4171315"/>
              <a:ext cx="3527910" cy="2456180"/>
              <a:chOff x="374372" y="4171410"/>
              <a:chExt cx="3527598" cy="2456206"/>
            </a:xfrm>
          </p:grpSpPr>
          <p:grpSp>
            <p:nvGrpSpPr>
              <p:cNvPr id="26" name="组合 25"/>
              <p:cNvGrpSpPr/>
              <p:nvPr/>
            </p:nvGrpSpPr>
            <p:grpSpPr>
              <a:xfrm>
                <a:off x="2410532" y="4171410"/>
                <a:ext cx="383179" cy="766355"/>
                <a:chOff x="2717077" y="3300547"/>
                <a:chExt cx="383179" cy="766355"/>
              </a:xfrm>
            </p:grpSpPr>
            <p:sp>
              <p:nvSpPr>
                <p:cNvPr id="31" name="椭圆 30"/>
                <p:cNvSpPr/>
                <p:nvPr>
                  <p:custDataLst>
                    <p:tags r:id="rId16"/>
                  </p:custDataLst>
                </p:nvPr>
              </p:nvSpPr>
              <p:spPr>
                <a:xfrm>
                  <a:off x="2717077" y="3300547"/>
                  <a:ext cx="383179" cy="38317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defRPr/>
                  </a:pPr>
                  <a:endParaRPr lang="zh-CN" altLang="en-US" sz="1050">
                    <a:solidFill>
                      <a:srgbClr val="FFFFFF"/>
                    </a:solidFill>
                    <a:latin typeface="Arial" panose="020B0604020202020204"/>
                    <a:ea typeface="微软雅黑" panose="020B0503020204020204" charset="-122"/>
                    <a:sym typeface="Arial" panose="020B0604020202020204" pitchFamily="34" charset="0"/>
                  </a:endParaRPr>
                </a:p>
              </p:txBody>
            </p:sp>
            <p:sp>
              <p:nvSpPr>
                <p:cNvPr id="32" name="椭圆 31"/>
                <p:cNvSpPr/>
                <p:nvPr>
                  <p:custDataLst>
                    <p:tags r:id="rId17"/>
                  </p:custDataLst>
                </p:nvPr>
              </p:nvSpPr>
              <p:spPr>
                <a:xfrm>
                  <a:off x="2786746" y="3370216"/>
                  <a:ext cx="243840" cy="243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defRPr/>
                  </a:pPr>
                  <a:endParaRPr lang="zh-CN" altLang="en-US" sz="300">
                    <a:solidFill>
                      <a:srgbClr val="FFFFFF"/>
                    </a:solidFill>
                    <a:latin typeface="Arial" panose="020B0604020202020204"/>
                    <a:ea typeface="微软雅黑" panose="020B0503020204020204" charset="-122"/>
                    <a:sym typeface="Arial" panose="020B0604020202020204" pitchFamily="34" charset="0"/>
                  </a:endParaRPr>
                </a:p>
              </p:txBody>
            </p:sp>
            <p:cxnSp>
              <p:nvCxnSpPr>
                <p:cNvPr id="35" name="直接箭头连接符 34"/>
                <p:cNvCxnSpPr/>
                <p:nvPr>
                  <p:custDataLst>
                    <p:tags r:id="rId18"/>
                  </p:custDataLst>
                </p:nvPr>
              </p:nvCxnSpPr>
              <p:spPr>
                <a:xfrm flipH="1">
                  <a:off x="2908665" y="3683724"/>
                  <a:ext cx="1" cy="383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标题 1"/>
              <p:cNvSpPr txBox="1"/>
              <p:nvPr>
                <p:custDataLst>
                  <p:tags r:id="rId14"/>
                </p:custDataLst>
              </p:nvPr>
            </p:nvSpPr>
            <p:spPr>
              <a:xfrm>
                <a:off x="1854520" y="4890912"/>
                <a:ext cx="1495198" cy="414985"/>
              </a:xfrm>
              <a:prstGeom prst="rect">
                <a:avLst/>
              </a:prstGeom>
              <a:noFill/>
            </p:spPr>
            <p:txBody>
              <a:bodyPr wrap="square" rtlCol="0">
                <a:normAutofit/>
              </a:bodyPr>
              <a:lstStyle>
                <a:defPPr>
                  <a:defRPr lang="zh-CN"/>
                </a:defPPr>
                <a:lvl1pPr>
                  <a:lnSpc>
                    <a:spcPct val="130000"/>
                  </a:lnSpc>
                  <a:defRPr sz="1200"/>
                </a:lvl1pPr>
              </a:lstStyle>
              <a:p>
                <a:pPr algn="ctr" defTabSz="914400">
                  <a:defRPr/>
                </a:pPr>
                <a:r>
                  <a:rPr lang="en-US" altLang="zh-CN" sz="1800" dirty="0">
                    <a:solidFill>
                      <a:srgbClr val="ED7D31"/>
                    </a:solidFill>
                    <a:latin typeface="Arial" panose="020B0604020202020204"/>
                    <a:ea typeface="微软雅黑" panose="020B0503020204020204" charset="-122"/>
                    <a:sym typeface="Arial" panose="020B0604020202020204" pitchFamily="34" charset="0"/>
                  </a:rPr>
                  <a:t>2015</a:t>
                </a:r>
              </a:p>
            </p:txBody>
          </p:sp>
          <p:sp>
            <p:nvSpPr>
              <p:cNvPr id="37" name="标题 1"/>
              <p:cNvSpPr txBox="1"/>
              <p:nvPr>
                <p:custDataLst>
                  <p:tags r:id="rId15"/>
                </p:custDataLst>
              </p:nvPr>
            </p:nvSpPr>
            <p:spPr>
              <a:xfrm>
                <a:off x="374372" y="5357602"/>
                <a:ext cx="3527598" cy="1270014"/>
              </a:xfrm>
              <a:prstGeom prst="rect">
                <a:avLst/>
              </a:prstGeom>
              <a:noFill/>
            </p:spPr>
            <p:txBody>
              <a:bodyPr wrap="square" rtlCol="0">
                <a:normAutofit fontScale="97500"/>
              </a:bodyPr>
              <a:lstStyle>
                <a:defPPr>
                  <a:defRPr lang="zh-CN"/>
                </a:defPPr>
                <a:lvl1pPr>
                  <a:lnSpc>
                    <a:spcPct val="130000"/>
                  </a:lnSpc>
                  <a:defRPr sz="1200"/>
                </a:lvl1pPr>
              </a:lstStyle>
              <a:p>
                <a:pPr algn="ctr" defTabSz="914400">
                  <a:lnSpc>
                    <a:spcPct val="110000"/>
                  </a:lnSpc>
                  <a:defRPr/>
                </a:pP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总规模不低于</a:t>
                </a:r>
                <a:r>
                  <a:rPr lang="en-US" altLang="zh-CN" sz="2900" dirty="0">
                    <a:solidFill>
                      <a:srgbClr val="0000FF"/>
                    </a:solidFill>
                    <a:latin typeface="Impact" panose="020B0806030902050204" pitchFamily="34" charset="0"/>
                    <a:ea typeface="黑体" panose="02010609060101010101" pitchFamily="49" charset="-122"/>
                    <a:sym typeface="Arial" panose="020B0604020202020204" pitchFamily="34" charset="0"/>
                  </a:rPr>
                  <a:t>300亿元</a:t>
                </a: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的湖北集成电路产业投资基金成立，武汉新芯是投资重点</a:t>
                </a: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a:t>
                </a:r>
              </a:p>
            </p:txBody>
          </p:sp>
        </p:grpSp>
        <p:grpSp>
          <p:nvGrpSpPr>
            <p:cNvPr id="44" name="组合 43"/>
            <p:cNvGrpSpPr/>
            <p:nvPr>
              <p:custDataLst>
                <p:tags r:id="rId8"/>
              </p:custDataLst>
            </p:nvPr>
          </p:nvGrpSpPr>
          <p:grpSpPr>
            <a:xfrm>
              <a:off x="6074410" y="4171315"/>
              <a:ext cx="2911475" cy="2400936"/>
              <a:chOff x="4112850" y="4171410"/>
              <a:chExt cx="2911218" cy="2400961"/>
            </a:xfrm>
          </p:grpSpPr>
          <p:grpSp>
            <p:nvGrpSpPr>
              <p:cNvPr id="38" name="组合 37"/>
              <p:cNvGrpSpPr/>
              <p:nvPr/>
            </p:nvGrpSpPr>
            <p:grpSpPr>
              <a:xfrm>
                <a:off x="5089289" y="4171410"/>
                <a:ext cx="383179" cy="766355"/>
                <a:chOff x="2717077" y="3300547"/>
                <a:chExt cx="383179" cy="766355"/>
              </a:xfrm>
            </p:grpSpPr>
            <p:sp>
              <p:nvSpPr>
                <p:cNvPr id="42" name="椭圆 41"/>
                <p:cNvSpPr/>
                <p:nvPr>
                  <p:custDataLst>
                    <p:tags r:id="rId11"/>
                  </p:custDataLst>
                </p:nvPr>
              </p:nvSpPr>
              <p:spPr>
                <a:xfrm>
                  <a:off x="2717077" y="3300547"/>
                  <a:ext cx="383179" cy="38317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defRPr/>
                  </a:pPr>
                  <a:endParaRPr lang="zh-CN" altLang="en-US" sz="1050">
                    <a:solidFill>
                      <a:srgbClr val="FFFFFF"/>
                    </a:solidFill>
                    <a:latin typeface="Arial" panose="020B0604020202020204"/>
                    <a:ea typeface="微软雅黑" panose="020B0503020204020204" charset="-122"/>
                    <a:sym typeface="Arial" panose="020B0604020202020204" pitchFamily="34" charset="0"/>
                  </a:endParaRPr>
                </a:p>
              </p:txBody>
            </p:sp>
            <p:sp>
              <p:nvSpPr>
                <p:cNvPr id="43" name="椭圆 42"/>
                <p:cNvSpPr/>
                <p:nvPr>
                  <p:custDataLst>
                    <p:tags r:id="rId12"/>
                  </p:custDataLst>
                </p:nvPr>
              </p:nvSpPr>
              <p:spPr>
                <a:xfrm>
                  <a:off x="2786746" y="3370216"/>
                  <a:ext cx="243840" cy="243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defRPr/>
                  </a:pPr>
                  <a:endParaRPr lang="zh-CN" altLang="en-US" sz="300">
                    <a:solidFill>
                      <a:srgbClr val="FFFFFF"/>
                    </a:solidFill>
                    <a:latin typeface="Arial" panose="020B0604020202020204"/>
                    <a:ea typeface="微软雅黑" panose="020B0503020204020204" charset="-122"/>
                    <a:sym typeface="Arial" panose="020B0604020202020204" pitchFamily="34" charset="0"/>
                  </a:endParaRPr>
                </a:p>
              </p:txBody>
            </p:sp>
            <p:cxnSp>
              <p:nvCxnSpPr>
                <p:cNvPr id="48" name="直接箭头连接符 47"/>
                <p:cNvCxnSpPr/>
                <p:nvPr>
                  <p:custDataLst>
                    <p:tags r:id="rId13"/>
                  </p:custDataLst>
                </p:nvPr>
              </p:nvCxnSpPr>
              <p:spPr>
                <a:xfrm flipH="1">
                  <a:off x="2908665" y="3683724"/>
                  <a:ext cx="1" cy="383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标题 1"/>
              <p:cNvSpPr txBox="1"/>
              <p:nvPr>
                <p:custDataLst>
                  <p:tags r:id="rId9"/>
                </p:custDataLst>
              </p:nvPr>
            </p:nvSpPr>
            <p:spPr>
              <a:xfrm>
                <a:off x="4533278" y="4890912"/>
                <a:ext cx="1495198" cy="414985"/>
              </a:xfrm>
              <a:prstGeom prst="rect">
                <a:avLst/>
              </a:prstGeom>
              <a:noFill/>
            </p:spPr>
            <p:txBody>
              <a:bodyPr wrap="square" rtlCol="0">
                <a:normAutofit/>
              </a:bodyPr>
              <a:lstStyle>
                <a:defPPr>
                  <a:defRPr lang="zh-CN"/>
                </a:defPPr>
                <a:lvl1pPr>
                  <a:lnSpc>
                    <a:spcPct val="130000"/>
                  </a:lnSpc>
                  <a:defRPr sz="1200"/>
                </a:lvl1pPr>
              </a:lstStyle>
              <a:p>
                <a:pPr algn="ctr" defTabSz="914400">
                  <a:defRPr/>
                </a:pPr>
                <a:r>
                  <a:rPr lang="en-US" altLang="zh-CN" sz="1800" dirty="0">
                    <a:solidFill>
                      <a:srgbClr val="ED7D31"/>
                    </a:solidFill>
                    <a:latin typeface="Arial" panose="020B0604020202020204"/>
                    <a:ea typeface="微软雅黑" panose="020B0503020204020204" charset="-122"/>
                    <a:sym typeface="Arial" panose="020B0604020202020204" pitchFamily="34" charset="0"/>
                  </a:rPr>
                  <a:t>2018</a:t>
                </a:r>
              </a:p>
            </p:txBody>
          </p:sp>
          <p:sp>
            <p:nvSpPr>
              <p:cNvPr id="50" name="标题 1"/>
              <p:cNvSpPr txBox="1"/>
              <p:nvPr>
                <p:custDataLst>
                  <p:tags r:id="rId10"/>
                </p:custDataLst>
              </p:nvPr>
            </p:nvSpPr>
            <p:spPr>
              <a:xfrm>
                <a:off x="4112850" y="5259177"/>
                <a:ext cx="2911218" cy="1313194"/>
              </a:xfrm>
              <a:prstGeom prst="rect">
                <a:avLst/>
              </a:prstGeom>
              <a:noFill/>
            </p:spPr>
            <p:txBody>
              <a:bodyPr wrap="square" rtlCol="0">
                <a:normAutofit/>
              </a:bodyPr>
              <a:lstStyle>
                <a:defPPr>
                  <a:defRPr lang="zh-CN"/>
                </a:defPPr>
                <a:lvl1pPr>
                  <a:lnSpc>
                    <a:spcPct val="130000"/>
                  </a:lnSpc>
                  <a:defRPr sz="1200"/>
                </a:lvl1pPr>
              </a:lstStyle>
              <a:p>
                <a:pPr algn="ctr" defTabSz="914400">
                  <a:lnSpc>
                    <a:spcPct val="110000"/>
                  </a:lnSpc>
                  <a:defRPr/>
                </a:pP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拿到</a:t>
                </a:r>
                <a:r>
                  <a:rPr lang="en-US" altLang="zh-CN" sz="2000" dirty="0" err="1">
                    <a:solidFill>
                      <a:srgbClr val="000000"/>
                    </a:solidFill>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投资</a:t>
                </a:r>
                <a:r>
                  <a:rPr lang="en-US" altLang="zh-CN" sz="2800" dirty="0">
                    <a:solidFill>
                      <a:srgbClr val="0000FF"/>
                    </a:solidFill>
                    <a:latin typeface="Impact" panose="020B0806030902050204" pitchFamily="34" charset="0"/>
                    <a:ea typeface="黑体" panose="02010609060101010101" pitchFamily="49" charset="-122"/>
                    <a:sym typeface="Arial" panose="020B0604020202020204" pitchFamily="34" charset="0"/>
                  </a:rPr>
                  <a:t>240亿美元</a:t>
                </a:r>
              </a:p>
            </p:txBody>
          </p:sp>
        </p:grpSp>
      </p:grpSp>
      <p:sp>
        <p:nvSpPr>
          <p:cNvPr id="33" name="标题 1"/>
          <p:cNvSpPr txBox="1"/>
          <p:nvPr>
            <p:custDataLst>
              <p:tags r:id="rId2"/>
            </p:custDataLst>
          </p:nvPr>
        </p:nvSpPr>
        <p:spPr>
          <a:xfrm>
            <a:off x="371778" y="493604"/>
            <a:ext cx="8470265" cy="1205230"/>
          </a:xfrm>
          <a:prstGeom prst="rect">
            <a:avLst/>
          </a:prstGeom>
          <a:noFill/>
        </p:spPr>
        <p:txBody>
          <a:bodyPr wrap="square" rtlCol="0">
            <a:normAutofit/>
          </a:bodyPr>
          <a:lstStyle>
            <a:defPPr>
              <a:defRPr lang="zh-CN"/>
            </a:defPPr>
            <a:lvl1pPr>
              <a:lnSpc>
                <a:spcPct val="130000"/>
              </a:lnSpc>
              <a:defRPr sz="1200"/>
            </a:lvl1pPr>
          </a:lstStyle>
          <a:p>
            <a:pPr algn="ctr" defTabSz="914400">
              <a:defRPr/>
            </a:pPr>
            <a:r>
              <a:rPr lang="zh-CN" altLang="en-US" sz="4400" dirty="0">
                <a:solidFill>
                  <a:srgbClr val="C00000"/>
                </a:solidFill>
                <a:latin typeface="华文新魏" panose="02010800040101010101" pitchFamily="2" charset="-122"/>
                <a:ea typeface="华文新魏" panose="02010800040101010101" pitchFamily="2" charset="-122"/>
                <a:sym typeface="+mn-ea"/>
              </a:rPr>
              <a:t>武汉新芯背后是政府的大力投资</a:t>
            </a:r>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2010" y="169545"/>
            <a:ext cx="7886700" cy="1325563"/>
          </a:xfrm>
        </p:spPr>
        <p:txBody>
          <a:bodyPr>
            <a:normAutofit fontScale="90000"/>
          </a:bodyPr>
          <a:lstStyle/>
          <a:p>
            <a:pPr algn="ctr"/>
            <a:r>
              <a:rPr lang="zh-CN" altLang="en-US">
                <a:solidFill>
                  <a:srgbClr val="C00000"/>
                </a:solidFill>
                <a:effectLst/>
                <a:latin typeface="华文新魏" panose="02010800040101010101" pitchFamily="2" charset="-122"/>
                <a:ea typeface="华文新魏" panose="02010800040101010101" pitchFamily="2" charset="-122"/>
                <a:cs typeface="华文新魏" panose="02010800040101010101" pitchFamily="2" charset="-122"/>
              </a:rPr>
              <a:t>紫光集团董事长赵伟国：国内</a:t>
            </a:r>
            <a:r>
              <a:rPr lang="en-US" altLang="zh-CN">
                <a:solidFill>
                  <a:srgbClr val="C00000"/>
                </a:solidFill>
                <a:effectLst/>
                <a:latin typeface="华文新魏" panose="02010800040101010101" pitchFamily="2" charset="-122"/>
                <a:ea typeface="华文新魏" panose="02010800040101010101" pitchFamily="2" charset="-122"/>
                <a:cs typeface="华文新魏" panose="02010800040101010101" pitchFamily="2" charset="-122"/>
              </a:rPr>
              <a:t>90%</a:t>
            </a:r>
            <a:r>
              <a:rPr lang="zh-CN" altLang="en-US">
                <a:solidFill>
                  <a:srgbClr val="C00000"/>
                </a:solidFill>
                <a:effectLst/>
                <a:latin typeface="华文新魏" panose="02010800040101010101" pitchFamily="2" charset="-122"/>
                <a:ea typeface="华文新魏" panose="02010800040101010101" pitchFamily="2" charset="-122"/>
                <a:cs typeface="华文新魏" panose="02010800040101010101" pitchFamily="2" charset="-122"/>
              </a:rPr>
              <a:t>以上的芯片设计公司并不盈利</a:t>
            </a:r>
          </a:p>
        </p:txBody>
      </p:sp>
      <p:sp>
        <p:nvSpPr>
          <p:cNvPr id="9" name="椭圆 8"/>
          <p:cNvSpPr/>
          <p:nvPr>
            <p:custDataLst>
              <p:tags r:id="rId1"/>
            </p:custDataLst>
          </p:nvPr>
        </p:nvSpPr>
        <p:spPr>
          <a:xfrm>
            <a:off x="5099586" y="1683516"/>
            <a:ext cx="184899" cy="184899"/>
          </a:xfrm>
          <a:prstGeom prst="ellipse">
            <a:avLst/>
          </a:prstGeom>
          <a:solidFill>
            <a:srgbClr val="FFFFFF"/>
          </a:solidFill>
          <a:ln w="25400">
            <a:solidFill>
              <a:srgbClr val="297FD5"/>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0" name="矩形 9"/>
          <p:cNvSpPr/>
          <p:nvPr>
            <p:custDataLst>
              <p:tags r:id="rId2"/>
            </p:custDataLst>
          </p:nvPr>
        </p:nvSpPr>
        <p:spPr>
          <a:xfrm>
            <a:off x="5403850" y="1412240"/>
            <a:ext cx="3437890" cy="1062355"/>
          </a:xfrm>
          <a:prstGeom prst="rect">
            <a:avLst/>
          </a:prstGeom>
        </p:spPr>
        <p:txBody>
          <a:bodyPr wrap="square" anchor="ctr" anchorCtr="0">
            <a:normAutofit/>
          </a:bodyPr>
          <a:lstStyle/>
          <a:p>
            <a:pPr marL="0" lvl="0" algn="just">
              <a:lnSpc>
                <a:spcPct val="120000"/>
              </a:lnSpc>
            </a:pPr>
            <a:r>
              <a:rPr lang="zh-CN" altLang="en-US" kern="0" dirty="0">
                <a:solidFill>
                  <a:srgbClr val="000000"/>
                </a:solidFill>
                <a:latin typeface="宋体" panose="02010600030101010101" pitchFamily="2" charset="-122"/>
                <a:ea typeface="宋体" panose="02010600030101010101" pitchFamily="2" charset="-122"/>
              </a:rPr>
              <a:t>中国芯片产业有发展机遇的同时，仍面临着</a:t>
            </a:r>
            <a:r>
              <a:rPr lang="zh-CN" altLang="en-US" b="1" kern="0" dirty="0">
                <a:solidFill>
                  <a:srgbClr val="0000FF"/>
                </a:solidFill>
                <a:latin typeface="黑体" panose="02010609060101010101" pitchFamily="49" charset="-122"/>
                <a:ea typeface="黑体" panose="02010609060101010101" pitchFamily="49" charset="-122"/>
              </a:rPr>
              <a:t>前所未有的挑战。</a:t>
            </a:r>
          </a:p>
        </p:txBody>
      </p:sp>
      <p:sp>
        <p:nvSpPr>
          <p:cNvPr id="13" name="椭圆 12"/>
          <p:cNvSpPr/>
          <p:nvPr>
            <p:custDataLst>
              <p:tags r:id="rId3"/>
            </p:custDataLst>
          </p:nvPr>
        </p:nvSpPr>
        <p:spPr>
          <a:xfrm>
            <a:off x="5099586" y="3252098"/>
            <a:ext cx="184899" cy="184899"/>
          </a:xfrm>
          <a:prstGeom prst="ellipse">
            <a:avLst/>
          </a:prstGeom>
          <a:solidFill>
            <a:srgbClr val="FFFFFF"/>
          </a:solidFill>
          <a:ln w="25400">
            <a:solidFill>
              <a:srgbClr val="297FD5"/>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4" name="矩形 13"/>
          <p:cNvSpPr/>
          <p:nvPr>
            <p:custDataLst>
              <p:tags r:id="rId4"/>
            </p:custDataLst>
          </p:nvPr>
        </p:nvSpPr>
        <p:spPr>
          <a:xfrm>
            <a:off x="5403850" y="2794635"/>
            <a:ext cx="3605530" cy="1117600"/>
          </a:xfrm>
          <a:prstGeom prst="rect">
            <a:avLst/>
          </a:prstGeom>
        </p:spPr>
        <p:txBody>
          <a:bodyPr wrap="square" anchor="ctr" anchorCtr="0">
            <a:normAutofit/>
          </a:bodyPr>
          <a:lstStyle/>
          <a:p>
            <a:pPr marL="0" lvl="0" algn="just">
              <a:lnSpc>
                <a:spcPct val="120000"/>
              </a:lnSpc>
            </a:pPr>
            <a:r>
              <a:rPr lang="zh-CN" altLang="en-US" kern="0" dirty="0">
                <a:solidFill>
                  <a:srgbClr val="000000"/>
                </a:solidFill>
                <a:latin typeface="宋体" panose="02010600030101010101" pitchFamily="2" charset="-122"/>
                <a:ea typeface="宋体" panose="02010600030101010101" pitchFamily="2" charset="-122"/>
              </a:rPr>
              <a:t>一方面，中国芯片产业发展受到</a:t>
            </a:r>
            <a:r>
              <a:rPr lang="zh-CN" altLang="en-US" b="1" kern="0" dirty="0">
                <a:solidFill>
                  <a:srgbClr val="0000FF"/>
                </a:solidFill>
                <a:latin typeface="黑体" panose="02010609060101010101" pitchFamily="49" charset="-122"/>
                <a:ea typeface="黑体" panose="02010609060101010101" pitchFamily="49" charset="-122"/>
              </a:rPr>
              <a:t>国外的各种限制</a:t>
            </a:r>
            <a:r>
              <a:rPr lang="zh-CN" altLang="en-US" kern="0" dirty="0">
                <a:solidFill>
                  <a:srgbClr val="000000"/>
                </a:solidFill>
                <a:latin typeface="宋体" panose="02010600030101010101" pitchFamily="2" charset="-122"/>
                <a:ea typeface="宋体" panose="02010600030101010101" pitchFamily="2" charset="-122"/>
              </a:rPr>
              <a:t>，另一方面，要面对</a:t>
            </a:r>
            <a:r>
              <a:rPr lang="zh-CN" altLang="en-US" b="1" kern="0" dirty="0">
                <a:solidFill>
                  <a:srgbClr val="0000FF"/>
                </a:solidFill>
                <a:latin typeface="黑体" panose="02010609060101010101" pitchFamily="49" charset="-122"/>
                <a:ea typeface="黑体" panose="02010609060101010101" pitchFamily="49" charset="-122"/>
              </a:rPr>
              <a:t>国内的恶性竞争</a:t>
            </a:r>
            <a:r>
              <a:rPr lang="zh-CN" altLang="en-US" kern="0" dirty="0">
                <a:solidFill>
                  <a:srgbClr val="000000"/>
                </a:solidFill>
              </a:rPr>
              <a:t>。</a:t>
            </a:r>
          </a:p>
        </p:txBody>
      </p:sp>
      <p:sp>
        <p:nvSpPr>
          <p:cNvPr id="16" name="椭圆 15"/>
          <p:cNvSpPr/>
          <p:nvPr>
            <p:custDataLst>
              <p:tags r:id="rId5"/>
            </p:custDataLst>
          </p:nvPr>
        </p:nvSpPr>
        <p:spPr>
          <a:xfrm>
            <a:off x="5099586" y="4820679"/>
            <a:ext cx="184899" cy="184899"/>
          </a:xfrm>
          <a:prstGeom prst="ellipse">
            <a:avLst/>
          </a:prstGeom>
          <a:solidFill>
            <a:srgbClr val="FFFFFF"/>
          </a:solidFill>
          <a:ln w="25400">
            <a:solidFill>
              <a:srgbClr val="297FD5"/>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7" name="矩形 16"/>
          <p:cNvSpPr/>
          <p:nvPr>
            <p:custDataLst>
              <p:tags r:id="rId6"/>
            </p:custDataLst>
          </p:nvPr>
        </p:nvSpPr>
        <p:spPr>
          <a:xfrm>
            <a:off x="5403850" y="4428490"/>
            <a:ext cx="3605530" cy="1311910"/>
          </a:xfrm>
          <a:prstGeom prst="rect">
            <a:avLst/>
          </a:prstGeom>
        </p:spPr>
        <p:txBody>
          <a:bodyPr wrap="square" anchor="ctr" anchorCtr="0">
            <a:normAutofit/>
          </a:bodyPr>
          <a:lstStyle/>
          <a:p>
            <a:pPr marL="0" lvl="0" algn="just">
              <a:lnSpc>
                <a:spcPct val="120000"/>
              </a:lnSpc>
            </a:pPr>
            <a:r>
              <a:rPr lang="zh-CN" altLang="en-US" kern="0" dirty="0">
                <a:solidFill>
                  <a:srgbClr val="000000"/>
                </a:solidFill>
                <a:latin typeface="宋体" panose="02010600030101010101" pitchFamily="2" charset="-122"/>
                <a:ea typeface="宋体" panose="02010600030101010101" pitchFamily="2" charset="-122"/>
              </a:rPr>
              <a:t>芯片产业发展基础薄弱，</a:t>
            </a:r>
            <a:r>
              <a:rPr lang="zh-CN" altLang="en-US" b="1" kern="0" dirty="0">
                <a:solidFill>
                  <a:srgbClr val="0000FF"/>
                </a:solidFill>
                <a:latin typeface="黑体" panose="02010609060101010101" pitchFamily="49" charset="-122"/>
                <a:ea typeface="黑体" panose="02010609060101010101" pitchFamily="49" charset="-122"/>
              </a:rPr>
              <a:t>芯片大部分发展非常低端，</a:t>
            </a:r>
            <a:r>
              <a:rPr lang="zh-CN" altLang="en-US" kern="0" dirty="0">
                <a:solidFill>
                  <a:srgbClr val="000000"/>
                </a:solidFill>
                <a:latin typeface="宋体" panose="02010600030101010101" pitchFamily="2" charset="-122"/>
                <a:ea typeface="宋体" panose="02010600030101010101" pitchFamily="2" charset="-122"/>
              </a:rPr>
              <a:t>国内</a:t>
            </a:r>
            <a:r>
              <a:rPr lang="en-US" altLang="zh-CN" kern="0" dirty="0">
                <a:solidFill>
                  <a:srgbClr val="000000"/>
                </a:solidFill>
                <a:latin typeface="宋体" panose="02010600030101010101" pitchFamily="2" charset="-122"/>
                <a:ea typeface="宋体" panose="02010600030101010101" pitchFamily="2" charset="-122"/>
              </a:rPr>
              <a:t>90%</a:t>
            </a:r>
            <a:r>
              <a:rPr lang="zh-CN" altLang="en-US" kern="0" dirty="0">
                <a:solidFill>
                  <a:srgbClr val="000000"/>
                </a:solidFill>
                <a:latin typeface="宋体" panose="02010600030101010101" pitchFamily="2" charset="-122"/>
                <a:ea typeface="宋体" panose="02010600030101010101" pitchFamily="2" charset="-122"/>
              </a:rPr>
              <a:t>以上的芯片设计公司并不盈利。</a:t>
            </a:r>
          </a:p>
        </p:txBody>
      </p:sp>
      <p:sp>
        <p:nvSpPr>
          <p:cNvPr id="19" name="椭圆 18"/>
          <p:cNvSpPr/>
          <p:nvPr>
            <p:custDataLst>
              <p:tags r:id="rId7"/>
            </p:custDataLst>
          </p:nvPr>
        </p:nvSpPr>
        <p:spPr>
          <a:xfrm>
            <a:off x="5099586" y="6388496"/>
            <a:ext cx="184899" cy="184899"/>
          </a:xfrm>
          <a:prstGeom prst="ellipse">
            <a:avLst/>
          </a:prstGeom>
          <a:solidFill>
            <a:srgbClr val="FFFFFF"/>
          </a:solidFill>
          <a:ln w="25400">
            <a:solidFill>
              <a:srgbClr val="297FD5"/>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26" name="矩形 25"/>
          <p:cNvSpPr/>
          <p:nvPr>
            <p:custDataLst>
              <p:tags r:id="rId8"/>
            </p:custDataLst>
          </p:nvPr>
        </p:nvSpPr>
        <p:spPr>
          <a:xfrm>
            <a:off x="5403850" y="5992495"/>
            <a:ext cx="3697605" cy="853440"/>
          </a:xfrm>
          <a:prstGeom prst="rect">
            <a:avLst/>
          </a:prstGeom>
        </p:spPr>
        <p:txBody>
          <a:bodyPr wrap="square" anchor="ctr" anchorCtr="0">
            <a:normAutofit/>
          </a:bodyPr>
          <a:lstStyle/>
          <a:p>
            <a:pPr marL="0" lvl="0" algn="just">
              <a:lnSpc>
                <a:spcPct val="120000"/>
              </a:lnSpc>
            </a:pPr>
            <a:r>
              <a:rPr lang="zh-CN" altLang="en-US" kern="0" dirty="0">
                <a:solidFill>
                  <a:srgbClr val="000000"/>
                </a:solidFill>
                <a:latin typeface="宋体" panose="02010600030101010101" pitchFamily="2" charset="-122"/>
                <a:ea typeface="宋体" panose="02010600030101010101" pitchFamily="2" charset="-122"/>
              </a:rPr>
              <a:t>中国建立完整的芯片产业需要</a:t>
            </a:r>
            <a:r>
              <a:rPr lang="zh-CN" altLang="en-US" b="1" kern="0" dirty="0">
                <a:solidFill>
                  <a:srgbClr val="0000FF"/>
                </a:solidFill>
                <a:latin typeface="黑体" panose="02010609060101010101" pitchFamily="49" charset="-122"/>
                <a:ea typeface="黑体" panose="02010609060101010101" pitchFamily="49" charset="-122"/>
              </a:rPr>
              <a:t>20年</a:t>
            </a:r>
            <a:r>
              <a:rPr lang="zh-CN" altLang="en-US" kern="0" dirty="0">
                <a:solidFill>
                  <a:srgbClr val="000000"/>
                </a:solidFill>
              </a:rPr>
              <a:t>。</a:t>
            </a:r>
          </a:p>
        </p:txBody>
      </p:sp>
      <p:cxnSp>
        <p:nvCxnSpPr>
          <p:cNvPr id="29" name="直接连接符 28"/>
          <p:cNvCxnSpPr>
            <a:stCxn id="9" idx="4"/>
            <a:endCxn id="13" idx="0"/>
          </p:cNvCxnSpPr>
          <p:nvPr>
            <p:custDataLst>
              <p:tags r:id="rId9"/>
            </p:custDataLst>
          </p:nvPr>
        </p:nvCxnSpPr>
        <p:spPr>
          <a:xfrm>
            <a:off x="5192035" y="1869179"/>
            <a:ext cx="0" cy="1382919"/>
          </a:xfrm>
          <a:prstGeom prst="line">
            <a:avLst/>
          </a:prstGeom>
          <a:ln w="25400">
            <a:solidFill>
              <a:srgbClr val="297FD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4"/>
            <a:endCxn id="16" idx="0"/>
          </p:cNvCxnSpPr>
          <p:nvPr>
            <p:custDataLst>
              <p:tags r:id="rId10"/>
            </p:custDataLst>
          </p:nvPr>
        </p:nvCxnSpPr>
        <p:spPr>
          <a:xfrm>
            <a:off x="5192035" y="3437760"/>
            <a:ext cx="0" cy="1382919"/>
          </a:xfrm>
          <a:prstGeom prst="line">
            <a:avLst/>
          </a:prstGeom>
          <a:ln w="25400">
            <a:solidFill>
              <a:srgbClr val="297FD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6" idx="4"/>
            <a:endCxn id="19" idx="0"/>
          </p:cNvCxnSpPr>
          <p:nvPr>
            <p:custDataLst>
              <p:tags r:id="rId11"/>
            </p:custDataLst>
          </p:nvPr>
        </p:nvCxnSpPr>
        <p:spPr>
          <a:xfrm>
            <a:off x="5192035" y="5005578"/>
            <a:ext cx="0" cy="1382919"/>
          </a:xfrm>
          <a:prstGeom prst="line">
            <a:avLst/>
          </a:prstGeom>
          <a:ln w="25400">
            <a:solidFill>
              <a:srgbClr val="297FD5"/>
            </a:solidFill>
          </a:ln>
        </p:spPr>
        <p:style>
          <a:lnRef idx="1">
            <a:schemeClr val="accent1"/>
          </a:lnRef>
          <a:fillRef idx="0">
            <a:schemeClr val="accent1"/>
          </a:fillRef>
          <a:effectRef idx="0">
            <a:schemeClr val="accent1"/>
          </a:effectRef>
          <a:fontRef idx="minor">
            <a:schemeClr val="tx1"/>
          </a:fontRef>
        </p:style>
      </p:cxnSp>
      <p:sp>
        <p:nvSpPr>
          <p:cNvPr id="39" name="L 形 16"/>
          <p:cNvSpPr/>
          <p:nvPr>
            <p:custDataLst>
              <p:tags r:id="rId12"/>
            </p:custDataLst>
          </p:nvPr>
        </p:nvSpPr>
        <p:spPr>
          <a:xfrm rot="5400000">
            <a:off x="1087594" y="3053446"/>
            <a:ext cx="178022" cy="178022"/>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629D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42" name="L 形 16"/>
          <p:cNvSpPr/>
          <p:nvPr>
            <p:custDataLst>
              <p:tags r:id="rId13"/>
            </p:custDataLst>
          </p:nvPr>
        </p:nvSpPr>
        <p:spPr>
          <a:xfrm rot="16200000" flipH="1">
            <a:off x="4692351" y="3053446"/>
            <a:ext cx="178022" cy="178022"/>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629D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43" name="L 形 16"/>
          <p:cNvSpPr/>
          <p:nvPr>
            <p:custDataLst>
              <p:tags r:id="rId14"/>
            </p:custDataLst>
          </p:nvPr>
        </p:nvSpPr>
        <p:spPr>
          <a:xfrm rot="16200000" flipV="1">
            <a:off x="1087594" y="5992722"/>
            <a:ext cx="178022" cy="178022"/>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629D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44" name="L 形 16"/>
          <p:cNvSpPr/>
          <p:nvPr>
            <p:custDataLst>
              <p:tags r:id="rId15"/>
            </p:custDataLst>
          </p:nvPr>
        </p:nvSpPr>
        <p:spPr>
          <a:xfrm rot="5400000" flipH="1" flipV="1">
            <a:off x="4692351" y="5992722"/>
            <a:ext cx="178022" cy="178022"/>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629D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pic>
        <p:nvPicPr>
          <p:cNvPr id="4" name="图片 3"/>
          <p:cNvPicPr>
            <a:picLocks noChangeAspect="1"/>
          </p:cNvPicPr>
          <p:nvPr/>
        </p:nvPicPr>
        <p:blipFill>
          <a:blip r:embed="rId17" cstate="print"/>
          <a:stretch>
            <a:fillRect/>
          </a:stretch>
        </p:blipFill>
        <p:spPr>
          <a:xfrm>
            <a:off x="445135" y="3053715"/>
            <a:ext cx="4654550" cy="314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p:cNvSpPr txBox="1"/>
          <p:nvPr/>
        </p:nvSpPr>
        <p:spPr>
          <a:xfrm>
            <a:off x="811243" y="123977"/>
            <a:ext cx="7761287" cy="719138"/>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rPr>
              <a:t>存储芯片产业价值链三维格局</a:t>
            </a:r>
          </a:p>
        </p:txBody>
      </p:sp>
      <p:grpSp>
        <p:nvGrpSpPr>
          <p:cNvPr id="36" name="组合 35"/>
          <p:cNvGrpSpPr/>
          <p:nvPr/>
        </p:nvGrpSpPr>
        <p:grpSpPr>
          <a:xfrm>
            <a:off x="-77189" y="1328499"/>
            <a:ext cx="4529308" cy="3060657"/>
            <a:chOff x="-54269" y="1000108"/>
            <a:chExt cx="4625327" cy="3264542"/>
          </a:xfrm>
        </p:grpSpPr>
        <p:pic>
          <p:nvPicPr>
            <p:cNvPr id="21" name="图片 15"/>
            <p:cNvPicPr>
              <a:picLocks noChangeAspect="1" noChangeArrowheads="1"/>
            </p:cNvPicPr>
            <p:nvPr/>
          </p:nvPicPr>
          <p:blipFill>
            <a:blip r:embed="rId2" cstate="print"/>
            <a:srcRect/>
            <a:stretch>
              <a:fillRect/>
            </a:stretch>
          </p:blipFill>
          <p:spPr bwMode="auto">
            <a:xfrm>
              <a:off x="-54269" y="1174743"/>
              <a:ext cx="4419941" cy="3089907"/>
            </a:xfrm>
            <a:prstGeom prst="rect">
              <a:avLst/>
            </a:prstGeom>
            <a:noFill/>
            <a:ln w="9525">
              <a:noFill/>
              <a:miter lim="800000"/>
              <a:headEnd/>
              <a:tailEnd/>
            </a:ln>
          </p:spPr>
        </p:pic>
        <p:sp>
          <p:nvSpPr>
            <p:cNvPr id="23" name="TextBox 17"/>
            <p:cNvSpPr>
              <a:spLocks noChangeArrowheads="1"/>
            </p:cNvSpPr>
            <p:nvPr/>
          </p:nvSpPr>
          <p:spPr bwMode="auto">
            <a:xfrm flipH="1">
              <a:off x="2143107" y="1000108"/>
              <a:ext cx="1928826" cy="623730"/>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sym typeface="Arial Rounded MT Bold" panose="020F0704030504030204" pitchFamily="34" charset="0"/>
                </a:rPr>
                <a:t>“吃肉”</a:t>
              </a:r>
            </a:p>
          </p:txBody>
        </p:sp>
        <p:sp>
          <p:nvSpPr>
            <p:cNvPr id="24" name="TextBox 18"/>
            <p:cNvSpPr>
              <a:spLocks noChangeArrowheads="1"/>
            </p:cNvSpPr>
            <p:nvPr/>
          </p:nvSpPr>
          <p:spPr bwMode="auto">
            <a:xfrm>
              <a:off x="2448206" y="1841444"/>
              <a:ext cx="2122852" cy="1411600"/>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国际领先技术水平公司：</a:t>
              </a:r>
              <a:r>
                <a:rPr kumimoji="0" lang="zh-CN" altLang="en-US" sz="2000" b="1" i="0" u="none" strike="noStrike" kern="1200" cap="none" spc="0" normalizeH="0" baseline="0" noProof="0" dirty="0">
                  <a:ln>
                    <a:noFill/>
                  </a:ln>
                  <a:solidFill>
                    <a:srgbClr val="0000FF"/>
                  </a:solidFill>
                  <a:effectLst/>
                  <a:uLnTx/>
                  <a:uFillTx/>
                  <a:latin typeface="楷体" panose="02010609060101010101" pitchFamily="49" charset="-122"/>
                  <a:ea typeface="楷体" panose="02010609060101010101" pitchFamily="49" charset="-122"/>
                  <a:cs typeface="+mn-cs"/>
                </a:rPr>
                <a:t>三星、美光、东芝、海力士等</a:t>
              </a:r>
            </a:p>
          </p:txBody>
        </p:sp>
      </p:grpSp>
      <p:grpSp>
        <p:nvGrpSpPr>
          <p:cNvPr id="34" name="组合 33"/>
          <p:cNvGrpSpPr/>
          <p:nvPr/>
        </p:nvGrpSpPr>
        <p:grpSpPr>
          <a:xfrm>
            <a:off x="2357422" y="4286257"/>
            <a:ext cx="4265388" cy="2571746"/>
            <a:chOff x="4233832" y="1478385"/>
            <a:chExt cx="4587843" cy="2963969"/>
          </a:xfrm>
        </p:grpSpPr>
        <p:pic>
          <p:nvPicPr>
            <p:cNvPr id="20" name="图片 14"/>
            <p:cNvPicPr>
              <a:picLocks noChangeAspect="1" noChangeArrowheads="1"/>
            </p:cNvPicPr>
            <p:nvPr/>
          </p:nvPicPr>
          <p:blipFill>
            <a:blip r:embed="rId3" cstate="print"/>
            <a:srcRect/>
            <a:stretch>
              <a:fillRect/>
            </a:stretch>
          </p:blipFill>
          <p:spPr bwMode="auto">
            <a:xfrm>
              <a:off x="4233832" y="1756822"/>
              <a:ext cx="4017963" cy="2685532"/>
            </a:xfrm>
            <a:prstGeom prst="rect">
              <a:avLst/>
            </a:prstGeom>
            <a:noFill/>
            <a:ln w="9525">
              <a:noFill/>
              <a:miter lim="800000"/>
              <a:headEnd/>
              <a:tailEnd/>
            </a:ln>
          </p:spPr>
        </p:pic>
        <p:sp>
          <p:nvSpPr>
            <p:cNvPr id="26" name="TextBox 20"/>
            <p:cNvSpPr>
              <a:spLocks noChangeArrowheads="1"/>
            </p:cNvSpPr>
            <p:nvPr/>
          </p:nvSpPr>
          <p:spPr bwMode="auto">
            <a:xfrm flipH="1">
              <a:off x="6538989" y="1478385"/>
              <a:ext cx="2282686" cy="673961"/>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sym typeface="Arial Rounded MT Bold" panose="020F0704030504030204" pitchFamily="34" charset="0"/>
                </a:rPr>
                <a:t>夹缝求生</a:t>
              </a:r>
            </a:p>
          </p:txBody>
        </p:sp>
        <p:sp>
          <p:nvSpPr>
            <p:cNvPr id="27" name="TextBox 21"/>
            <p:cNvSpPr>
              <a:spLocks noChangeArrowheads="1"/>
            </p:cNvSpPr>
            <p:nvPr/>
          </p:nvSpPr>
          <p:spPr bwMode="auto">
            <a:xfrm>
              <a:off x="6883370" y="2285993"/>
              <a:ext cx="1368425" cy="1009464"/>
            </a:xfrm>
            <a:prstGeom prst="rect">
              <a:avLst/>
            </a:prstGeom>
            <a:noFill/>
            <a:ln w="9525">
              <a:noFill/>
              <a:miter lim="800000"/>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其他技术模仿公司</a:t>
              </a:r>
            </a:p>
          </p:txBody>
        </p:sp>
      </p:grpSp>
      <p:grpSp>
        <p:nvGrpSpPr>
          <p:cNvPr id="35" name="组合 34"/>
          <p:cNvGrpSpPr/>
          <p:nvPr/>
        </p:nvGrpSpPr>
        <p:grpSpPr>
          <a:xfrm>
            <a:off x="4530131" y="1250235"/>
            <a:ext cx="4342789" cy="2747678"/>
            <a:chOff x="1791322" y="4235670"/>
            <a:chExt cx="4342789" cy="2747678"/>
          </a:xfrm>
        </p:grpSpPr>
        <p:pic>
          <p:nvPicPr>
            <p:cNvPr id="22" name="图片 16"/>
            <p:cNvPicPr>
              <a:picLocks noChangeAspect="1" noChangeArrowheads="1"/>
            </p:cNvPicPr>
            <p:nvPr/>
          </p:nvPicPr>
          <p:blipFill>
            <a:blip r:embed="rId4" cstate="print"/>
            <a:srcRect/>
            <a:stretch>
              <a:fillRect/>
            </a:stretch>
          </p:blipFill>
          <p:spPr bwMode="auto">
            <a:xfrm>
              <a:off x="1791322" y="4390244"/>
              <a:ext cx="3880644" cy="2593104"/>
            </a:xfrm>
            <a:prstGeom prst="rect">
              <a:avLst/>
            </a:prstGeom>
            <a:noFill/>
            <a:ln w="9525">
              <a:noFill/>
              <a:miter lim="800000"/>
              <a:headEnd/>
              <a:tailEnd/>
            </a:ln>
          </p:spPr>
        </p:pic>
        <p:sp>
          <p:nvSpPr>
            <p:cNvPr id="29" name="TextBox 23"/>
            <p:cNvSpPr>
              <a:spLocks noChangeArrowheads="1"/>
            </p:cNvSpPr>
            <p:nvPr/>
          </p:nvSpPr>
          <p:spPr bwMode="auto">
            <a:xfrm flipH="1">
              <a:off x="4000494" y="4235670"/>
              <a:ext cx="2000265" cy="584775"/>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sym typeface="Arial Rounded MT Bold" panose="020F0704030504030204" pitchFamily="34" charset="0"/>
                </a:rPr>
                <a:t>“喝汤”</a:t>
              </a:r>
            </a:p>
          </p:txBody>
        </p:sp>
        <p:sp>
          <p:nvSpPr>
            <p:cNvPr id="30" name="TextBox 24"/>
            <p:cNvSpPr>
              <a:spLocks noChangeArrowheads="1"/>
            </p:cNvSpPr>
            <p:nvPr/>
          </p:nvSpPr>
          <p:spPr bwMode="auto">
            <a:xfrm>
              <a:off x="4214789" y="4849710"/>
              <a:ext cx="1919322" cy="1138773"/>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核心技术突破创新公司：如</a:t>
              </a: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长江存储</a:t>
              </a: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554500" y="986972"/>
          <a:ext cx="8496944" cy="5361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http://news.mydrivers.com/Img/20090923/0608378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54932" y="2009745"/>
            <a:ext cx="3703021" cy="276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429594" y="4848255"/>
            <a:ext cx="1723549" cy="400110"/>
          </a:xfrm>
          <a:prstGeom prst="rect">
            <a:avLst/>
          </a:prstGeom>
          <a:noFill/>
        </p:spPr>
        <p:txBody>
          <a:bodyPr wrap="none" rtlCol="0">
            <a:spAutoFit/>
          </a:bodyPr>
          <a:lstStyle/>
          <a:p>
            <a:pPr defTabSz="914400">
              <a:defRPr/>
            </a:pPr>
            <a:r>
              <a:rPr lang="zh-CN" altLang="en-US" sz="2000" b="1" dirty="0">
                <a:solidFill>
                  <a:prstClr val="black"/>
                </a:solidFill>
                <a:latin typeface="微软雅黑" panose="020B0503020204020204" charset="-122"/>
                <a:ea typeface="微软雅黑" panose="020B0503020204020204" charset="-122"/>
              </a:rPr>
              <a:t>从沙子到芯片</a:t>
            </a:r>
          </a:p>
        </p:txBody>
      </p:sp>
      <p:sp>
        <p:nvSpPr>
          <p:cNvPr id="8" name="等腰三角形 7">
            <a:hlinkClick r:id="rId8" action="ppaction://hlinkfile"/>
          </p:cNvPr>
          <p:cNvSpPr/>
          <p:nvPr/>
        </p:nvSpPr>
        <p:spPr bwMode="auto">
          <a:xfrm rot="5400000">
            <a:off x="5168309" y="4926077"/>
            <a:ext cx="254000" cy="244475"/>
          </a:xfrm>
          <a:prstGeom prst="triangl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defTabSz="914400" eaLnBrk="0" fontAlgn="base" hangingPunct="0">
              <a:spcBef>
                <a:spcPct val="0"/>
              </a:spcBef>
              <a:spcAft>
                <a:spcPct val="0"/>
              </a:spcAft>
              <a:defRPr/>
            </a:pPr>
            <a:endParaRPr lang="zh-CN" altLang="en-US">
              <a:solidFill>
                <a:prstClr val="black"/>
              </a:solidFill>
              <a:latin typeface="Times New Roman" panose="02020603050405020304" pitchFamily="18" charset="0"/>
              <a:ea typeface="宋体" panose="02010600030101010101" pitchFamily="2" charset="-122"/>
            </a:endParaRPr>
          </a:p>
        </p:txBody>
      </p:sp>
      <p:sp>
        <p:nvSpPr>
          <p:cNvPr id="7" name="标题 6"/>
          <p:cNvSpPr>
            <a:spLocks noGrp="1"/>
          </p:cNvSpPr>
          <p:nvPr>
            <p:ph type="title"/>
          </p:nvPr>
        </p:nvSpPr>
        <p:spPr>
          <a:xfrm>
            <a:off x="465501" y="0"/>
            <a:ext cx="8229600" cy="1143000"/>
          </a:xfrm>
        </p:spPr>
        <p:txBody>
          <a:bodyPr/>
          <a:lstStyle/>
          <a:p>
            <a:pPr algn="ctr"/>
            <a:r>
              <a:rPr lang="zh-CN" altLang="en-US" dirty="0">
                <a:solidFill>
                  <a:srgbClr val="C00000"/>
                </a:solidFill>
                <a:latin typeface="华文新魏" panose="02010800040101010101" pitchFamily="2" charset="-122"/>
                <a:ea typeface="华文新魏" panose="02010800040101010101" pitchFamily="2" charset="-122"/>
              </a:rPr>
              <a:t>制造一颗芯片需要</a:t>
            </a:r>
            <a:r>
              <a:rPr lang="en-US" altLang="zh-CN" dirty="0">
                <a:solidFill>
                  <a:srgbClr val="C00000"/>
                </a:solidFill>
                <a:latin typeface="华文新魏" panose="02010800040101010101" pitchFamily="2" charset="-122"/>
                <a:ea typeface="华文新魏" panose="02010800040101010101" pitchFamily="2" charset="-122"/>
              </a:rPr>
              <a:t>5000</a:t>
            </a:r>
            <a:r>
              <a:rPr lang="zh-CN" altLang="en-US" dirty="0">
                <a:solidFill>
                  <a:srgbClr val="C00000"/>
                </a:solidFill>
                <a:latin typeface="华文新魏" panose="02010800040101010101" pitchFamily="2" charset="-122"/>
                <a:ea typeface="华文新魏" panose="02010800040101010101" pitchFamily="2" charset="-122"/>
              </a:rPr>
              <a:t>道工序</a:t>
            </a:r>
          </a:p>
        </p:txBody>
      </p:sp>
      <p:sp>
        <p:nvSpPr>
          <p:cNvPr id="10" name="灯片编号占位符 9"/>
          <p:cNvSpPr>
            <a:spLocks noGrp="1"/>
          </p:cNvSpPr>
          <p:nvPr>
            <p:ph type="sldNum" sz="quarter" idx="12"/>
          </p:nvPr>
        </p:nvSpPr>
        <p:spPr/>
        <p:txBody>
          <a:bodyPr/>
          <a:lstStyle/>
          <a:p>
            <a:pPr algn="r" defTabSz="914400">
              <a:defRPr/>
            </a:pPr>
            <a:fld id="{0C913308-F349-4B6D-A68A-DD1791B4A57B}" type="slidenum">
              <a:rPr lang="zh-CN" altLang="en-US">
                <a:solidFill>
                  <a:prstClr val="black">
                    <a:tint val="75000"/>
                  </a:prstClr>
                </a:solidFill>
                <a:latin typeface="Calibri" panose="020F0502020204030204"/>
                <a:ea typeface="宋体" panose="02010600030101010101" pitchFamily="2" charset="-122"/>
              </a:rPr>
              <a:pPr algn="r" defTabSz="914400">
                <a:defRPr/>
              </a:pPr>
              <a:t>47</a:t>
            </a:fld>
            <a:endParaRPr lang="zh-CN" altLang="en-US">
              <a:solidFill>
                <a:prstClr val="black">
                  <a:tint val="75000"/>
                </a:prstClr>
              </a:solidFill>
              <a:latin typeface="Calibri" panose="020F0502020204030204"/>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161" y="1214217"/>
            <a:ext cx="8229600" cy="1143000"/>
          </a:xfrm>
        </p:spPr>
        <p:txBody>
          <a:bodyPr>
            <a:noAutofit/>
          </a:bodyPr>
          <a:lstStyle/>
          <a:p>
            <a:pPr>
              <a:lnSpc>
                <a:spcPct val="120000"/>
              </a:lnSpc>
            </a:pPr>
            <a:r>
              <a:rPr lang="zh-CN" altLang="en-US" sz="2800" b="1" dirty="0">
                <a:solidFill>
                  <a:srgbClr val="0000FF"/>
                </a:solidFill>
                <a:latin typeface="黑体" panose="02010609060101010101" pitchFamily="49" charset="-122"/>
                <a:ea typeface="黑体" panose="02010609060101010101" pitchFamily="49" charset="-122"/>
              </a:rPr>
              <a:t>摩尔定律</a:t>
            </a:r>
            <a:r>
              <a:rPr lang="zh-CN" altLang="en-US"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当价格不变时，集成电路上可容纳的元器件数目，</a:t>
            </a:r>
            <a:r>
              <a:rPr lang="zh-CN" altLang="en-US" sz="2800" dirty="0">
                <a:solidFill>
                  <a:srgbClr val="0000FF"/>
                </a:solidFill>
                <a:latin typeface="华文琥珀" panose="02010800040101010101" pitchFamily="2" charset="-122"/>
                <a:ea typeface="华文琥珀" panose="02010800040101010101" pitchFamily="2" charset="-122"/>
                <a:cs typeface="华文琥珀" panose="02010800040101010101" pitchFamily="2" charset="-122"/>
              </a:rPr>
              <a:t>约每隔</a:t>
            </a:r>
            <a:r>
              <a:rPr lang="en-US" altLang="zh-CN" sz="2800" dirty="0">
                <a:solidFill>
                  <a:srgbClr val="0000FF"/>
                </a:solidFill>
                <a:latin typeface="华文琥珀" panose="02010800040101010101" pitchFamily="2" charset="-122"/>
                <a:ea typeface="华文琥珀" panose="02010800040101010101" pitchFamily="2" charset="-122"/>
                <a:cs typeface="华文琥珀" panose="02010800040101010101" pitchFamily="2" charset="-122"/>
              </a:rPr>
              <a:t>18-24</a:t>
            </a:r>
            <a:r>
              <a:rPr lang="zh-CN" altLang="en-US" sz="2800" dirty="0">
                <a:solidFill>
                  <a:srgbClr val="0000FF"/>
                </a:solidFill>
                <a:latin typeface="华文琥珀" panose="02010800040101010101" pitchFamily="2" charset="-122"/>
                <a:ea typeface="华文琥珀" panose="02010800040101010101" pitchFamily="2" charset="-122"/>
                <a:cs typeface="华文琥珀" panose="02010800040101010101" pitchFamily="2" charset="-122"/>
              </a:rPr>
              <a:t>个月便会增加一倍，性能也将提升一倍</a:t>
            </a:r>
            <a:r>
              <a:rPr lang="zh-CN" altLang="en-US" sz="2800" dirty="0">
                <a:solidFill>
                  <a:srgbClr val="0000FF"/>
                </a:solidFill>
                <a:latin typeface="华文新魏" panose="02010800040101010101" pitchFamily="2" charset="-122"/>
                <a:ea typeface="华文新魏" panose="02010800040101010101" pitchFamily="2" charset="-122"/>
              </a:rPr>
              <a:t>，</a:t>
            </a:r>
            <a:r>
              <a:rPr lang="zh-CN" altLang="en-US" sz="2400" dirty="0">
                <a:latin typeface="黑体" panose="02010609060101010101" pitchFamily="49" charset="-122"/>
                <a:ea typeface="黑体" panose="02010609060101010101" pitchFamily="49" charset="-122"/>
              </a:rPr>
              <a:t>从而要求集成电路尺寸不断变小。</a:t>
            </a:r>
          </a:p>
        </p:txBody>
      </p:sp>
      <p:sp>
        <p:nvSpPr>
          <p:cNvPr id="3" name="文本框 2"/>
          <p:cNvSpPr txBox="1"/>
          <p:nvPr/>
        </p:nvSpPr>
        <p:spPr>
          <a:xfrm>
            <a:off x="142243" y="251359"/>
            <a:ext cx="9275445" cy="707886"/>
          </a:xfrm>
          <a:prstGeom prst="rect">
            <a:avLst/>
          </a:prstGeom>
          <a:noFill/>
        </p:spPr>
        <p:txBody>
          <a:bodyPr wrap="square" rtlCol="0">
            <a:spAutoFit/>
          </a:body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rPr>
              <a:t>芯片更新换代速度快，创新难度大</a:t>
            </a:r>
          </a:p>
        </p:txBody>
      </p:sp>
      <p:pic>
        <p:nvPicPr>
          <p:cNvPr id="6" name="图片 5"/>
          <p:cNvPicPr>
            <a:picLocks noChangeAspect="1"/>
          </p:cNvPicPr>
          <p:nvPr/>
        </p:nvPicPr>
        <p:blipFill>
          <a:blip r:embed="rId2" cstate="print"/>
          <a:stretch>
            <a:fillRect/>
          </a:stretch>
        </p:blipFill>
        <p:spPr>
          <a:xfrm>
            <a:off x="1421220" y="2815263"/>
            <a:ext cx="6717484" cy="404274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ctrTitle"/>
          </p:nvPr>
        </p:nvSpPr>
        <p:spPr>
          <a:xfrm>
            <a:off x="331076" y="881743"/>
            <a:ext cx="8266272" cy="5201816"/>
          </a:xfrm>
        </p:spPr>
        <p:txBody>
          <a:bodyPr vert="horz" lIns="91440" tIns="45720" rIns="91440" bIns="45720" rtlCol="0" anchor="ctr">
            <a:normAutofit/>
          </a:bodyPr>
          <a:lstStyle/>
          <a:p>
            <a:pPr marL="857250" indent="-857250" algn="l">
              <a:buFont typeface="Wingdings" panose="05000000000000000000" pitchFamily="2" charset="2"/>
              <a:buChar char="l"/>
            </a:pPr>
            <a:r>
              <a:rPr lang="zh-CN" altLang="en-US" dirty="0">
                <a:solidFill>
                  <a:srgbClr val="0000FF"/>
                </a:solidFill>
                <a:latin typeface="华文新魏" panose="02010800040101010101" pitchFamily="2" charset="-122"/>
                <a:ea typeface="华文新魏" panose="02010800040101010101" pitchFamily="2" charset="-122"/>
              </a:rPr>
              <a:t>创业需要创新驱动，只有具有创新力的创业才有生命力</a:t>
            </a:r>
            <a:endParaRPr lang="zh-CN" altLang="en-US"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5" name="稻壳儿小白白(http://dwz.cn/Wu2UP)"/>
          <p:cNvSpPr>
            <a:spLocks noChangeArrowheads="1"/>
          </p:cNvSpPr>
          <p:nvPr/>
        </p:nvSpPr>
        <p:spPr bwMode="auto">
          <a:xfrm>
            <a:off x="1027113" y="4541838"/>
            <a:ext cx="912812" cy="914400"/>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77" name="稻壳儿小白白(http://dwz.cn/Wu2UP)"/>
          <p:cNvSpPr>
            <a:spLocks noChangeArrowheads="1"/>
          </p:cNvSpPr>
          <p:nvPr/>
        </p:nvSpPr>
        <p:spPr bwMode="auto">
          <a:xfrm>
            <a:off x="1711325" y="1562104"/>
            <a:ext cx="2357438" cy="760413"/>
          </a:xfrm>
          <a:prstGeom prst="rect">
            <a:avLst/>
          </a:prstGeom>
          <a:noFill/>
          <a:ln w="9525">
            <a:solidFill>
              <a:srgbClr val="ADBACA"/>
            </a:solidFill>
            <a:bevel/>
          </a:ln>
          <a:extLst>
            <a:ext uri="{909E8E84-426E-40DD-AFC4-6F175D3DCCD1}">
              <a14:hiddenFill xmlns:a14="http://schemas.microsoft.com/office/drawing/2010/main">
                <a:solidFill>
                  <a:srgbClr val="FFFFFF"/>
                </a:solidFill>
              </a14:hiddenFill>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79" name="稻壳儿小白白(http://dwz.cn/Wu2UP)"/>
          <p:cNvSpPr>
            <a:spLocks noChangeArrowheads="1"/>
          </p:cNvSpPr>
          <p:nvPr/>
        </p:nvSpPr>
        <p:spPr bwMode="auto">
          <a:xfrm>
            <a:off x="1711325" y="2579688"/>
            <a:ext cx="2357438" cy="762000"/>
          </a:xfrm>
          <a:prstGeom prst="rect">
            <a:avLst/>
          </a:prstGeom>
          <a:noFill/>
          <a:ln w="9525">
            <a:solidFill>
              <a:srgbClr val="ADBACA"/>
            </a:solidFill>
            <a:bevel/>
          </a:ln>
          <a:extLst>
            <a:ext uri="{909E8E84-426E-40DD-AFC4-6F175D3DCCD1}">
              <a14:hiddenFill xmlns:a14="http://schemas.microsoft.com/office/drawing/2010/main">
                <a:solidFill>
                  <a:srgbClr val="FFFFFF"/>
                </a:solidFill>
              </a14:hiddenFill>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80" name="稻壳儿小白白(http://dwz.cn/Wu2UP)"/>
          <p:cNvSpPr>
            <a:spLocks noChangeArrowheads="1"/>
          </p:cNvSpPr>
          <p:nvPr/>
        </p:nvSpPr>
        <p:spPr bwMode="auto">
          <a:xfrm>
            <a:off x="1704975" y="5684838"/>
            <a:ext cx="2357438" cy="760412"/>
          </a:xfrm>
          <a:prstGeom prst="rect">
            <a:avLst/>
          </a:prstGeom>
          <a:noFill/>
          <a:ln w="9525">
            <a:solidFill>
              <a:srgbClr val="ADBACA"/>
            </a:solidFill>
            <a:bevel/>
          </a:ln>
          <a:extLst>
            <a:ext uri="{909E8E84-426E-40DD-AFC4-6F175D3DCCD1}">
              <a14:hiddenFill xmlns:a14="http://schemas.microsoft.com/office/drawing/2010/main">
                <a:solidFill>
                  <a:srgbClr val="FFFFFF"/>
                </a:solidFill>
              </a14:hiddenFill>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81" name="稻壳儿小白白(http://dwz.cn/Wu2UP)"/>
          <p:cNvSpPr>
            <a:spLocks noChangeArrowheads="1"/>
          </p:cNvSpPr>
          <p:nvPr/>
        </p:nvSpPr>
        <p:spPr bwMode="auto">
          <a:xfrm>
            <a:off x="1711325" y="3598863"/>
            <a:ext cx="2357438" cy="762000"/>
          </a:xfrm>
          <a:prstGeom prst="rect">
            <a:avLst/>
          </a:prstGeom>
          <a:noFill/>
          <a:ln w="9525">
            <a:solidFill>
              <a:srgbClr val="ADBACA"/>
            </a:solidFill>
            <a:bevel/>
          </a:ln>
          <a:extLst>
            <a:ext uri="{909E8E84-426E-40DD-AFC4-6F175D3DCCD1}">
              <a14:hiddenFill xmlns:a14="http://schemas.microsoft.com/office/drawing/2010/main">
                <a:solidFill>
                  <a:srgbClr val="FFFFFF"/>
                </a:solidFill>
              </a14:hiddenFill>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83" name="稻壳儿小白白(http://dwz.cn/Wu2UP)"/>
          <p:cNvSpPr>
            <a:spLocks noChangeArrowheads="1"/>
          </p:cNvSpPr>
          <p:nvPr/>
        </p:nvSpPr>
        <p:spPr bwMode="auto">
          <a:xfrm>
            <a:off x="1711325" y="4618038"/>
            <a:ext cx="2357438" cy="762000"/>
          </a:xfrm>
          <a:prstGeom prst="rect">
            <a:avLst/>
          </a:prstGeom>
          <a:noFill/>
          <a:ln w="9525">
            <a:solidFill>
              <a:srgbClr val="ADBACA"/>
            </a:solidFill>
            <a:bevel/>
          </a:ln>
          <a:extLst>
            <a:ext uri="{909E8E84-426E-40DD-AFC4-6F175D3DCCD1}">
              <a14:hiddenFill xmlns:a14="http://schemas.microsoft.com/office/drawing/2010/main">
                <a:solidFill>
                  <a:srgbClr val="FFFFFF"/>
                </a:solidFill>
              </a14:hiddenFill>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85" name="稻壳儿小白白(http://dwz.cn/Wu2UP)"/>
          <p:cNvSpPr>
            <a:spLocks noChangeArrowheads="1"/>
          </p:cNvSpPr>
          <p:nvPr/>
        </p:nvSpPr>
        <p:spPr bwMode="auto">
          <a:xfrm>
            <a:off x="1027113" y="1485904"/>
            <a:ext cx="912812" cy="912813"/>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86" name="稻壳儿小白白(http://dwz.cn/Wu2UP)"/>
          <p:cNvSpPr>
            <a:spLocks noEditPoints="1"/>
          </p:cNvSpPr>
          <p:nvPr/>
        </p:nvSpPr>
        <p:spPr bwMode="auto">
          <a:xfrm>
            <a:off x="1281113" y="1751013"/>
            <a:ext cx="406400" cy="381000"/>
          </a:xfrm>
          <a:custGeom>
            <a:avLst/>
            <a:gdLst>
              <a:gd name="T0" fmla="*/ 77 w 77"/>
              <a:gd name="T1" fmla="*/ 16 h 72"/>
              <a:gd name="T2" fmla="*/ 77 w 77"/>
              <a:gd name="T3" fmla="*/ 21 h 72"/>
              <a:gd name="T4" fmla="*/ 72 w 77"/>
              <a:gd name="T5" fmla="*/ 21 h 72"/>
              <a:gd name="T6" fmla="*/ 69 w 77"/>
              <a:gd name="T7" fmla="*/ 23 h 72"/>
              <a:gd name="T8" fmla="*/ 8 w 77"/>
              <a:gd name="T9" fmla="*/ 23 h 72"/>
              <a:gd name="T10" fmla="*/ 5 w 77"/>
              <a:gd name="T11" fmla="*/ 21 h 72"/>
              <a:gd name="T12" fmla="*/ 0 w 77"/>
              <a:gd name="T13" fmla="*/ 21 h 72"/>
              <a:gd name="T14" fmla="*/ 0 w 77"/>
              <a:gd name="T15" fmla="*/ 16 h 72"/>
              <a:gd name="T16" fmla="*/ 38 w 77"/>
              <a:gd name="T17" fmla="*/ 0 h 72"/>
              <a:gd name="T18" fmla="*/ 77 w 77"/>
              <a:gd name="T19" fmla="*/ 16 h 72"/>
              <a:gd name="T20" fmla="*/ 77 w 77"/>
              <a:gd name="T21" fmla="*/ 67 h 72"/>
              <a:gd name="T22" fmla="*/ 77 w 77"/>
              <a:gd name="T23" fmla="*/ 72 h 72"/>
              <a:gd name="T24" fmla="*/ 0 w 77"/>
              <a:gd name="T25" fmla="*/ 72 h 72"/>
              <a:gd name="T26" fmla="*/ 0 w 77"/>
              <a:gd name="T27" fmla="*/ 67 h 72"/>
              <a:gd name="T28" fmla="*/ 3 w 77"/>
              <a:gd name="T29" fmla="*/ 65 h 72"/>
              <a:gd name="T30" fmla="*/ 74 w 77"/>
              <a:gd name="T31" fmla="*/ 65 h 72"/>
              <a:gd name="T32" fmla="*/ 77 w 77"/>
              <a:gd name="T33" fmla="*/ 67 h 72"/>
              <a:gd name="T34" fmla="*/ 20 w 77"/>
              <a:gd name="T35" fmla="*/ 26 h 72"/>
              <a:gd name="T36" fmla="*/ 20 w 77"/>
              <a:gd name="T37" fmla="*/ 57 h 72"/>
              <a:gd name="T38" fmla="*/ 25 w 77"/>
              <a:gd name="T39" fmla="*/ 57 h 72"/>
              <a:gd name="T40" fmla="*/ 25 w 77"/>
              <a:gd name="T41" fmla="*/ 26 h 72"/>
              <a:gd name="T42" fmla="*/ 36 w 77"/>
              <a:gd name="T43" fmla="*/ 26 h 72"/>
              <a:gd name="T44" fmla="*/ 36 w 77"/>
              <a:gd name="T45" fmla="*/ 57 h 72"/>
              <a:gd name="T46" fmla="*/ 41 w 77"/>
              <a:gd name="T47" fmla="*/ 57 h 72"/>
              <a:gd name="T48" fmla="*/ 41 w 77"/>
              <a:gd name="T49" fmla="*/ 26 h 72"/>
              <a:gd name="T50" fmla="*/ 51 w 77"/>
              <a:gd name="T51" fmla="*/ 26 h 72"/>
              <a:gd name="T52" fmla="*/ 51 w 77"/>
              <a:gd name="T53" fmla="*/ 57 h 72"/>
              <a:gd name="T54" fmla="*/ 56 w 77"/>
              <a:gd name="T55" fmla="*/ 57 h 72"/>
              <a:gd name="T56" fmla="*/ 56 w 77"/>
              <a:gd name="T57" fmla="*/ 26 h 72"/>
              <a:gd name="T58" fmla="*/ 67 w 77"/>
              <a:gd name="T59" fmla="*/ 26 h 72"/>
              <a:gd name="T60" fmla="*/ 67 w 77"/>
              <a:gd name="T61" fmla="*/ 57 h 72"/>
              <a:gd name="T62" fmla="*/ 69 w 77"/>
              <a:gd name="T63" fmla="*/ 57 h 72"/>
              <a:gd name="T64" fmla="*/ 72 w 77"/>
              <a:gd name="T65" fmla="*/ 59 h 72"/>
              <a:gd name="T66" fmla="*/ 72 w 77"/>
              <a:gd name="T67" fmla="*/ 62 h 72"/>
              <a:gd name="T68" fmla="*/ 5 w 77"/>
              <a:gd name="T69" fmla="*/ 62 h 72"/>
              <a:gd name="T70" fmla="*/ 5 w 77"/>
              <a:gd name="T71" fmla="*/ 59 h 72"/>
              <a:gd name="T72" fmla="*/ 8 w 77"/>
              <a:gd name="T73" fmla="*/ 57 h 72"/>
              <a:gd name="T74" fmla="*/ 10 w 77"/>
              <a:gd name="T75" fmla="*/ 57 h 72"/>
              <a:gd name="T76" fmla="*/ 10 w 77"/>
              <a:gd name="T77" fmla="*/ 26 h 72"/>
              <a:gd name="T78" fmla="*/ 20 w 77"/>
              <a:gd name="T79" fmla="*/ 26 h 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7"/>
              <a:gd name="T121" fmla="*/ 0 h 72"/>
              <a:gd name="T122" fmla="*/ 77 w 77"/>
              <a:gd name="T123" fmla="*/ 72 h 7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0187" name="稻壳儿小白白(http://dwz.cn/Wu2UP)"/>
          <p:cNvSpPr>
            <a:spLocks noChangeArrowheads="1"/>
          </p:cNvSpPr>
          <p:nvPr/>
        </p:nvSpPr>
        <p:spPr bwMode="auto">
          <a:xfrm>
            <a:off x="1027113" y="2503488"/>
            <a:ext cx="912812" cy="914400"/>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90" name="稻壳儿小白白(http://dwz.cn/Wu2UP)"/>
          <p:cNvSpPr>
            <a:spLocks noChangeAspect="1"/>
          </p:cNvSpPr>
          <p:nvPr/>
        </p:nvSpPr>
        <p:spPr bwMode="auto">
          <a:xfrm>
            <a:off x="1344617" y="4733929"/>
            <a:ext cx="280987" cy="530225"/>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68"/>
              <a:gd name="T95" fmla="*/ 36 w 36"/>
              <a:gd name="T96" fmla="*/ 68 h 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0191" name="稻壳儿小白白(http://dwz.cn/Wu2UP)"/>
          <p:cNvSpPr>
            <a:spLocks noChangeArrowheads="1"/>
          </p:cNvSpPr>
          <p:nvPr/>
        </p:nvSpPr>
        <p:spPr bwMode="auto">
          <a:xfrm>
            <a:off x="1027113" y="3522663"/>
            <a:ext cx="912812" cy="914400"/>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198" name="稻壳儿小白白(http://dwz.cn/Wu2UP)"/>
          <p:cNvSpPr>
            <a:spLocks noEditPoints="1"/>
          </p:cNvSpPr>
          <p:nvPr/>
        </p:nvSpPr>
        <p:spPr bwMode="auto">
          <a:xfrm>
            <a:off x="1246188" y="3741738"/>
            <a:ext cx="474662" cy="476250"/>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0199" name="稻壳儿小白白(http://dwz.cn/Wu2UP)"/>
          <p:cNvSpPr>
            <a:spLocks noChangeArrowheads="1"/>
          </p:cNvSpPr>
          <p:nvPr/>
        </p:nvSpPr>
        <p:spPr bwMode="auto">
          <a:xfrm>
            <a:off x="1030288" y="5576888"/>
            <a:ext cx="912812" cy="914400"/>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261" tIns="45630" rIns="91261" bIns="45630"/>
          <a:lstStyle>
            <a:lvl1pPr defTabSz="1217295">
              <a:defRPr>
                <a:solidFill>
                  <a:schemeClr val="tx1"/>
                </a:solidFill>
                <a:latin typeface="Calibri" panose="020F0502020204030204" pitchFamily="34" charset="0"/>
              </a:defRPr>
            </a:lvl1pPr>
            <a:lvl2pPr marL="742950" indent="-285750" defTabSz="1217295">
              <a:defRPr>
                <a:solidFill>
                  <a:schemeClr val="tx1"/>
                </a:solidFill>
                <a:latin typeface="Calibri" panose="020F0502020204030204" pitchFamily="34" charset="0"/>
              </a:defRPr>
            </a:lvl2pPr>
            <a:lvl3pPr marL="1143000" indent="-228600" defTabSz="1217295">
              <a:defRPr>
                <a:solidFill>
                  <a:schemeClr val="tx1"/>
                </a:solidFill>
                <a:latin typeface="Calibri" panose="020F0502020204030204" pitchFamily="34" charset="0"/>
              </a:defRPr>
            </a:lvl3pPr>
            <a:lvl4pPr marL="1600200" indent="-228600" defTabSz="1217295">
              <a:defRPr>
                <a:solidFill>
                  <a:schemeClr val="tx1"/>
                </a:solidFill>
                <a:latin typeface="Calibri" panose="020F0502020204030204" pitchFamily="34" charset="0"/>
              </a:defRPr>
            </a:lvl4pPr>
            <a:lvl5pPr marL="2057400" indent="-228600" defTabSz="1217295">
              <a:defRPr>
                <a:solidFill>
                  <a:schemeClr val="tx1"/>
                </a:solidFill>
                <a:latin typeface="Calibri" panose="020F0502020204030204" pitchFamily="34" charset="0"/>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zh-CN" sz="2300">
              <a:solidFill>
                <a:srgbClr val="262626"/>
              </a:solidFill>
              <a:latin typeface="Arial" panose="020B0604020202020204" pitchFamily="34" charset="0"/>
              <a:ea typeface="宋体" panose="02010600030101010101" pitchFamily="2" charset="-122"/>
              <a:sym typeface="Arial" panose="020B0604020202020204" pitchFamily="34" charset="0"/>
            </a:endParaRPr>
          </a:p>
        </p:txBody>
      </p:sp>
      <p:sp>
        <p:nvSpPr>
          <p:cNvPr id="50201" name="稻壳儿小白白(http://dwz.cn/Wu2UP)"/>
          <p:cNvSpPr txBox="1"/>
          <p:nvPr/>
        </p:nvSpPr>
        <p:spPr>
          <a:xfrm>
            <a:off x="1946275" y="1701804"/>
            <a:ext cx="2044700" cy="430213"/>
          </a:xfrm>
          <a:prstGeom prst="rect">
            <a:avLst/>
          </a:prstGeom>
          <a:noFill/>
          <a:ln w="9525">
            <a:noFill/>
          </a:ln>
        </p:spPr>
        <p:txBody>
          <a:bodyPr lIns="0" tIns="0" rIns="0" bIns="0">
            <a:spAutoFit/>
          </a:bodyPr>
          <a:lstStyle/>
          <a:p>
            <a:pPr algn="ctr" defTabSz="1216025">
              <a:spcBef>
                <a:spcPct val="20000"/>
              </a:spcBef>
              <a:defRPr/>
            </a:pPr>
            <a:r>
              <a:rPr lang="zh-CN" altLang="en-US" sz="2800" b="1" dirty="0">
                <a:solidFill>
                  <a:srgbClr val="000000"/>
                </a:solidFill>
                <a:latin typeface="黑体" panose="02010609060101010101" pitchFamily="49" charset="-122"/>
                <a:ea typeface="黑体" panose="02010609060101010101" pitchFamily="49" charset="-122"/>
                <a:cs typeface="+mn-ea"/>
                <a:sym typeface="+mn-ea"/>
              </a:rPr>
              <a:t>创新</a:t>
            </a:r>
            <a:endParaRPr lang="zh-CN" altLang="en-US" sz="2800" b="1" dirty="0">
              <a:solidFill>
                <a:srgbClr val="000000"/>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50202" name="稻壳儿小白白(http://dwz.cn/Wu2UP)"/>
          <p:cNvSpPr txBox="1">
            <a:spLocks noChangeArrowheads="1"/>
          </p:cNvSpPr>
          <p:nvPr/>
        </p:nvSpPr>
        <p:spPr bwMode="auto">
          <a:xfrm>
            <a:off x="4783142" y="1727200"/>
            <a:ext cx="4021137"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defRPr>
            </a:lvl1pPr>
            <a:lvl2pPr marL="742950" indent="-285750" defTabSz="1216025">
              <a:defRPr>
                <a:solidFill>
                  <a:schemeClr val="tx1"/>
                </a:solidFill>
                <a:latin typeface="Calibri" panose="020F0502020204030204" pitchFamily="34" charset="0"/>
              </a:defRPr>
            </a:lvl2pPr>
            <a:lvl3pPr marL="1143000" indent="-228600" defTabSz="1216025">
              <a:defRPr>
                <a:solidFill>
                  <a:schemeClr val="tx1"/>
                </a:solidFill>
                <a:latin typeface="Calibri" panose="020F0502020204030204" pitchFamily="34" charset="0"/>
              </a:defRPr>
            </a:lvl3pPr>
            <a:lvl4pPr marL="1600200" indent="-228600" defTabSz="1216025">
              <a:defRPr>
                <a:solidFill>
                  <a:schemeClr val="tx1"/>
                </a:solidFill>
                <a:latin typeface="Calibri" panose="020F0502020204030204" pitchFamily="34" charset="0"/>
              </a:defRPr>
            </a:lvl4pPr>
            <a:lvl5pPr marL="2057400" indent="-228600" defTabSz="1216025">
              <a:defRPr>
                <a:solidFill>
                  <a:schemeClr val="tx1"/>
                </a:solidFill>
                <a:latin typeface="Calibri" panose="020F0502020204030204" pitchFamily="34" charset="0"/>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defRPr>
            </a:lvl9pPr>
          </a:lstStyle>
          <a:p>
            <a:pPr>
              <a:spcBef>
                <a:spcPct val="20000"/>
              </a:spcBef>
              <a:defRPr/>
            </a:pPr>
            <a:r>
              <a:rPr lang="zh-CN" altLang="en-US" sz="2800" b="1" dirty="0">
                <a:solidFill>
                  <a:srgbClr val="0000FF"/>
                </a:solidFill>
                <a:latin typeface="黑体" panose="02010609060101010101" pitchFamily="49" charset="-122"/>
                <a:ea typeface="黑体" panose="02010609060101010101" pitchFamily="49" charset="-122"/>
                <a:sym typeface="Arial" panose="020B0604020202020204" pitchFamily="34" charset="0"/>
              </a:rPr>
              <a:t>技术进步及其相关理论</a:t>
            </a:r>
          </a:p>
        </p:txBody>
      </p:sp>
      <p:sp>
        <p:nvSpPr>
          <p:cNvPr id="50205" name="稻壳儿小白白(http://dwz.cn/Wu2UP)"/>
          <p:cNvSpPr txBox="1"/>
          <p:nvPr/>
        </p:nvSpPr>
        <p:spPr>
          <a:xfrm>
            <a:off x="2025650" y="2740029"/>
            <a:ext cx="1728788" cy="430213"/>
          </a:xfrm>
          <a:prstGeom prst="rect">
            <a:avLst/>
          </a:prstGeom>
          <a:noFill/>
          <a:ln w="9525">
            <a:noFill/>
          </a:ln>
        </p:spPr>
        <p:txBody>
          <a:bodyPr lIns="0" tIns="0" rIns="0" bIns="0">
            <a:spAutoFit/>
          </a:bodyPr>
          <a:lstStyle/>
          <a:p>
            <a:pPr algn="ctr" defTabSz="1216025">
              <a:spcBef>
                <a:spcPct val="20000"/>
              </a:spcBef>
              <a:defRPr/>
            </a:pPr>
            <a:r>
              <a:rPr lang="zh-CN" altLang="en-US" sz="2800" b="1" dirty="0">
                <a:solidFill>
                  <a:srgbClr val="000000"/>
                </a:solidFill>
                <a:latin typeface="黑体" panose="02010609060101010101" pitchFamily="49" charset="-122"/>
                <a:ea typeface="黑体" panose="02010609060101010101" pitchFamily="49" charset="-122"/>
                <a:cs typeface="+mn-ea"/>
                <a:sym typeface="Arial" panose="020B0604020202020204" pitchFamily="34" charset="0"/>
              </a:rPr>
              <a:t>协调</a:t>
            </a:r>
          </a:p>
        </p:txBody>
      </p:sp>
      <p:sp>
        <p:nvSpPr>
          <p:cNvPr id="50206" name="稻壳儿小白白(http://dwz.cn/Wu2UP)"/>
          <p:cNvSpPr txBox="1"/>
          <p:nvPr/>
        </p:nvSpPr>
        <p:spPr>
          <a:xfrm>
            <a:off x="4781554" y="2790825"/>
            <a:ext cx="3808413" cy="430530"/>
          </a:xfrm>
          <a:prstGeom prst="rect">
            <a:avLst/>
          </a:prstGeom>
          <a:noFill/>
          <a:ln w="9525">
            <a:noFill/>
          </a:ln>
        </p:spPr>
        <p:txBody>
          <a:bodyPr lIns="0" tIns="0" rIns="0" bIns="0">
            <a:spAutoFit/>
          </a:bodyPr>
          <a:lstStyle/>
          <a:p>
            <a:pPr defTabSz="1216025">
              <a:spcBef>
                <a:spcPct val="20000"/>
              </a:spcBef>
              <a:defRPr/>
            </a:pPr>
            <a:r>
              <a:rPr lang="zh-CN" altLang="en-US" sz="2800" b="1" dirty="0">
                <a:solidFill>
                  <a:srgbClr val="0000FF"/>
                </a:solidFill>
                <a:latin typeface="黑体" panose="02010609060101010101" pitchFamily="49" charset="-122"/>
                <a:ea typeface="黑体" panose="02010609060101010101" pitchFamily="49" charset="-122"/>
                <a:sym typeface="Arial" panose="020B0604020202020204" pitchFamily="34" charset="0"/>
              </a:rPr>
              <a:t>人口迁移、城市化发展</a:t>
            </a:r>
          </a:p>
        </p:txBody>
      </p:sp>
      <p:sp>
        <p:nvSpPr>
          <p:cNvPr id="50207" name="稻壳儿小白白(http://dwz.cn/Wu2UP)"/>
          <p:cNvSpPr txBox="1"/>
          <p:nvPr/>
        </p:nvSpPr>
        <p:spPr>
          <a:xfrm>
            <a:off x="1984379" y="5851529"/>
            <a:ext cx="1895475" cy="430213"/>
          </a:xfrm>
          <a:prstGeom prst="rect">
            <a:avLst/>
          </a:prstGeom>
          <a:noFill/>
          <a:ln w="9525">
            <a:noFill/>
          </a:ln>
        </p:spPr>
        <p:txBody>
          <a:bodyPr lIns="0" tIns="0" rIns="0" bIns="0">
            <a:spAutoFit/>
          </a:bodyPr>
          <a:lstStyle/>
          <a:p>
            <a:pPr algn="ctr" defTabSz="1216025">
              <a:spcBef>
                <a:spcPct val="20000"/>
              </a:spcBef>
              <a:defRPr/>
            </a:pPr>
            <a:r>
              <a:rPr lang="zh-CN" altLang="en-US" sz="2800" b="1" dirty="0">
                <a:solidFill>
                  <a:srgbClr val="000000"/>
                </a:solidFill>
                <a:latin typeface="黑体" panose="02010609060101010101" pitchFamily="49" charset="-122"/>
                <a:ea typeface="黑体" panose="02010609060101010101" pitchFamily="49" charset="-122"/>
                <a:cs typeface="+mn-ea"/>
                <a:sym typeface="Arial" panose="020B0604020202020204" pitchFamily="34" charset="0"/>
              </a:rPr>
              <a:t>共享</a:t>
            </a:r>
          </a:p>
        </p:txBody>
      </p:sp>
      <p:sp>
        <p:nvSpPr>
          <p:cNvPr id="50208" name="稻壳儿小白白(http://dwz.cn/Wu2UP)"/>
          <p:cNvSpPr txBox="1"/>
          <p:nvPr/>
        </p:nvSpPr>
        <p:spPr>
          <a:xfrm>
            <a:off x="4781554" y="5851525"/>
            <a:ext cx="3624263" cy="430530"/>
          </a:xfrm>
          <a:prstGeom prst="rect">
            <a:avLst/>
          </a:prstGeom>
          <a:noFill/>
          <a:ln w="9525">
            <a:noFill/>
          </a:ln>
        </p:spPr>
        <p:txBody>
          <a:bodyPr lIns="0" tIns="0" rIns="0" bIns="0">
            <a:spAutoFit/>
          </a:bodyPr>
          <a:lstStyle/>
          <a:p>
            <a:pPr defTabSz="1216025">
              <a:spcBef>
                <a:spcPct val="20000"/>
              </a:spcBef>
              <a:defRPr/>
            </a:pPr>
            <a:r>
              <a:rPr lang="zh-CN" altLang="en-US" sz="2800" b="1" dirty="0">
                <a:solidFill>
                  <a:srgbClr val="0000FF"/>
                </a:solidFill>
                <a:latin typeface="黑体" panose="02010609060101010101" pitchFamily="49" charset="-122"/>
                <a:ea typeface="黑体" panose="02010609060101010101" pitchFamily="49" charset="-122"/>
                <a:sym typeface="Arial" panose="020B0604020202020204" pitchFamily="34" charset="0"/>
              </a:rPr>
              <a:t>收入分配与贫困理论</a:t>
            </a:r>
          </a:p>
        </p:txBody>
      </p:sp>
      <p:sp>
        <p:nvSpPr>
          <p:cNvPr id="50209" name="稻壳儿小白白(http://dwz.cn/Wu2UP)"/>
          <p:cNvSpPr txBox="1"/>
          <p:nvPr/>
        </p:nvSpPr>
        <p:spPr>
          <a:xfrm>
            <a:off x="1911354" y="3743329"/>
            <a:ext cx="2043113" cy="430213"/>
          </a:xfrm>
          <a:prstGeom prst="rect">
            <a:avLst/>
          </a:prstGeom>
          <a:noFill/>
          <a:ln w="9525">
            <a:noFill/>
          </a:ln>
        </p:spPr>
        <p:txBody>
          <a:bodyPr lIns="0" tIns="0" rIns="0" bIns="0">
            <a:spAutoFit/>
          </a:bodyPr>
          <a:lstStyle/>
          <a:p>
            <a:pPr algn="ctr" defTabSz="1216025">
              <a:spcBef>
                <a:spcPct val="20000"/>
              </a:spcBef>
              <a:defRPr/>
            </a:pPr>
            <a:r>
              <a:rPr lang="zh-CN" altLang="en-US" sz="2800" b="1" dirty="0">
                <a:solidFill>
                  <a:srgbClr val="000000"/>
                </a:solidFill>
                <a:latin typeface="黑体" panose="02010609060101010101" pitchFamily="49" charset="-122"/>
                <a:ea typeface="黑体" panose="02010609060101010101" pitchFamily="49" charset="-122"/>
                <a:cs typeface="+mn-ea"/>
                <a:sym typeface="Arial" panose="020B0604020202020204" pitchFamily="34" charset="0"/>
              </a:rPr>
              <a:t>绿色</a:t>
            </a:r>
          </a:p>
        </p:txBody>
      </p:sp>
      <p:sp>
        <p:nvSpPr>
          <p:cNvPr id="50210" name="稻壳儿小白白(http://dwz.cn/Wu2UP)"/>
          <p:cNvSpPr txBox="1"/>
          <p:nvPr/>
        </p:nvSpPr>
        <p:spPr>
          <a:xfrm>
            <a:off x="4781554" y="3743325"/>
            <a:ext cx="2847975" cy="430530"/>
          </a:xfrm>
          <a:prstGeom prst="rect">
            <a:avLst/>
          </a:prstGeom>
          <a:noFill/>
          <a:ln w="9525">
            <a:noFill/>
          </a:ln>
        </p:spPr>
        <p:txBody>
          <a:bodyPr lIns="0" tIns="0" rIns="0" bIns="0">
            <a:spAutoFit/>
          </a:bodyPr>
          <a:lstStyle/>
          <a:p>
            <a:pPr defTabSz="1216025">
              <a:spcBef>
                <a:spcPct val="20000"/>
              </a:spcBef>
              <a:defRPr/>
            </a:pPr>
            <a:r>
              <a:rPr lang="zh-CN" altLang="en-US" sz="2800" b="1" dirty="0">
                <a:solidFill>
                  <a:srgbClr val="0000FF"/>
                </a:solidFill>
                <a:latin typeface="黑体" panose="02010609060101010101" pitchFamily="49" charset="-122"/>
                <a:ea typeface="黑体" panose="02010609060101010101" pitchFamily="49" charset="-122"/>
                <a:sym typeface="Arial" panose="020B0604020202020204" pitchFamily="34" charset="0"/>
              </a:rPr>
              <a:t>环境与发展理论</a:t>
            </a:r>
          </a:p>
        </p:txBody>
      </p:sp>
      <p:sp>
        <p:nvSpPr>
          <p:cNvPr id="50213" name="稻壳儿小白白(http://dwz.cn/Wu2UP)"/>
          <p:cNvSpPr txBox="1"/>
          <p:nvPr/>
        </p:nvSpPr>
        <p:spPr>
          <a:xfrm>
            <a:off x="2078042" y="4786313"/>
            <a:ext cx="1622425" cy="430212"/>
          </a:xfrm>
          <a:prstGeom prst="rect">
            <a:avLst/>
          </a:prstGeom>
          <a:noFill/>
          <a:ln w="9525">
            <a:noFill/>
          </a:ln>
        </p:spPr>
        <p:txBody>
          <a:bodyPr lIns="0" tIns="0" rIns="0" bIns="0">
            <a:spAutoFit/>
          </a:bodyPr>
          <a:lstStyle/>
          <a:p>
            <a:pPr algn="ctr" defTabSz="1216025">
              <a:spcBef>
                <a:spcPct val="20000"/>
              </a:spcBef>
              <a:defRPr/>
            </a:pPr>
            <a:r>
              <a:rPr lang="zh-CN" altLang="en-US" sz="2800" b="1" dirty="0">
                <a:solidFill>
                  <a:srgbClr val="000000"/>
                </a:solidFill>
                <a:latin typeface="黑体" panose="02010609060101010101" pitchFamily="49" charset="-122"/>
                <a:ea typeface="黑体" panose="02010609060101010101" pitchFamily="49" charset="-122"/>
                <a:cs typeface="+mn-ea"/>
                <a:sym typeface="Arial" panose="020B0604020202020204" pitchFamily="34" charset="0"/>
              </a:rPr>
              <a:t>开放</a:t>
            </a:r>
          </a:p>
        </p:txBody>
      </p:sp>
      <p:sp>
        <p:nvSpPr>
          <p:cNvPr id="50214" name="稻壳儿小白白(http://dwz.cn/Wu2UP)"/>
          <p:cNvSpPr txBox="1"/>
          <p:nvPr/>
        </p:nvSpPr>
        <p:spPr>
          <a:xfrm>
            <a:off x="4443734" y="4787265"/>
            <a:ext cx="4700905" cy="430530"/>
          </a:xfrm>
          <a:prstGeom prst="rect">
            <a:avLst/>
          </a:prstGeom>
          <a:noFill/>
          <a:ln w="9525">
            <a:noFill/>
          </a:ln>
        </p:spPr>
        <p:txBody>
          <a:bodyPr wrap="square" lIns="0" tIns="0" rIns="0" bIns="0">
            <a:spAutoFit/>
          </a:bodyPr>
          <a:lstStyle/>
          <a:p>
            <a:pPr defTabSz="1216025">
              <a:spcBef>
                <a:spcPct val="20000"/>
              </a:spcBef>
              <a:defRPr/>
            </a:pPr>
            <a:r>
              <a:rPr lang="zh-CN" altLang="en-US" sz="2800" b="1" dirty="0">
                <a:solidFill>
                  <a:srgbClr val="0000FF"/>
                </a:solidFill>
                <a:latin typeface="黑体" panose="02010609060101010101" pitchFamily="49" charset="-122"/>
                <a:ea typeface="黑体" panose="02010609060101010101" pitchFamily="49" charset="-122"/>
                <a:sym typeface="Arial" panose="020B0604020202020204" pitchFamily="34" charset="0"/>
              </a:rPr>
              <a:t>对外贸易与发展、外资与发展</a:t>
            </a:r>
          </a:p>
        </p:txBody>
      </p:sp>
      <p:pic>
        <p:nvPicPr>
          <p:cNvPr id="59410" name="稻壳儿小白白(http://dwz.cn/Wu2UP)"/>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5851529"/>
            <a:ext cx="4572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稻壳儿小白白(http://dwz.cn/Wu2UP)"/>
          <p:cNvSpPr/>
          <p:nvPr/>
        </p:nvSpPr>
        <p:spPr bwMode="auto">
          <a:xfrm>
            <a:off x="1222375" y="2700338"/>
            <a:ext cx="520700" cy="520700"/>
          </a:xfrm>
          <a:custGeom>
            <a:avLst/>
            <a:gdLst>
              <a:gd name="T0" fmla="*/ 182606842 w 649"/>
              <a:gd name="T1" fmla="*/ 8653729 h 649"/>
              <a:gd name="T2" fmla="*/ 182606842 w 649"/>
              <a:gd name="T3" fmla="*/ 8653729 h 649"/>
              <a:gd name="T4" fmla="*/ 152893245 w 649"/>
              <a:gd name="T5" fmla="*/ 8653729 h 649"/>
              <a:gd name="T6" fmla="*/ 118852784 w 649"/>
              <a:gd name="T7" fmla="*/ 47020253 h 649"/>
              <a:gd name="T8" fmla="*/ 51060692 w 649"/>
              <a:gd name="T9" fmla="*/ 21346293 h 649"/>
              <a:gd name="T10" fmla="*/ 29713597 w 649"/>
              <a:gd name="T11" fmla="*/ 25673960 h 649"/>
              <a:gd name="T12" fmla="*/ 29713597 w 649"/>
              <a:gd name="T13" fmla="*/ 51059088 h 649"/>
              <a:gd name="T14" fmla="*/ 76446623 w 649"/>
              <a:gd name="T15" fmla="*/ 89424809 h 649"/>
              <a:gd name="T16" fmla="*/ 46733828 w 649"/>
              <a:gd name="T17" fmla="*/ 119136802 h 649"/>
              <a:gd name="T18" fmla="*/ 17020231 w 649"/>
              <a:gd name="T19" fmla="*/ 110483073 h 649"/>
              <a:gd name="T20" fmla="*/ 8365699 w 649"/>
              <a:gd name="T21" fmla="*/ 114809937 h 649"/>
              <a:gd name="T22" fmla="*/ 4326865 w 649"/>
              <a:gd name="T23" fmla="*/ 127502501 h 649"/>
              <a:gd name="T24" fmla="*/ 38079296 w 649"/>
              <a:gd name="T25" fmla="*/ 152887629 h 649"/>
              <a:gd name="T26" fmla="*/ 63754059 w 649"/>
              <a:gd name="T27" fmla="*/ 182888454 h 649"/>
              <a:gd name="T28" fmla="*/ 76446623 w 649"/>
              <a:gd name="T29" fmla="*/ 178561589 h 649"/>
              <a:gd name="T30" fmla="*/ 76446623 w 649"/>
              <a:gd name="T31" fmla="*/ 169907058 h 649"/>
              <a:gd name="T32" fmla="*/ 72119758 w 649"/>
              <a:gd name="T33" fmla="*/ 144521930 h 649"/>
              <a:gd name="T34" fmla="*/ 101832553 w 649"/>
              <a:gd name="T35" fmla="*/ 114809937 h 649"/>
              <a:gd name="T36" fmla="*/ 140200681 w 649"/>
              <a:gd name="T37" fmla="*/ 161541358 h 649"/>
              <a:gd name="T38" fmla="*/ 165586612 w 649"/>
              <a:gd name="T39" fmla="*/ 161541358 h 649"/>
              <a:gd name="T40" fmla="*/ 169913476 w 649"/>
              <a:gd name="T41" fmla="*/ 140195065 h 649"/>
              <a:gd name="T42" fmla="*/ 144239516 w 649"/>
              <a:gd name="T43" fmla="*/ 72405381 h 649"/>
              <a:gd name="T44" fmla="*/ 178279978 w 649"/>
              <a:gd name="T45" fmla="*/ 34038857 h 649"/>
              <a:gd name="T46" fmla="*/ 182606842 w 649"/>
              <a:gd name="T47" fmla="*/ 8653729 h 649"/>
              <a:gd name="T48" fmla="*/ 173952311 w 649"/>
              <a:gd name="T49" fmla="*/ 30000824 h 649"/>
              <a:gd name="T50" fmla="*/ 173952311 w 649"/>
              <a:gd name="T51" fmla="*/ 30000824 h 649"/>
              <a:gd name="T52" fmla="*/ 131546150 w 649"/>
              <a:gd name="T53" fmla="*/ 72405381 h 649"/>
              <a:gd name="T54" fmla="*/ 157220912 w 649"/>
              <a:gd name="T55" fmla="*/ 140195065 h 649"/>
              <a:gd name="T56" fmla="*/ 157220912 w 649"/>
              <a:gd name="T57" fmla="*/ 152887629 h 649"/>
              <a:gd name="T58" fmla="*/ 144239516 w 649"/>
              <a:gd name="T59" fmla="*/ 152887629 h 649"/>
              <a:gd name="T60" fmla="*/ 106160220 w 649"/>
              <a:gd name="T61" fmla="*/ 97790509 h 649"/>
              <a:gd name="T62" fmla="*/ 59426392 w 649"/>
              <a:gd name="T63" fmla="*/ 140195065 h 649"/>
              <a:gd name="T64" fmla="*/ 68080923 w 649"/>
              <a:gd name="T65" fmla="*/ 169907058 h 649"/>
              <a:gd name="T66" fmla="*/ 46733828 w 649"/>
              <a:gd name="T67" fmla="*/ 144521930 h 649"/>
              <a:gd name="T68" fmla="*/ 17020231 w 649"/>
              <a:gd name="T69" fmla="*/ 123175637 h 649"/>
              <a:gd name="T70" fmla="*/ 46733828 w 649"/>
              <a:gd name="T71" fmla="*/ 131829366 h 649"/>
              <a:gd name="T72" fmla="*/ 93466853 w 649"/>
              <a:gd name="T73" fmla="*/ 85097945 h 649"/>
              <a:gd name="T74" fmla="*/ 38079296 w 649"/>
              <a:gd name="T75" fmla="*/ 42404556 h 649"/>
              <a:gd name="T76" fmla="*/ 38079296 w 649"/>
              <a:gd name="T77" fmla="*/ 34038857 h 649"/>
              <a:gd name="T78" fmla="*/ 51060692 w 649"/>
              <a:gd name="T79" fmla="*/ 34038857 h 649"/>
              <a:gd name="T80" fmla="*/ 118852784 w 649"/>
              <a:gd name="T81" fmla="*/ 59423985 h 649"/>
              <a:gd name="T82" fmla="*/ 161259747 w 649"/>
              <a:gd name="T83" fmla="*/ 17019429 h 649"/>
              <a:gd name="T84" fmla="*/ 173952311 w 649"/>
              <a:gd name="T85" fmla="*/ 17019429 h 649"/>
              <a:gd name="T86" fmla="*/ 173952311 w 649"/>
              <a:gd name="T87" fmla="*/ 30000824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9"/>
              <a:gd name="T133" fmla="*/ 0 h 649"/>
              <a:gd name="T134" fmla="*/ 649 w 649"/>
              <a:gd name="T135" fmla="*/ 649 h 6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1227" name="标题 1"/>
          <p:cNvSpPr>
            <a:spLocks noGrp="1"/>
          </p:cNvSpPr>
          <p:nvPr/>
        </p:nvSpPr>
        <p:spPr bwMode="auto">
          <a:xfrm>
            <a:off x="917575" y="58738"/>
            <a:ext cx="78867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6000" dirty="0">
                <a:solidFill>
                  <a:srgbClr val="C00000"/>
                </a:solidFill>
                <a:latin typeface="华文新魏" panose="02010800040101010101" pitchFamily="2" charset="-122"/>
                <a:ea typeface="华文新魏" panose="02010800040101010101" pitchFamily="2" charset="-122"/>
              </a:rPr>
              <a:t>发展经济学</a:t>
            </a:r>
            <a:r>
              <a:rPr lang="zh-CN" altLang="en-US" sz="6000" dirty="0" smtClean="0">
                <a:solidFill>
                  <a:srgbClr val="C00000"/>
                </a:solidFill>
                <a:latin typeface="华文琥珀" panose="02010800040101010101" pitchFamily="2" charset="-122"/>
                <a:ea typeface="华文琥珀" panose="02010800040101010101" pitchFamily="2" charset="-122"/>
              </a:rPr>
              <a:t>新突破</a:t>
            </a:r>
            <a:endParaRPr lang="zh-CN" altLang="en-US" sz="6000" dirty="0">
              <a:solidFill>
                <a:srgbClr val="C00000"/>
              </a:solidFill>
              <a:latin typeface="华文琥珀" panose="02010800040101010101" pitchFamily="2" charset="-122"/>
              <a:ea typeface="华文琥珀" panose="02010800040101010101" pitchFamily="2" charset="-122"/>
            </a:endParaRPr>
          </a:p>
        </p:txBody>
      </p:sp>
      <p:sp>
        <p:nvSpPr>
          <p:cNvPr id="3" name="右箭头 2"/>
          <p:cNvSpPr/>
          <p:nvPr/>
        </p:nvSpPr>
        <p:spPr>
          <a:xfrm>
            <a:off x="4070354" y="1801813"/>
            <a:ext cx="512763" cy="355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914400">
              <a:defRPr/>
            </a:pPr>
            <a:endParaRPr lang="zh-CN" altLang="en-US">
              <a:solidFill>
                <a:srgbClr val="FFFFFF"/>
              </a:solidFill>
              <a:latin typeface="Calibri" panose="020F0502020204030204"/>
              <a:ea typeface="宋体" panose="02010600030101010101" pitchFamily="2" charset="-122"/>
            </a:endParaRPr>
          </a:p>
        </p:txBody>
      </p:sp>
      <p:sp>
        <p:nvSpPr>
          <p:cNvPr id="4" name="右箭头 3"/>
          <p:cNvSpPr/>
          <p:nvPr/>
        </p:nvSpPr>
        <p:spPr>
          <a:xfrm>
            <a:off x="4064004" y="2790825"/>
            <a:ext cx="512763" cy="355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914400">
              <a:defRPr/>
            </a:pPr>
            <a:endParaRPr lang="zh-CN" altLang="en-US">
              <a:solidFill>
                <a:srgbClr val="FFFFFF"/>
              </a:solidFill>
              <a:latin typeface="Calibri" panose="020F0502020204030204"/>
              <a:ea typeface="宋体" panose="02010600030101010101" pitchFamily="2" charset="-122"/>
            </a:endParaRPr>
          </a:p>
        </p:txBody>
      </p:sp>
      <p:sp>
        <p:nvSpPr>
          <p:cNvPr id="5" name="右箭头 4"/>
          <p:cNvSpPr/>
          <p:nvPr/>
        </p:nvSpPr>
        <p:spPr>
          <a:xfrm>
            <a:off x="4064004" y="3862388"/>
            <a:ext cx="512763" cy="355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914400">
              <a:defRPr/>
            </a:pPr>
            <a:endParaRPr lang="zh-CN" altLang="en-US">
              <a:solidFill>
                <a:srgbClr val="FFFFFF"/>
              </a:solidFill>
              <a:latin typeface="Calibri" panose="020F0502020204030204"/>
              <a:ea typeface="宋体" panose="02010600030101010101" pitchFamily="2" charset="-122"/>
            </a:endParaRPr>
          </a:p>
        </p:txBody>
      </p:sp>
      <p:sp>
        <p:nvSpPr>
          <p:cNvPr id="6" name="右箭头 5"/>
          <p:cNvSpPr/>
          <p:nvPr/>
        </p:nvSpPr>
        <p:spPr>
          <a:xfrm>
            <a:off x="4070354" y="4824413"/>
            <a:ext cx="512763" cy="355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914400">
              <a:defRPr/>
            </a:pPr>
            <a:endParaRPr lang="zh-CN" altLang="en-US">
              <a:solidFill>
                <a:srgbClr val="FFFFFF"/>
              </a:solidFill>
              <a:latin typeface="Calibri" panose="020F0502020204030204"/>
              <a:ea typeface="宋体" panose="02010600030101010101" pitchFamily="2" charset="-122"/>
            </a:endParaRPr>
          </a:p>
        </p:txBody>
      </p:sp>
      <p:sp>
        <p:nvSpPr>
          <p:cNvPr id="7" name="右箭头 6"/>
          <p:cNvSpPr/>
          <p:nvPr/>
        </p:nvSpPr>
        <p:spPr>
          <a:xfrm>
            <a:off x="4064004" y="5926138"/>
            <a:ext cx="512763" cy="355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914400">
              <a:defRPr/>
            </a:pPr>
            <a:endParaRPr lang="zh-CN" altLang="en-US">
              <a:solidFill>
                <a:srgbClr val="FFFFFF"/>
              </a:solidFill>
              <a:latin typeface="Calibri" panose="020F0502020204030204"/>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a:xfrm>
            <a:off x="89452" y="151859"/>
            <a:ext cx="9054548" cy="1325563"/>
          </a:xfrm>
        </p:spPr>
        <p:txBody>
          <a:bodyPr>
            <a:normAutofit/>
          </a:bodyPr>
          <a:lstStyle/>
          <a:p>
            <a:pPr algn="ctr" eaLnBrk="1" hangingPunct="1"/>
            <a:r>
              <a:rPr lang="zh-CN" altLang="en-US" sz="4000" dirty="0">
                <a:solidFill>
                  <a:srgbClr val="C00000"/>
                </a:solidFill>
                <a:latin typeface="华文新魏" panose="02010800040101010101" pitchFamily="2" charset="-122"/>
                <a:ea typeface="华文新魏" panose="02010800040101010101" pitchFamily="2" charset="-122"/>
              </a:rPr>
              <a:t>改革开放以来四次创业浪潮与</a:t>
            </a:r>
            <a:r>
              <a:rPr lang="en-US" altLang="zh-CN" sz="4000" dirty="0">
                <a:solidFill>
                  <a:srgbClr val="C00000"/>
                </a:solidFill>
                <a:latin typeface="华文新魏" panose="02010800040101010101" pitchFamily="2" charset="-122"/>
                <a:ea typeface="华文新魏" panose="02010800040101010101" pitchFamily="2" charset="-122"/>
              </a:rPr>
              <a:t/>
            </a:r>
            <a:br>
              <a:rPr lang="en-US" altLang="zh-CN" sz="4000" dirty="0">
                <a:solidFill>
                  <a:srgbClr val="C00000"/>
                </a:solidFill>
                <a:latin typeface="华文新魏" panose="02010800040101010101" pitchFamily="2" charset="-122"/>
                <a:ea typeface="华文新魏" panose="02010800040101010101" pitchFamily="2" charset="-122"/>
              </a:rPr>
            </a:br>
            <a:r>
              <a:rPr lang="zh-CN" altLang="en-US" sz="4000" dirty="0">
                <a:solidFill>
                  <a:srgbClr val="C00000"/>
                </a:solidFill>
                <a:latin typeface="华文新魏" panose="02010800040101010101" pitchFamily="2" charset="-122"/>
                <a:ea typeface="华文新魏" panose="02010800040101010101" pitchFamily="2" charset="-122"/>
              </a:rPr>
              <a:t>四代民营企业家崛起</a:t>
            </a:r>
          </a:p>
        </p:txBody>
      </p:sp>
      <p:sp>
        <p:nvSpPr>
          <p:cNvPr id="7171" name="内容占位符 2"/>
          <p:cNvSpPr>
            <a:spLocks noGrp="1"/>
          </p:cNvSpPr>
          <p:nvPr>
            <p:ph idx="4294967295"/>
          </p:nvPr>
        </p:nvSpPr>
        <p:spPr>
          <a:xfrm>
            <a:off x="628650" y="1477418"/>
            <a:ext cx="7886700" cy="4351338"/>
          </a:xfrm>
        </p:spPr>
        <p:txBody>
          <a:bodyPr>
            <a:normAutofit/>
          </a:bodyPr>
          <a:lstStyle/>
          <a:p>
            <a:pPr lvl="1" eaLnBrk="1" hangingPunct="1">
              <a:lnSpc>
                <a:spcPct val="150000"/>
              </a:lnSpc>
            </a:pPr>
            <a:r>
              <a:rPr lang="zh-CN" altLang="zh-CN" sz="3600" dirty="0">
                <a:latin typeface="黑体" panose="02010609060101010101" pitchFamily="49" charset="-122"/>
                <a:ea typeface="黑体" panose="02010609060101010101" pitchFamily="49" charset="-122"/>
                <a:cs typeface="楷体_GB2312"/>
              </a:rPr>
              <a:t>改革开放初期</a:t>
            </a:r>
            <a:r>
              <a:rPr lang="zh-CN" altLang="en-US" sz="3600" dirty="0">
                <a:latin typeface="黑体" panose="02010609060101010101" pitchFamily="49" charset="-122"/>
                <a:ea typeface="黑体" panose="02010609060101010101" pitchFamily="49" charset="-122"/>
                <a:cs typeface="楷体_GB2312"/>
              </a:rPr>
              <a:t>到</a:t>
            </a:r>
            <a:r>
              <a:rPr lang="en-US" altLang="zh-CN" sz="3600" dirty="0">
                <a:latin typeface="黑体" panose="02010609060101010101" pitchFamily="49" charset="-122"/>
                <a:ea typeface="黑体" panose="02010609060101010101" pitchFamily="49" charset="-122"/>
                <a:cs typeface="楷体_GB2312"/>
              </a:rPr>
              <a:t>90</a:t>
            </a:r>
            <a:r>
              <a:rPr lang="zh-CN" altLang="zh-CN" sz="3600" dirty="0">
                <a:latin typeface="黑体" panose="02010609060101010101" pitchFamily="49" charset="-122"/>
                <a:ea typeface="黑体" panose="02010609060101010101" pitchFamily="49" charset="-122"/>
                <a:cs typeface="楷体_GB2312"/>
              </a:rPr>
              <a:t>年代</a:t>
            </a:r>
            <a:r>
              <a:rPr lang="zh-CN" altLang="en-US" sz="3600" dirty="0">
                <a:latin typeface="黑体" panose="02010609060101010101" pitchFamily="49" charset="-122"/>
                <a:ea typeface="黑体" panose="02010609060101010101" pitchFamily="49" charset="-122"/>
                <a:cs typeface="楷体_GB2312"/>
              </a:rPr>
              <a:t>初期</a:t>
            </a:r>
            <a:endParaRPr lang="en-US" altLang="zh-CN" sz="3600" dirty="0">
              <a:latin typeface="黑体" panose="02010609060101010101" pitchFamily="49" charset="-122"/>
              <a:ea typeface="黑体" panose="02010609060101010101" pitchFamily="49" charset="-122"/>
              <a:cs typeface="楷体_GB2312"/>
            </a:endParaRPr>
          </a:p>
          <a:p>
            <a:pPr lvl="1" eaLnBrk="1" hangingPunct="1">
              <a:lnSpc>
                <a:spcPct val="150000"/>
              </a:lnSpc>
            </a:pPr>
            <a:r>
              <a:rPr lang="en-US" altLang="zh-CN" sz="3600" dirty="0">
                <a:latin typeface="黑体" panose="02010609060101010101" pitchFamily="49" charset="-122"/>
                <a:ea typeface="黑体" panose="02010609060101010101" pitchFamily="49" charset="-122"/>
                <a:cs typeface="楷体_GB2312"/>
              </a:rPr>
              <a:t>1992</a:t>
            </a:r>
            <a:r>
              <a:rPr lang="zh-CN" altLang="zh-CN" sz="3600" dirty="0">
                <a:latin typeface="黑体" panose="02010609060101010101" pitchFamily="49" charset="-122"/>
                <a:ea typeface="黑体" panose="02010609060101010101" pitchFamily="49" charset="-122"/>
                <a:cs typeface="楷体_GB2312"/>
              </a:rPr>
              <a:t>年邓小平南巡讲话之后</a:t>
            </a:r>
            <a:endParaRPr lang="en-US" altLang="zh-CN" sz="3600" dirty="0">
              <a:latin typeface="黑体" panose="02010609060101010101" pitchFamily="49" charset="-122"/>
              <a:ea typeface="黑体" panose="02010609060101010101" pitchFamily="49" charset="-122"/>
              <a:cs typeface="楷体_GB2312"/>
            </a:endParaRPr>
          </a:p>
          <a:p>
            <a:pPr lvl="1" eaLnBrk="1" hangingPunct="1">
              <a:lnSpc>
                <a:spcPct val="150000"/>
              </a:lnSpc>
            </a:pPr>
            <a:r>
              <a:rPr lang="zh-CN" altLang="zh-CN" sz="3600" dirty="0">
                <a:latin typeface="黑体" panose="02010609060101010101" pitchFamily="49" charset="-122"/>
                <a:ea typeface="黑体" panose="02010609060101010101" pitchFamily="49" charset="-122"/>
                <a:cs typeface="楷体_GB2312"/>
              </a:rPr>
              <a:t>上世纪末至</a:t>
            </a:r>
            <a:r>
              <a:rPr lang="zh-CN" altLang="en-US" sz="3600" dirty="0">
                <a:latin typeface="黑体" panose="02010609060101010101" pitchFamily="49" charset="-122"/>
                <a:ea typeface="黑体" panose="02010609060101010101" pitchFamily="49" charset="-122"/>
                <a:cs typeface="楷体_GB2312"/>
              </a:rPr>
              <a:t>十八大</a:t>
            </a:r>
            <a:r>
              <a:rPr lang="zh-CN" altLang="zh-CN" sz="3600" dirty="0">
                <a:latin typeface="黑体" panose="02010609060101010101" pitchFamily="49" charset="-122"/>
                <a:ea typeface="黑体" panose="02010609060101010101" pitchFamily="49" charset="-122"/>
                <a:cs typeface="楷体_GB2312"/>
              </a:rPr>
              <a:t>创业浪潮</a:t>
            </a:r>
            <a:endParaRPr lang="en-US" altLang="zh-CN" sz="3600" dirty="0">
              <a:latin typeface="黑体" panose="02010609060101010101" pitchFamily="49" charset="-122"/>
              <a:ea typeface="黑体" panose="02010609060101010101" pitchFamily="49" charset="-122"/>
              <a:cs typeface="楷体_GB2312"/>
            </a:endParaRPr>
          </a:p>
          <a:p>
            <a:pPr lvl="1" eaLnBrk="1" hangingPunct="1">
              <a:lnSpc>
                <a:spcPct val="150000"/>
              </a:lnSpc>
            </a:pPr>
            <a:r>
              <a:rPr lang="zh-CN" altLang="en-US" sz="3600" dirty="0">
                <a:latin typeface="黑体" panose="02010609060101010101" pitchFamily="49" charset="-122"/>
                <a:ea typeface="黑体" panose="02010609060101010101" pitchFamily="49" charset="-122"/>
                <a:cs typeface="楷体_GB2312"/>
              </a:rPr>
              <a:t>当前</a:t>
            </a:r>
            <a:r>
              <a:rPr lang="zh-CN" altLang="en-US" sz="3600" dirty="0">
                <a:solidFill>
                  <a:srgbClr val="0000FF"/>
                </a:solidFill>
                <a:latin typeface="华文琥珀" panose="02010800040101010101" pitchFamily="2" charset="-122"/>
                <a:ea typeface="华文琥珀" panose="02010800040101010101" pitchFamily="2" charset="-122"/>
                <a:cs typeface="楷体_GB2312"/>
              </a:rPr>
              <a:t>大众创业与万众创新</a:t>
            </a:r>
            <a:r>
              <a:rPr lang="zh-CN" altLang="en-US" sz="3600" dirty="0">
                <a:latin typeface="黑体" panose="02010609060101010101" pitchFamily="49" charset="-122"/>
                <a:ea typeface="黑体" panose="02010609060101010101" pitchFamily="49" charset="-122"/>
                <a:cs typeface="楷体_GB2312"/>
              </a:rPr>
              <a:t>浪潮</a:t>
            </a:r>
          </a:p>
        </p:txBody>
      </p:sp>
      <p:sp>
        <p:nvSpPr>
          <p:cNvPr id="5" name="矩形 4"/>
          <p:cNvSpPr/>
          <p:nvPr/>
        </p:nvSpPr>
        <p:spPr>
          <a:xfrm>
            <a:off x="829933" y="5161265"/>
            <a:ext cx="7200900" cy="1515288"/>
          </a:xfrm>
          <a:prstGeom prst="rect">
            <a:avLst/>
          </a:prstGeom>
          <a:solidFill>
            <a:schemeClr val="accent1">
              <a:lumMod val="75000"/>
            </a:schemeClr>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defTabSz="914400">
              <a:defRPr/>
            </a:pPr>
            <a:r>
              <a:rPr lang="zh-CN" altLang="zh-CN" sz="3200" b="1" dirty="0">
                <a:solidFill>
                  <a:srgbClr val="FFFFFF"/>
                </a:solidFill>
                <a:latin typeface="黑体" panose="02010609060101010101" pitchFamily="49" charset="-122"/>
                <a:ea typeface="黑体" panose="02010609060101010101" pitchFamily="49" charset="-122"/>
              </a:rPr>
              <a:t>每一次创业浪潮都诞生了一大批企业家</a:t>
            </a:r>
          </a:p>
        </p:txBody>
      </p:sp>
    </p:spTree>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a:xfrm>
            <a:off x="457200" y="81280"/>
            <a:ext cx="8229600" cy="1475740"/>
          </a:xfrm>
        </p:spPr>
        <p:txBody>
          <a:bodyPr>
            <a:normAutofit/>
          </a:bodyPr>
          <a:lstStyle/>
          <a:p>
            <a:pPr algn="ctr" eaLnBrk="1" hangingPunct="1"/>
            <a:r>
              <a:rPr lang="zh-CN" altLang="zh-CN" sz="4000" dirty="0">
                <a:solidFill>
                  <a:srgbClr val="C00000"/>
                </a:solidFill>
                <a:latin typeface="华文新魏" panose="02010800040101010101" pitchFamily="2" charset="-122"/>
                <a:ea typeface="华文新魏" panose="02010800040101010101" pitchFamily="2" charset="-122"/>
              </a:rPr>
              <a:t>第三代企业家</a:t>
            </a:r>
            <a:r>
              <a:rPr lang="zh-CN" altLang="en-US" sz="4000" dirty="0">
                <a:solidFill>
                  <a:srgbClr val="C00000"/>
                </a:solidFill>
                <a:latin typeface="华文新魏" panose="02010800040101010101" pitchFamily="2" charset="-122"/>
                <a:ea typeface="华文新魏" panose="02010800040101010101" pitchFamily="2" charset="-122"/>
              </a:rPr>
              <a:t>： </a:t>
            </a:r>
            <a:r>
              <a:rPr lang="en-US" altLang="zh-CN" sz="4000" dirty="0">
                <a:solidFill>
                  <a:srgbClr val="C00000"/>
                </a:solidFill>
                <a:latin typeface="华文新魏" panose="02010800040101010101" pitchFamily="2" charset="-122"/>
                <a:ea typeface="华文新魏" panose="02010800040101010101" pitchFamily="2" charset="-122"/>
              </a:rPr>
              <a:t>2000</a:t>
            </a:r>
            <a:r>
              <a:rPr lang="zh-CN" altLang="zh-CN" sz="4000" dirty="0">
                <a:solidFill>
                  <a:srgbClr val="C00000"/>
                </a:solidFill>
                <a:latin typeface="华文新魏" panose="02010800040101010101" pitchFamily="2" charset="-122"/>
                <a:ea typeface="华文新魏" panose="02010800040101010101" pitchFamily="2" charset="-122"/>
              </a:rPr>
              <a:t>年前后</a:t>
            </a:r>
            <a:r>
              <a:rPr lang="en-US" altLang="zh-CN" sz="4000" dirty="0">
                <a:solidFill>
                  <a:srgbClr val="C00000"/>
                </a:solidFill>
                <a:latin typeface="华文新魏" panose="02010800040101010101" pitchFamily="2" charset="-122"/>
                <a:ea typeface="华文新魏" panose="02010800040101010101" pitchFamily="2" charset="-122"/>
              </a:rPr>
              <a:t/>
            </a:r>
            <a:br>
              <a:rPr lang="en-US" altLang="zh-CN" sz="4000" dirty="0">
                <a:solidFill>
                  <a:srgbClr val="C00000"/>
                </a:solidFill>
                <a:latin typeface="华文新魏" panose="02010800040101010101" pitchFamily="2" charset="-122"/>
                <a:ea typeface="华文新魏" panose="02010800040101010101" pitchFamily="2" charset="-122"/>
              </a:rPr>
            </a:br>
            <a:r>
              <a:rPr lang="zh-CN" altLang="en-US" dirty="0">
                <a:solidFill>
                  <a:srgbClr val="0000FF"/>
                </a:solidFill>
                <a:latin typeface="华文琥珀" panose="02010800040101010101" pitchFamily="2" charset="-122"/>
                <a:ea typeface="华文琥珀" panose="02010800040101010101" pitchFamily="2" charset="-122"/>
              </a:rPr>
              <a:t>互联网新经济</a:t>
            </a:r>
          </a:p>
        </p:txBody>
      </p:sp>
      <p:grpSp>
        <p:nvGrpSpPr>
          <p:cNvPr id="41" name="组合 40"/>
          <p:cNvGrpSpPr/>
          <p:nvPr>
            <p:custDataLst>
              <p:tags r:id="rId1"/>
            </p:custDataLst>
          </p:nvPr>
        </p:nvGrpSpPr>
        <p:grpSpPr>
          <a:xfrm>
            <a:off x="695812" y="3792224"/>
            <a:ext cx="2331084" cy="1363345"/>
            <a:chOff x="1113366" y="3014132"/>
            <a:chExt cx="2331084" cy="1363135"/>
          </a:xfrm>
        </p:grpSpPr>
        <p:sp>
          <p:nvSpPr>
            <p:cNvPr id="36" name="任意多边形 35"/>
            <p:cNvSpPr/>
            <p:nvPr>
              <p:custDataLst>
                <p:tags r:id="rId11"/>
              </p:custDataLst>
            </p:nvPr>
          </p:nvSpPr>
          <p:spPr>
            <a:xfrm>
              <a:off x="1113366" y="3471333"/>
              <a:ext cx="2331084" cy="905934"/>
            </a:xfrm>
            <a:custGeom>
              <a:avLst/>
              <a:gdLst>
                <a:gd name="connsiteX0" fmla="*/ 0 w 2260600"/>
                <a:gd name="connsiteY0" fmla="*/ 1098800 h 1117600"/>
                <a:gd name="connsiteX1" fmla="*/ 2260600 w 2260600"/>
                <a:gd name="connsiteY1" fmla="*/ 1098800 h 1117600"/>
                <a:gd name="connsiteX2" fmla="*/ 2260600 w 2260600"/>
                <a:gd name="connsiteY2" fmla="*/ 1117600 h 1117600"/>
                <a:gd name="connsiteX3" fmla="*/ 0 w 2260600"/>
                <a:gd name="connsiteY3" fmla="*/ 1117600 h 1117600"/>
                <a:gd name="connsiteX4" fmla="*/ 0 w 2260600"/>
                <a:gd name="connsiteY4" fmla="*/ 0 h 1117600"/>
                <a:gd name="connsiteX5" fmla="*/ 2260600 w 2260600"/>
                <a:gd name="connsiteY5" fmla="*/ 0 h 1117600"/>
                <a:gd name="connsiteX6" fmla="*/ 2260600 w 2260600"/>
                <a:gd name="connsiteY6" fmla="*/ 18800 h 1117600"/>
                <a:gd name="connsiteX7" fmla="*/ 0 w 2260600"/>
                <a:gd name="connsiteY7" fmla="*/ 188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0600" h="1117600">
                  <a:moveTo>
                    <a:pt x="0" y="1098800"/>
                  </a:moveTo>
                  <a:lnTo>
                    <a:pt x="2260600" y="1098800"/>
                  </a:lnTo>
                  <a:lnTo>
                    <a:pt x="2260600" y="1117600"/>
                  </a:lnTo>
                  <a:lnTo>
                    <a:pt x="0" y="1117600"/>
                  </a:lnTo>
                  <a:close/>
                  <a:moveTo>
                    <a:pt x="0" y="0"/>
                  </a:moveTo>
                  <a:lnTo>
                    <a:pt x="2260600" y="0"/>
                  </a:lnTo>
                  <a:lnTo>
                    <a:pt x="2260600" y="18800"/>
                  </a:lnTo>
                  <a:lnTo>
                    <a:pt x="0" y="18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20000"/>
            </a:bodyPr>
            <a:lstStyle/>
            <a:p>
              <a:pPr marL="342900" indent="-342900" algn="ctr" defTabSz="914400">
                <a:buFont typeface="Wingdings" panose="05000000000000000000" pitchFamily="2" charset="2"/>
                <a:buChar char="l"/>
                <a:defRPr/>
              </a:pPr>
              <a:r>
                <a:rPr lang="zh-CN" altLang="zh-CN" sz="2400">
                  <a:solidFill>
                    <a:srgbClr val="000000"/>
                  </a:solidFill>
                  <a:latin typeface="宋体" panose="02010600030101010101" pitchFamily="2" charset="-122"/>
                  <a:ea typeface="宋体" panose="02010600030101010101" pitchFamily="2" charset="-122"/>
                  <a:cs typeface="宋体" panose="02010600030101010101" pitchFamily="2" charset="-122"/>
                </a:rPr>
                <a:t>高</a:t>
              </a:r>
              <a:r>
                <a:rPr lang="zh-CN" altLang="zh-CN" sz="2400" dirty="0">
                  <a:solidFill>
                    <a:srgbClr val="000000"/>
                  </a:solidFill>
                  <a:latin typeface="宋体" panose="02010600030101010101" pitchFamily="2" charset="-122"/>
                  <a:ea typeface="宋体" panose="02010600030101010101" pitchFamily="2" charset="-122"/>
                  <a:cs typeface="宋体" panose="02010600030101010101" pitchFamily="2" charset="-122"/>
                </a:rPr>
                <a:t>学历、高技</a:t>
              </a:r>
              <a:endPar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ctr" defTabSz="914400">
                <a:defRPr/>
              </a:pPr>
              <a:r>
                <a:rPr lang="zh-CN" altLang="zh-CN" sz="2400">
                  <a:solidFill>
                    <a:srgbClr val="000000"/>
                  </a:solidFill>
                  <a:latin typeface="宋体" panose="02010600030101010101" pitchFamily="2" charset="-122"/>
                  <a:ea typeface="宋体" panose="02010600030101010101" pitchFamily="2" charset="-122"/>
                  <a:cs typeface="宋体" panose="02010600030101010101" pitchFamily="2" charset="-122"/>
                </a:rPr>
                <a:t>术</a:t>
              </a:r>
              <a:r>
                <a:rPr lang="zh-CN" altLang="zh-CN" sz="2400" dirty="0">
                  <a:solidFill>
                    <a:srgbClr val="000000"/>
                  </a:solidFill>
                  <a:latin typeface="宋体" panose="02010600030101010101" pitchFamily="2" charset="-122"/>
                  <a:ea typeface="宋体" panose="02010600030101010101" pitchFamily="2" charset="-122"/>
                  <a:cs typeface="宋体" panose="02010600030101010101" pitchFamily="2" charset="-122"/>
                </a:rPr>
                <a:t>、年轻化</a:t>
              </a:r>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altLang="zh-CN" dirty="0">
                  <a:solidFill>
                    <a:srgbClr val="5B9BD5"/>
                  </a:solidFill>
                  <a:latin typeface="Arial" panose="020B0604020202020204"/>
                  <a:ea typeface="微软雅黑" panose="020B0503020204020204" charset="-122"/>
                </a:rPr>
                <a:t>		</a:t>
              </a:r>
            </a:p>
          </p:txBody>
        </p:sp>
        <p:sp>
          <p:nvSpPr>
            <p:cNvPr id="40" name="任意多边形 39"/>
            <p:cNvSpPr/>
            <p:nvPr>
              <p:custDataLst>
                <p:tags r:id="rId12"/>
              </p:custDataLst>
            </p:nvPr>
          </p:nvSpPr>
          <p:spPr>
            <a:xfrm>
              <a:off x="1839289" y="3014132"/>
              <a:ext cx="808755" cy="423333"/>
            </a:xfrm>
            <a:custGeom>
              <a:avLst/>
              <a:gdLst>
                <a:gd name="connsiteX0" fmla="*/ 0 w 808755"/>
                <a:gd name="connsiteY0" fmla="*/ 0 h 423333"/>
                <a:gd name="connsiteX1" fmla="*/ 808755 w 808755"/>
                <a:gd name="connsiteY1" fmla="*/ 0 h 423333"/>
                <a:gd name="connsiteX2" fmla="*/ 404378 w 808755"/>
                <a:gd name="connsiteY2" fmla="*/ 423333 h 423333"/>
              </a:gdLst>
              <a:ahLst/>
              <a:cxnLst>
                <a:cxn ang="0">
                  <a:pos x="connsiteX0" y="connsiteY0"/>
                </a:cxn>
                <a:cxn ang="0">
                  <a:pos x="connsiteX1" y="connsiteY1"/>
                </a:cxn>
                <a:cxn ang="0">
                  <a:pos x="connsiteX2" y="connsiteY2"/>
                </a:cxn>
              </a:cxnLst>
              <a:rect l="l" t="t" r="r" b="b"/>
              <a:pathLst>
                <a:path w="808755" h="423333">
                  <a:moveTo>
                    <a:pt x="0" y="0"/>
                  </a:moveTo>
                  <a:lnTo>
                    <a:pt x="808755" y="0"/>
                  </a:lnTo>
                  <a:lnTo>
                    <a:pt x="404378" y="4233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defTabSz="914400">
                <a:defRPr/>
              </a:pPr>
              <a:r>
                <a:rPr lang="en-US" altLang="zh-CN" dirty="0">
                  <a:solidFill>
                    <a:srgbClr val="FFFFFF"/>
                  </a:solidFill>
                  <a:latin typeface="Arial" panose="020B0604020202020204"/>
                  <a:ea typeface="微软雅黑" panose="020B0503020204020204" charset="-122"/>
                  <a:sym typeface="Arial" panose="020B0604020202020204" pitchFamily="34" charset="0"/>
                </a:rPr>
                <a:t>A</a:t>
              </a:r>
              <a:endParaRPr lang="zh-CN" altLang="en-US" dirty="0">
                <a:solidFill>
                  <a:srgbClr val="FFFFFF"/>
                </a:solidFill>
                <a:latin typeface="Arial" panose="020B0604020202020204"/>
                <a:ea typeface="微软雅黑" panose="020B0503020204020204" charset="-122"/>
                <a:sym typeface="Arial" panose="020B0604020202020204" pitchFamily="34" charset="0"/>
              </a:endParaRPr>
            </a:p>
          </p:txBody>
        </p:sp>
      </p:grpSp>
      <p:grpSp>
        <p:nvGrpSpPr>
          <p:cNvPr id="42" name="组合 41"/>
          <p:cNvGrpSpPr/>
          <p:nvPr>
            <p:custDataLst>
              <p:tags r:id="rId2"/>
            </p:custDataLst>
          </p:nvPr>
        </p:nvGrpSpPr>
        <p:grpSpPr>
          <a:xfrm>
            <a:off x="6311414" y="3792224"/>
            <a:ext cx="2375389" cy="1363345"/>
            <a:chOff x="1113365" y="3014132"/>
            <a:chExt cx="2375389" cy="1363135"/>
          </a:xfrm>
        </p:grpSpPr>
        <p:sp>
          <p:nvSpPr>
            <p:cNvPr id="43" name="任意多边形 42"/>
            <p:cNvSpPr/>
            <p:nvPr>
              <p:custDataLst>
                <p:tags r:id="rId9"/>
              </p:custDataLst>
            </p:nvPr>
          </p:nvSpPr>
          <p:spPr>
            <a:xfrm>
              <a:off x="1113365" y="3471333"/>
              <a:ext cx="2375389" cy="905934"/>
            </a:xfrm>
            <a:custGeom>
              <a:avLst/>
              <a:gdLst>
                <a:gd name="connsiteX0" fmla="*/ 0 w 2260600"/>
                <a:gd name="connsiteY0" fmla="*/ 1098800 h 1117600"/>
                <a:gd name="connsiteX1" fmla="*/ 2260600 w 2260600"/>
                <a:gd name="connsiteY1" fmla="*/ 1098800 h 1117600"/>
                <a:gd name="connsiteX2" fmla="*/ 2260600 w 2260600"/>
                <a:gd name="connsiteY2" fmla="*/ 1117600 h 1117600"/>
                <a:gd name="connsiteX3" fmla="*/ 0 w 2260600"/>
                <a:gd name="connsiteY3" fmla="*/ 1117600 h 1117600"/>
                <a:gd name="connsiteX4" fmla="*/ 0 w 2260600"/>
                <a:gd name="connsiteY4" fmla="*/ 0 h 1117600"/>
                <a:gd name="connsiteX5" fmla="*/ 2260600 w 2260600"/>
                <a:gd name="connsiteY5" fmla="*/ 0 h 1117600"/>
                <a:gd name="connsiteX6" fmla="*/ 2260600 w 2260600"/>
                <a:gd name="connsiteY6" fmla="*/ 18800 h 1117600"/>
                <a:gd name="connsiteX7" fmla="*/ 0 w 2260600"/>
                <a:gd name="connsiteY7" fmla="*/ 188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0600" h="1117600">
                  <a:moveTo>
                    <a:pt x="0" y="1098800"/>
                  </a:moveTo>
                  <a:lnTo>
                    <a:pt x="2260600" y="1098800"/>
                  </a:lnTo>
                  <a:lnTo>
                    <a:pt x="2260600" y="1117600"/>
                  </a:lnTo>
                  <a:lnTo>
                    <a:pt x="0" y="1117600"/>
                  </a:lnTo>
                  <a:close/>
                  <a:moveTo>
                    <a:pt x="0" y="0"/>
                  </a:moveTo>
                  <a:lnTo>
                    <a:pt x="2260600" y="0"/>
                  </a:lnTo>
                  <a:lnTo>
                    <a:pt x="2260600" y="18800"/>
                  </a:lnTo>
                  <a:lnTo>
                    <a:pt x="0" y="18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20000"/>
            </a:bodyPr>
            <a:lstStyle/>
            <a:p>
              <a:pPr marL="342900" indent="-342900" algn="ctr" defTabSz="914400">
                <a:buFont typeface="Wingdings" panose="05000000000000000000" pitchFamily="2" charset="2"/>
                <a:buChar char="l"/>
                <a:defRPr/>
              </a:pPr>
              <a:r>
                <a:rPr lang="zh-CN" altLang="en-US" sz="2400">
                  <a:solidFill>
                    <a:srgbClr val="000000"/>
                  </a:solidFill>
                  <a:latin typeface="宋体" panose="02010600030101010101" pitchFamily="2" charset="-122"/>
                  <a:ea typeface="宋体" panose="02010600030101010101" pitchFamily="2" charset="-122"/>
                  <a:cs typeface="宋体" panose="02010600030101010101" pitchFamily="2" charset="-122"/>
                </a:rPr>
                <a:t>更</a:t>
              </a: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rPr>
                <a:t>具国际视野</a:t>
              </a:r>
              <a:endPar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ctr" defTabSz="914400">
                <a:defRPr/>
              </a:pPr>
              <a:r>
                <a:rPr lang="zh-CN" altLang="en-US" sz="2400">
                  <a:solidFill>
                    <a:srgbClr val="000000"/>
                  </a:solidFill>
                  <a:latin typeface="宋体" panose="02010600030101010101" pitchFamily="2" charset="-122"/>
                  <a:ea typeface="宋体" panose="02010600030101010101" pitchFamily="2" charset="-122"/>
                  <a:cs typeface="宋体" panose="02010600030101010101" pitchFamily="2" charset="-122"/>
                </a:rPr>
                <a:t>和</a:t>
              </a: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rPr>
                <a:t>创新意识	</a:t>
              </a:r>
              <a:r>
                <a:rPr lang="en-US" altLang="zh-CN" dirty="0">
                  <a:solidFill>
                    <a:srgbClr val="5B9BD5"/>
                  </a:solidFill>
                  <a:latin typeface="Arial" panose="020B0604020202020204"/>
                  <a:ea typeface="微软雅黑" panose="020B0503020204020204" charset="-122"/>
                </a:rPr>
                <a:t>		</a:t>
              </a:r>
            </a:p>
          </p:txBody>
        </p:sp>
        <p:sp>
          <p:nvSpPr>
            <p:cNvPr id="44" name="任意多边形 43"/>
            <p:cNvSpPr/>
            <p:nvPr>
              <p:custDataLst>
                <p:tags r:id="rId10"/>
              </p:custDataLst>
            </p:nvPr>
          </p:nvSpPr>
          <p:spPr>
            <a:xfrm>
              <a:off x="1839289" y="3014132"/>
              <a:ext cx="808755" cy="423333"/>
            </a:xfrm>
            <a:custGeom>
              <a:avLst/>
              <a:gdLst>
                <a:gd name="connsiteX0" fmla="*/ 0 w 808755"/>
                <a:gd name="connsiteY0" fmla="*/ 0 h 423333"/>
                <a:gd name="connsiteX1" fmla="*/ 808755 w 808755"/>
                <a:gd name="connsiteY1" fmla="*/ 0 h 423333"/>
                <a:gd name="connsiteX2" fmla="*/ 404378 w 808755"/>
                <a:gd name="connsiteY2" fmla="*/ 423333 h 423333"/>
              </a:gdLst>
              <a:ahLst/>
              <a:cxnLst>
                <a:cxn ang="0">
                  <a:pos x="connsiteX0" y="connsiteY0"/>
                </a:cxn>
                <a:cxn ang="0">
                  <a:pos x="connsiteX1" y="connsiteY1"/>
                </a:cxn>
                <a:cxn ang="0">
                  <a:pos x="connsiteX2" y="connsiteY2"/>
                </a:cxn>
              </a:cxnLst>
              <a:rect l="l" t="t" r="r" b="b"/>
              <a:pathLst>
                <a:path w="808755" h="423333">
                  <a:moveTo>
                    <a:pt x="0" y="0"/>
                  </a:moveTo>
                  <a:lnTo>
                    <a:pt x="808755" y="0"/>
                  </a:lnTo>
                  <a:lnTo>
                    <a:pt x="404378" y="4233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defTabSz="914400">
                <a:defRPr/>
              </a:pPr>
              <a:r>
                <a:rPr lang="en-US" altLang="zh-CN" dirty="0">
                  <a:solidFill>
                    <a:srgbClr val="FFFFFF"/>
                  </a:solidFill>
                  <a:latin typeface="Arial" panose="020B0604020202020204"/>
                  <a:ea typeface="微软雅黑" panose="020B0503020204020204" charset="-122"/>
                  <a:sym typeface="Arial" panose="020B0604020202020204" pitchFamily="34" charset="0"/>
                </a:rPr>
                <a:t>B</a:t>
              </a:r>
              <a:endParaRPr lang="zh-CN" altLang="en-US" dirty="0">
                <a:solidFill>
                  <a:srgbClr val="FFFFFF"/>
                </a:solidFill>
                <a:latin typeface="Arial" panose="020B0604020202020204"/>
                <a:ea typeface="微软雅黑" panose="020B0503020204020204" charset="-122"/>
                <a:sym typeface="Arial" panose="020B0604020202020204" pitchFamily="34" charset="0"/>
              </a:endParaRPr>
            </a:p>
          </p:txBody>
        </p:sp>
      </p:grpSp>
      <p:grpSp>
        <p:nvGrpSpPr>
          <p:cNvPr id="22" name="组合 21"/>
          <p:cNvGrpSpPr/>
          <p:nvPr>
            <p:custDataLst>
              <p:tags r:id="rId3"/>
            </p:custDataLst>
          </p:nvPr>
        </p:nvGrpSpPr>
        <p:grpSpPr>
          <a:xfrm>
            <a:off x="500395" y="5282569"/>
            <a:ext cx="2456018" cy="1363345"/>
            <a:chOff x="917949" y="3014132"/>
            <a:chExt cx="2456018" cy="1363135"/>
          </a:xfrm>
        </p:grpSpPr>
        <p:sp>
          <p:nvSpPr>
            <p:cNvPr id="23" name="任意多边形 22"/>
            <p:cNvSpPr/>
            <p:nvPr>
              <p:custDataLst>
                <p:tags r:id="rId7"/>
              </p:custDataLst>
            </p:nvPr>
          </p:nvSpPr>
          <p:spPr>
            <a:xfrm>
              <a:off x="917949" y="3437465"/>
              <a:ext cx="2456018" cy="939802"/>
            </a:xfrm>
            <a:custGeom>
              <a:avLst/>
              <a:gdLst>
                <a:gd name="connsiteX0" fmla="*/ 0 w 2260600"/>
                <a:gd name="connsiteY0" fmla="*/ 1098800 h 1117600"/>
                <a:gd name="connsiteX1" fmla="*/ 2260600 w 2260600"/>
                <a:gd name="connsiteY1" fmla="*/ 1098800 h 1117600"/>
                <a:gd name="connsiteX2" fmla="*/ 2260600 w 2260600"/>
                <a:gd name="connsiteY2" fmla="*/ 1117600 h 1117600"/>
                <a:gd name="connsiteX3" fmla="*/ 0 w 2260600"/>
                <a:gd name="connsiteY3" fmla="*/ 1117600 h 1117600"/>
                <a:gd name="connsiteX4" fmla="*/ 0 w 2260600"/>
                <a:gd name="connsiteY4" fmla="*/ 0 h 1117600"/>
                <a:gd name="connsiteX5" fmla="*/ 2260600 w 2260600"/>
                <a:gd name="connsiteY5" fmla="*/ 0 h 1117600"/>
                <a:gd name="connsiteX6" fmla="*/ 2260600 w 2260600"/>
                <a:gd name="connsiteY6" fmla="*/ 18800 h 1117600"/>
                <a:gd name="connsiteX7" fmla="*/ 0 w 2260600"/>
                <a:gd name="connsiteY7" fmla="*/ 188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0600" h="1117600">
                  <a:moveTo>
                    <a:pt x="0" y="1098800"/>
                  </a:moveTo>
                  <a:lnTo>
                    <a:pt x="2260600" y="1098800"/>
                  </a:lnTo>
                  <a:lnTo>
                    <a:pt x="2260600" y="1117600"/>
                  </a:lnTo>
                  <a:lnTo>
                    <a:pt x="0" y="1117600"/>
                  </a:lnTo>
                  <a:close/>
                  <a:moveTo>
                    <a:pt x="0" y="0"/>
                  </a:moveTo>
                  <a:lnTo>
                    <a:pt x="2260600" y="0"/>
                  </a:lnTo>
                  <a:lnTo>
                    <a:pt x="2260600" y="18800"/>
                  </a:lnTo>
                  <a:lnTo>
                    <a:pt x="0" y="18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342900" indent="-342900" algn="ctr" defTabSz="914400">
                <a:buFont typeface="Wingdings" panose="05000000000000000000" pitchFamily="2" charset="2"/>
                <a:buChar char="l"/>
                <a:defRPr/>
              </a:pPr>
              <a:r>
                <a:rPr lang="zh-CN" altLang="en-US" sz="2400">
                  <a:solidFill>
                    <a:srgbClr val="000000"/>
                  </a:solidFill>
                  <a:latin typeface="宋体" panose="02010600030101010101" pitchFamily="2" charset="-122"/>
                  <a:ea typeface="宋体" panose="02010600030101010101" pitchFamily="2" charset="-122"/>
                  <a:cs typeface="宋体" panose="02010600030101010101" pitchFamily="2" charset="-122"/>
                </a:rPr>
                <a:t>熟</a:t>
              </a: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rPr>
                <a:t>悉国际规则</a:t>
              </a:r>
              <a:r>
                <a:rPr lang="en-US" altLang="zh-CN" dirty="0">
                  <a:solidFill>
                    <a:srgbClr val="5B9BD5"/>
                  </a:solidFill>
                  <a:latin typeface="Arial" panose="020B0604020202020204"/>
                  <a:ea typeface="微软雅黑" panose="020B0503020204020204" charset="-122"/>
                </a:rPr>
                <a:t>		</a:t>
              </a:r>
            </a:p>
          </p:txBody>
        </p:sp>
        <p:sp>
          <p:nvSpPr>
            <p:cNvPr id="24" name="任意多边形 23"/>
            <p:cNvSpPr/>
            <p:nvPr>
              <p:custDataLst>
                <p:tags r:id="rId8"/>
              </p:custDataLst>
            </p:nvPr>
          </p:nvSpPr>
          <p:spPr>
            <a:xfrm>
              <a:off x="1839289" y="3014132"/>
              <a:ext cx="808755" cy="423333"/>
            </a:xfrm>
            <a:custGeom>
              <a:avLst/>
              <a:gdLst>
                <a:gd name="connsiteX0" fmla="*/ 0 w 808755"/>
                <a:gd name="connsiteY0" fmla="*/ 0 h 423333"/>
                <a:gd name="connsiteX1" fmla="*/ 808755 w 808755"/>
                <a:gd name="connsiteY1" fmla="*/ 0 h 423333"/>
                <a:gd name="connsiteX2" fmla="*/ 404378 w 808755"/>
                <a:gd name="connsiteY2" fmla="*/ 423333 h 423333"/>
              </a:gdLst>
              <a:ahLst/>
              <a:cxnLst>
                <a:cxn ang="0">
                  <a:pos x="connsiteX0" y="connsiteY0"/>
                </a:cxn>
                <a:cxn ang="0">
                  <a:pos x="connsiteX1" y="connsiteY1"/>
                </a:cxn>
                <a:cxn ang="0">
                  <a:pos x="connsiteX2" y="connsiteY2"/>
                </a:cxn>
              </a:cxnLst>
              <a:rect l="l" t="t" r="r" b="b"/>
              <a:pathLst>
                <a:path w="808755" h="423333">
                  <a:moveTo>
                    <a:pt x="0" y="0"/>
                  </a:moveTo>
                  <a:lnTo>
                    <a:pt x="808755" y="0"/>
                  </a:lnTo>
                  <a:lnTo>
                    <a:pt x="404378" y="4233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defTabSz="914400">
                <a:defRPr/>
              </a:pPr>
              <a:r>
                <a:rPr lang="en-US" altLang="zh-CN" dirty="0">
                  <a:solidFill>
                    <a:srgbClr val="FFFFFF"/>
                  </a:solidFill>
                  <a:latin typeface="Arial" panose="020B0604020202020204"/>
                  <a:ea typeface="微软雅黑" panose="020B0503020204020204" charset="-122"/>
                  <a:sym typeface="Arial" panose="020B0604020202020204" pitchFamily="34" charset="0"/>
                </a:rPr>
                <a:t>C</a:t>
              </a:r>
              <a:endParaRPr lang="zh-CN" altLang="en-US" dirty="0">
                <a:solidFill>
                  <a:srgbClr val="FFFFFF"/>
                </a:solidFill>
                <a:latin typeface="Arial" panose="020B0604020202020204"/>
                <a:ea typeface="微软雅黑" panose="020B0503020204020204" charset="-122"/>
                <a:sym typeface="Arial" panose="020B0604020202020204" pitchFamily="34" charset="0"/>
              </a:endParaRPr>
            </a:p>
          </p:txBody>
        </p:sp>
      </p:grpSp>
      <p:grpSp>
        <p:nvGrpSpPr>
          <p:cNvPr id="25" name="组合 24"/>
          <p:cNvGrpSpPr/>
          <p:nvPr>
            <p:custDataLst>
              <p:tags r:id="rId4"/>
            </p:custDataLst>
          </p:nvPr>
        </p:nvGrpSpPr>
        <p:grpSpPr>
          <a:xfrm>
            <a:off x="6311414" y="5282569"/>
            <a:ext cx="2428729" cy="1363345"/>
            <a:chOff x="1113365" y="3014132"/>
            <a:chExt cx="2428729" cy="1363135"/>
          </a:xfrm>
        </p:grpSpPr>
        <p:sp>
          <p:nvSpPr>
            <p:cNvPr id="26" name="任意多边形 25"/>
            <p:cNvSpPr/>
            <p:nvPr>
              <p:custDataLst>
                <p:tags r:id="rId5"/>
              </p:custDataLst>
            </p:nvPr>
          </p:nvSpPr>
          <p:spPr>
            <a:xfrm>
              <a:off x="1113365" y="3437465"/>
              <a:ext cx="2428729" cy="939802"/>
            </a:xfrm>
            <a:custGeom>
              <a:avLst/>
              <a:gdLst>
                <a:gd name="connsiteX0" fmla="*/ 0 w 2260600"/>
                <a:gd name="connsiteY0" fmla="*/ 1098800 h 1117600"/>
                <a:gd name="connsiteX1" fmla="*/ 2260600 w 2260600"/>
                <a:gd name="connsiteY1" fmla="*/ 1098800 h 1117600"/>
                <a:gd name="connsiteX2" fmla="*/ 2260600 w 2260600"/>
                <a:gd name="connsiteY2" fmla="*/ 1117600 h 1117600"/>
                <a:gd name="connsiteX3" fmla="*/ 0 w 2260600"/>
                <a:gd name="connsiteY3" fmla="*/ 1117600 h 1117600"/>
                <a:gd name="connsiteX4" fmla="*/ 0 w 2260600"/>
                <a:gd name="connsiteY4" fmla="*/ 0 h 1117600"/>
                <a:gd name="connsiteX5" fmla="*/ 2260600 w 2260600"/>
                <a:gd name="connsiteY5" fmla="*/ 0 h 1117600"/>
                <a:gd name="connsiteX6" fmla="*/ 2260600 w 2260600"/>
                <a:gd name="connsiteY6" fmla="*/ 18800 h 1117600"/>
                <a:gd name="connsiteX7" fmla="*/ 0 w 2260600"/>
                <a:gd name="connsiteY7" fmla="*/ 188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0600" h="1117600">
                  <a:moveTo>
                    <a:pt x="0" y="1098800"/>
                  </a:moveTo>
                  <a:lnTo>
                    <a:pt x="2260600" y="1098800"/>
                  </a:lnTo>
                  <a:lnTo>
                    <a:pt x="2260600" y="1117600"/>
                  </a:lnTo>
                  <a:lnTo>
                    <a:pt x="0" y="1117600"/>
                  </a:lnTo>
                  <a:close/>
                  <a:moveTo>
                    <a:pt x="0" y="0"/>
                  </a:moveTo>
                  <a:lnTo>
                    <a:pt x="2260600" y="0"/>
                  </a:lnTo>
                  <a:lnTo>
                    <a:pt x="2260600" y="18800"/>
                  </a:lnTo>
                  <a:lnTo>
                    <a:pt x="0" y="18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342900" indent="-342900" algn="ctr" defTabSz="914400">
                <a:buFont typeface="Wingdings" panose="05000000000000000000" pitchFamily="2" charset="2"/>
                <a:buChar char="l"/>
                <a:defRPr/>
              </a:pPr>
              <a:r>
                <a:rPr lang="zh-CN" altLang="en-US" sz="240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rPr>
                <a:t>海归”背景</a:t>
              </a:r>
              <a:r>
                <a:rPr lang="zh-CN" altLang="en-US" dirty="0">
                  <a:solidFill>
                    <a:srgbClr val="5B9BD5"/>
                  </a:solidFill>
                  <a:latin typeface="Arial" panose="020B0604020202020204"/>
                  <a:ea typeface="微软雅黑" panose="020B0503020204020204" charset="-122"/>
                </a:rPr>
                <a:t>	</a:t>
              </a:r>
            </a:p>
          </p:txBody>
        </p:sp>
        <p:sp>
          <p:nvSpPr>
            <p:cNvPr id="27" name="任意多边形 26"/>
            <p:cNvSpPr/>
            <p:nvPr>
              <p:custDataLst>
                <p:tags r:id="rId6"/>
              </p:custDataLst>
            </p:nvPr>
          </p:nvSpPr>
          <p:spPr>
            <a:xfrm>
              <a:off x="1839289" y="3014132"/>
              <a:ext cx="808755" cy="423333"/>
            </a:xfrm>
            <a:custGeom>
              <a:avLst/>
              <a:gdLst>
                <a:gd name="connsiteX0" fmla="*/ 0 w 808755"/>
                <a:gd name="connsiteY0" fmla="*/ 0 h 423333"/>
                <a:gd name="connsiteX1" fmla="*/ 808755 w 808755"/>
                <a:gd name="connsiteY1" fmla="*/ 0 h 423333"/>
                <a:gd name="connsiteX2" fmla="*/ 404378 w 808755"/>
                <a:gd name="connsiteY2" fmla="*/ 423333 h 423333"/>
              </a:gdLst>
              <a:ahLst/>
              <a:cxnLst>
                <a:cxn ang="0">
                  <a:pos x="connsiteX0" y="connsiteY0"/>
                </a:cxn>
                <a:cxn ang="0">
                  <a:pos x="connsiteX1" y="connsiteY1"/>
                </a:cxn>
                <a:cxn ang="0">
                  <a:pos x="connsiteX2" y="connsiteY2"/>
                </a:cxn>
              </a:cxnLst>
              <a:rect l="l" t="t" r="r" b="b"/>
              <a:pathLst>
                <a:path w="808755" h="423333">
                  <a:moveTo>
                    <a:pt x="0" y="0"/>
                  </a:moveTo>
                  <a:lnTo>
                    <a:pt x="808755" y="0"/>
                  </a:lnTo>
                  <a:lnTo>
                    <a:pt x="404378" y="4233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defTabSz="914400">
                <a:defRPr/>
              </a:pPr>
              <a:r>
                <a:rPr lang="en-US" altLang="zh-CN" dirty="0">
                  <a:solidFill>
                    <a:srgbClr val="FFFFFF"/>
                  </a:solidFill>
                  <a:latin typeface="Arial" panose="020B0604020202020204"/>
                  <a:ea typeface="微软雅黑" panose="020B0503020204020204" charset="-122"/>
                  <a:sym typeface="Arial" panose="020B0604020202020204" pitchFamily="34" charset="0"/>
                </a:rPr>
                <a:t>D</a:t>
              </a:r>
              <a:endParaRPr lang="zh-CN" altLang="en-US" dirty="0">
                <a:solidFill>
                  <a:srgbClr val="FFFFFF"/>
                </a:solidFill>
                <a:latin typeface="Arial" panose="020B0604020202020204"/>
                <a:ea typeface="微软雅黑" panose="020B0503020204020204" charset="-122"/>
                <a:sym typeface="Arial" panose="020B0604020202020204" pitchFamily="34" charset="0"/>
              </a:endParaRPr>
            </a:p>
          </p:txBody>
        </p:sp>
      </p:grpSp>
      <p:sp>
        <p:nvSpPr>
          <p:cNvPr id="2" name="文本框 1"/>
          <p:cNvSpPr txBox="1"/>
          <p:nvPr/>
        </p:nvSpPr>
        <p:spPr>
          <a:xfrm>
            <a:off x="3359154" y="3460119"/>
            <a:ext cx="2037737" cy="668837"/>
          </a:xfrm>
          <a:prstGeom prst="rect">
            <a:avLst/>
          </a:prstGeom>
          <a:noFill/>
        </p:spPr>
        <p:txBody>
          <a:bodyPr wrap="none" rtlCol="0">
            <a:spAutoFit/>
          </a:bodyPr>
          <a:lstStyle/>
          <a:p>
            <a:pPr defTabSz="914400">
              <a:lnSpc>
                <a:spcPct val="120000"/>
              </a:lnSpc>
              <a:defRPr/>
            </a:pPr>
            <a:r>
              <a:rPr lang="zh-CN" altLang="en-US" sz="3600" b="1" dirty="0">
                <a:solidFill>
                  <a:srgbClr val="C00000"/>
                </a:solidFill>
                <a:latin typeface="黑体" panose="02010609060101010101" pitchFamily="49" charset="-122"/>
                <a:ea typeface="黑体" panose="02010609060101010101" pitchFamily="49" charset="-122"/>
                <a:sym typeface="+mn-ea"/>
              </a:rPr>
              <a:t>典型特征</a:t>
            </a:r>
            <a:endParaRPr lang="zh-CN" altLang="en-US" sz="3600" b="1" dirty="0">
              <a:solidFill>
                <a:srgbClr val="C00000"/>
              </a:solidFill>
              <a:latin typeface="黑体" panose="02010609060101010101" pitchFamily="49" charset="-122"/>
              <a:ea typeface="黑体" panose="02010609060101010101" pitchFamily="49" charset="-122"/>
            </a:endParaRPr>
          </a:p>
        </p:txBody>
      </p:sp>
      <p:sp>
        <p:nvSpPr>
          <p:cNvPr id="3" name="圆角矩形 2"/>
          <p:cNvSpPr/>
          <p:nvPr/>
        </p:nvSpPr>
        <p:spPr>
          <a:xfrm>
            <a:off x="457204" y="3321424"/>
            <a:ext cx="8411335" cy="3536576"/>
          </a:xfrm>
          <a:prstGeom prst="roundRect">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FFFFFF"/>
              </a:solidFill>
              <a:latin typeface="Arial" panose="020B0604020202020204"/>
              <a:ea typeface="微软雅黑" panose="020B0503020204020204" charset="-122"/>
            </a:endParaRPr>
          </a:p>
        </p:txBody>
      </p:sp>
      <p:sp>
        <p:nvSpPr>
          <p:cNvPr id="18" name="文本框 17"/>
          <p:cNvSpPr txBox="1"/>
          <p:nvPr/>
        </p:nvSpPr>
        <p:spPr>
          <a:xfrm>
            <a:off x="500398" y="1684020"/>
            <a:ext cx="8368141" cy="1880870"/>
          </a:xfrm>
          <a:prstGeom prst="rect">
            <a:avLst/>
          </a:prstGeom>
          <a:noFill/>
        </p:spPr>
        <p:txBody>
          <a:bodyPr wrap="square" rtlCol="0" anchor="t">
            <a:spAutoFit/>
          </a:bodyPr>
          <a:lstStyle/>
          <a:p>
            <a:pPr marL="571500" indent="-342900" defTabSz="914400" fontAlgn="base">
              <a:lnSpc>
                <a:spcPct val="120000"/>
              </a:lnSpc>
              <a:spcBef>
                <a:spcPts val="1000"/>
              </a:spcBef>
              <a:buFont typeface="Wingdings" panose="05000000000000000000" pitchFamily="2" charset="2"/>
              <a:buChar char="l"/>
              <a:defRPr/>
            </a:pPr>
            <a:r>
              <a:rPr lang="zh-CN" altLang="zh-CN" sz="2400" dirty="0">
                <a:solidFill>
                  <a:srgbClr val="000000"/>
                </a:solidFill>
                <a:latin typeface="宋体" panose="02010600030101010101" pitchFamily="2" charset="-122"/>
                <a:ea typeface="宋体" panose="02010600030101010101" pitchFamily="2" charset="-122"/>
                <a:sym typeface="+mn-ea"/>
              </a:rPr>
              <a:t>伴随新经济的兴起</a:t>
            </a:r>
            <a:r>
              <a:rPr lang="zh-CN" altLang="en-US" sz="2400" dirty="0">
                <a:solidFill>
                  <a:srgbClr val="000000"/>
                </a:solidFill>
                <a:latin typeface="宋体" panose="02010600030101010101" pitchFamily="2" charset="-122"/>
                <a:ea typeface="宋体" panose="02010600030101010101" pitchFamily="2" charset="-122"/>
                <a:sym typeface="+mn-ea"/>
              </a:rPr>
              <a:t>，</a:t>
            </a:r>
            <a:r>
              <a:rPr lang="zh-CN" altLang="zh-CN" sz="2400" dirty="0">
                <a:solidFill>
                  <a:srgbClr val="000000"/>
                </a:solidFill>
                <a:latin typeface="宋体" panose="02010600030101010101" pitchFamily="2" charset="-122"/>
                <a:ea typeface="宋体" panose="02010600030101010101" pitchFamily="2" charset="-122"/>
                <a:sym typeface="+mn-ea"/>
              </a:rPr>
              <a:t>依靠</a:t>
            </a:r>
            <a:r>
              <a:rPr lang="zh-CN" altLang="zh-CN" sz="2400" b="1" dirty="0">
                <a:solidFill>
                  <a:srgbClr val="0000FF"/>
                </a:solidFill>
                <a:latin typeface="宋体" panose="02010600030101010101" pitchFamily="2" charset="-122"/>
                <a:ea typeface="宋体" panose="02010600030101010101" pitchFamily="2" charset="-122"/>
                <a:sym typeface="+mn-ea"/>
              </a:rPr>
              <a:t>风险投资、互联网经济</a:t>
            </a:r>
            <a:r>
              <a:rPr lang="zh-CN" altLang="zh-CN" sz="2400" dirty="0">
                <a:solidFill>
                  <a:srgbClr val="000000"/>
                </a:solidFill>
                <a:latin typeface="宋体" panose="02010600030101010101" pitchFamily="2" charset="-122"/>
                <a:ea typeface="宋体" panose="02010600030101010101" pitchFamily="2" charset="-122"/>
                <a:sym typeface="+mn-ea"/>
              </a:rPr>
              <a:t>迅速发展起来的企业家</a:t>
            </a:r>
            <a:r>
              <a:rPr lang="zh-CN" altLang="en-US" sz="2400" dirty="0">
                <a:solidFill>
                  <a:srgbClr val="000000"/>
                </a:solidFill>
                <a:latin typeface="宋体" panose="02010600030101010101" pitchFamily="2" charset="-122"/>
                <a:ea typeface="宋体" panose="02010600030101010101" pitchFamily="2" charset="-122"/>
                <a:sym typeface="+mn-ea"/>
              </a:rPr>
              <a:t>。</a:t>
            </a:r>
            <a:endParaRPr lang="en-US" altLang="zh-CN" dirty="0">
              <a:solidFill>
                <a:srgbClr val="000000"/>
              </a:solidFill>
              <a:latin typeface="宋体" panose="02010600030101010101" pitchFamily="2" charset="-122"/>
              <a:ea typeface="宋体" panose="02010600030101010101" pitchFamily="2" charset="-122"/>
              <a:sym typeface="+mn-ea"/>
            </a:endParaRPr>
          </a:p>
          <a:p>
            <a:pPr marL="571500" indent="-342900" defTabSz="914400" fontAlgn="base">
              <a:lnSpc>
                <a:spcPct val="120000"/>
              </a:lnSpc>
              <a:spcBef>
                <a:spcPts val="1000"/>
              </a:spcBef>
              <a:buFont typeface="Wingdings" panose="05000000000000000000" pitchFamily="2" charset="2"/>
              <a:buChar char="l"/>
              <a:defRPr/>
            </a:pPr>
            <a:r>
              <a:rPr lang="zh-CN" altLang="en-US" sz="2400" dirty="0">
                <a:solidFill>
                  <a:srgbClr val="000000"/>
                </a:solidFill>
                <a:latin typeface="宋体" panose="02010600030101010101" pitchFamily="2" charset="-122"/>
                <a:ea typeface="宋体" panose="02010600030101010101" pitchFamily="2" charset="-122"/>
                <a:sym typeface="+mn-ea"/>
              </a:rPr>
              <a:t>代表人物</a:t>
            </a:r>
            <a:r>
              <a:rPr lang="zh-CN" altLang="zh-CN" sz="2400" dirty="0">
                <a:solidFill>
                  <a:srgbClr val="000000"/>
                </a:solidFill>
                <a:latin typeface="宋体" panose="02010600030101010101" pitchFamily="2" charset="-122"/>
                <a:ea typeface="宋体" panose="02010600030101010101" pitchFamily="2" charset="-122"/>
                <a:sym typeface="+mn-ea"/>
              </a:rPr>
              <a:t>如</a:t>
            </a:r>
            <a:r>
              <a:rPr lang="zh-CN" altLang="zh-CN" sz="2400" b="1" dirty="0">
                <a:solidFill>
                  <a:srgbClr val="0000FF"/>
                </a:solidFill>
                <a:latin typeface="宋体" panose="02010600030101010101" pitchFamily="2" charset="-122"/>
                <a:ea typeface="宋体" panose="02010600030101010101" pitchFamily="2" charset="-122"/>
                <a:sym typeface="+mn-ea"/>
              </a:rPr>
              <a:t>马云、张朝阳、李彦宏、雷军</a:t>
            </a:r>
            <a:r>
              <a:rPr lang="zh-CN" altLang="zh-CN" sz="2400" dirty="0">
                <a:solidFill>
                  <a:srgbClr val="000000"/>
                </a:solidFill>
                <a:latin typeface="宋体" panose="02010600030101010101" pitchFamily="2" charset="-122"/>
                <a:ea typeface="宋体" panose="02010600030101010101" pitchFamily="2" charset="-122"/>
                <a:sym typeface="+mn-ea"/>
              </a:rPr>
              <a:t>等。</a:t>
            </a:r>
          </a:p>
          <a:p>
            <a:pPr defTabSz="914400">
              <a:lnSpc>
                <a:spcPct val="120000"/>
              </a:lnSpc>
              <a:defRPr/>
            </a:pPr>
            <a:r>
              <a:rPr lang="zh-CN" altLang="en-US" dirty="0">
                <a:solidFill>
                  <a:srgbClr val="000000"/>
                </a:solidFill>
                <a:latin typeface="宋体" panose="02010600030101010101" pitchFamily="2" charset="-122"/>
                <a:ea typeface="宋体" panose="02010600030101010101" pitchFamily="2" charset="-122"/>
              </a:rPr>
              <a:t>  </a:t>
            </a:r>
            <a:endParaRPr lang="zh-CN" altLang="en-US" sz="2400" b="1" dirty="0">
              <a:solidFill>
                <a:srgbClr val="C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4" cstate="print"/>
          <a:stretch>
            <a:fillRect/>
          </a:stretch>
        </p:blipFill>
        <p:spPr>
          <a:xfrm>
            <a:off x="2971022" y="4354460"/>
            <a:ext cx="3255303" cy="1801829"/>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06984"/>
            <a:ext cx="7886700" cy="1325563"/>
          </a:xfrm>
        </p:spPr>
        <p:txBody>
          <a:bodyPr vert="horz" lIns="91440" tIns="45720" rIns="91440" bIns="45720" rtlCol="0" anchor="ctr" anchorCtr="0">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sym typeface="华文新魏" panose="02010800040101010101" pitchFamily="2" charset="-122"/>
              </a:rPr>
              <a:t>新一轮创业浪潮的六大特征</a:t>
            </a:r>
          </a:p>
        </p:txBody>
      </p:sp>
      <p:graphicFrame>
        <p:nvGraphicFramePr>
          <p:cNvPr id="4" name="内容占位符 3"/>
          <p:cNvGraphicFramePr>
            <a:graphicFrameLocks noGrp="1"/>
          </p:cNvGraphicFramePr>
          <p:nvPr>
            <p:ph idx="1"/>
          </p:nvPr>
        </p:nvGraphicFramePr>
        <p:xfrm>
          <a:off x="571472" y="1285860"/>
          <a:ext cx="8072494" cy="2857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内容占位符 3"/>
          <p:cNvGraphicFramePr/>
          <p:nvPr/>
        </p:nvGraphicFramePr>
        <p:xfrm>
          <a:off x="628650" y="3993461"/>
          <a:ext cx="8072494" cy="25717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32" y="2739620"/>
            <a:ext cx="4749685" cy="411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924564" y="46375"/>
            <a:ext cx="8432801" cy="1323439"/>
          </a:xfrm>
          <a:prstGeom prst="rect">
            <a:avLst/>
          </a:prstGeom>
        </p:spPr>
        <p:txBody>
          <a:bodyPr wrap="square">
            <a:spAutoFit/>
          </a:body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rPr>
              <a:t>技术创新：需经历漫长的研发周期，在过程中不断试错</a:t>
            </a:r>
          </a:p>
        </p:txBody>
      </p:sp>
      <p:pic>
        <p:nvPicPr>
          <p:cNvPr id="3" name="图片 2"/>
          <p:cNvPicPr>
            <a:picLocks noChangeAspect="1"/>
          </p:cNvPicPr>
          <p:nvPr/>
        </p:nvPicPr>
        <p:blipFill>
          <a:blip r:embed="rId3" cstate="print"/>
          <a:stretch>
            <a:fillRect/>
          </a:stretch>
        </p:blipFill>
        <p:spPr>
          <a:xfrm>
            <a:off x="5359613" y="3794408"/>
            <a:ext cx="3801123" cy="3063592"/>
          </a:xfrm>
          <a:prstGeom prst="rect">
            <a:avLst/>
          </a:prstGeom>
        </p:spPr>
      </p:pic>
      <p:sp>
        <p:nvSpPr>
          <p:cNvPr id="4" name="矩形 3"/>
          <p:cNvSpPr/>
          <p:nvPr/>
        </p:nvSpPr>
        <p:spPr>
          <a:xfrm>
            <a:off x="5380680" y="2739624"/>
            <a:ext cx="3586238" cy="584775"/>
          </a:xfrm>
          <a:prstGeom prst="rect">
            <a:avLst/>
          </a:prstGeom>
        </p:spPr>
        <p:txBody>
          <a:bodyPr wrap="none">
            <a:spAutoFit/>
          </a:bodyPr>
          <a:lstStyle/>
          <a:p>
            <a:pPr algn="ctr" defTabSz="914400">
              <a:defRPr/>
            </a:pPr>
            <a:r>
              <a:rPr lang="zh-CN" altLang="en-US" sz="2400" b="1" dirty="0">
                <a:solidFill>
                  <a:srgbClr val="000000"/>
                </a:solidFill>
                <a:latin typeface="宋体" panose="02010600030101010101" pitchFamily="2" charset="-122"/>
                <a:ea typeface="宋体" panose="02010600030101010101" pitchFamily="2" charset="-122"/>
              </a:rPr>
              <a:t>龙芯的研发周期</a:t>
            </a:r>
            <a:r>
              <a:rPr lang="zh-CN" altLang="en-US" sz="3200" b="1" dirty="0">
                <a:solidFill>
                  <a:srgbClr val="0000FF"/>
                </a:solidFill>
                <a:latin typeface="黑体" panose="02010609060101010101" pitchFamily="49" charset="-122"/>
                <a:ea typeface="黑体" panose="02010609060101010101" pitchFamily="49" charset="-122"/>
              </a:rPr>
              <a:t>超十年</a:t>
            </a:r>
          </a:p>
        </p:txBody>
      </p:sp>
      <p:sp>
        <p:nvSpPr>
          <p:cNvPr id="8" name="矩形 7"/>
          <p:cNvSpPr/>
          <p:nvPr/>
        </p:nvSpPr>
        <p:spPr>
          <a:xfrm>
            <a:off x="-80134" y="1793456"/>
            <a:ext cx="5545108" cy="584775"/>
          </a:xfrm>
          <a:prstGeom prst="rect">
            <a:avLst/>
          </a:prstGeom>
        </p:spPr>
        <p:txBody>
          <a:bodyPr wrap="none">
            <a:spAutoFit/>
          </a:bodyPr>
          <a:lstStyle/>
          <a:p>
            <a:pPr algn="ctr" defTabSz="914400">
              <a:defRPr/>
            </a:pPr>
            <a:r>
              <a:rPr lang="zh-CN" altLang="en-US" sz="2400" b="1" dirty="0">
                <a:solidFill>
                  <a:srgbClr val="000000"/>
                </a:solidFill>
                <a:latin typeface="宋体" panose="02010600030101010101" pitchFamily="2" charset="-122"/>
                <a:ea typeface="宋体" panose="02010600030101010101" pitchFamily="2" charset="-122"/>
              </a:rPr>
              <a:t>新药品的研发周期一般需要</a:t>
            </a:r>
            <a:r>
              <a:rPr lang="zh-CN" altLang="en-US" sz="3200" b="1" dirty="0">
                <a:solidFill>
                  <a:srgbClr val="0000FF"/>
                </a:solidFill>
                <a:latin typeface="黑体" panose="02010609060101010101" pitchFamily="49" charset="-122"/>
                <a:ea typeface="黑体" panose="02010609060101010101" pitchFamily="49" charset="-122"/>
              </a:rPr>
              <a:t>十年以上</a:t>
            </a:r>
          </a:p>
        </p:txBody>
      </p:sp>
      <p:sp>
        <p:nvSpPr>
          <p:cNvPr id="9" name="KSO_Shape"/>
          <p:cNvSpPr/>
          <p:nvPr/>
        </p:nvSpPr>
        <p:spPr bwMode="auto">
          <a:xfrm>
            <a:off x="0" y="4"/>
            <a:ext cx="822960" cy="1050909"/>
          </a:xfrm>
          <a:custGeom>
            <a:avLst/>
            <a:gdLst>
              <a:gd name="T0" fmla="*/ 1260453 w 2358"/>
              <a:gd name="T1" fmla="*/ 1658275 h 3281"/>
              <a:gd name="T2" fmla="*/ 1293926 w 2358"/>
              <a:gd name="T3" fmla="*/ 1691748 h 3281"/>
              <a:gd name="T4" fmla="*/ 1293926 w 2358"/>
              <a:gd name="T5" fmla="*/ 1800397 h 3281"/>
              <a:gd name="T6" fmla="*/ 0 w 2358"/>
              <a:gd name="T7" fmla="*/ 1800397 h 3281"/>
              <a:gd name="T8" fmla="*/ 0 w 2358"/>
              <a:gd name="T9" fmla="*/ 1691748 h 3281"/>
              <a:gd name="T10" fmla="*/ 33473 w 2358"/>
              <a:gd name="T11" fmla="*/ 1658275 h 3281"/>
              <a:gd name="T12" fmla="*/ 144867 w 2358"/>
              <a:gd name="T13" fmla="*/ 1658275 h 3281"/>
              <a:gd name="T14" fmla="*/ 440088 w 2358"/>
              <a:gd name="T15" fmla="*/ 900473 h 3281"/>
              <a:gd name="T16" fmla="*/ 142123 w 2358"/>
              <a:gd name="T17" fmla="*/ 142671 h 3281"/>
              <a:gd name="T18" fmla="*/ 33473 w 2358"/>
              <a:gd name="T19" fmla="*/ 142671 h 3281"/>
              <a:gd name="T20" fmla="*/ 0 w 2358"/>
              <a:gd name="T21" fmla="*/ 109198 h 3281"/>
              <a:gd name="T22" fmla="*/ 0 w 2358"/>
              <a:gd name="T23" fmla="*/ 0 h 3281"/>
              <a:gd name="T24" fmla="*/ 1293926 w 2358"/>
              <a:gd name="T25" fmla="*/ 0 h 3281"/>
              <a:gd name="T26" fmla="*/ 1293926 w 2358"/>
              <a:gd name="T27" fmla="*/ 109198 h 3281"/>
              <a:gd name="T28" fmla="*/ 1260453 w 2358"/>
              <a:gd name="T29" fmla="*/ 142671 h 3281"/>
              <a:gd name="T30" fmla="*/ 1131499 w 2358"/>
              <a:gd name="T31" fmla="*/ 142671 h 3281"/>
              <a:gd name="T32" fmla="*/ 833534 w 2358"/>
              <a:gd name="T33" fmla="*/ 900473 h 3281"/>
              <a:gd name="T34" fmla="*/ 1128756 w 2358"/>
              <a:gd name="T35" fmla="*/ 1658275 h 3281"/>
              <a:gd name="T36" fmla="*/ 1260453 w 2358"/>
              <a:gd name="T37" fmla="*/ 1658275 h 3281"/>
              <a:gd name="T38" fmla="*/ 740797 w 2358"/>
              <a:gd name="T39" fmla="*/ 900473 h 3281"/>
              <a:gd name="T40" fmla="*/ 1038762 w 2358"/>
              <a:gd name="T41" fmla="*/ 142671 h 3281"/>
              <a:gd name="T42" fmla="*/ 234860 w 2358"/>
              <a:gd name="T43" fmla="*/ 142671 h 3281"/>
              <a:gd name="T44" fmla="*/ 532825 w 2358"/>
              <a:gd name="T45" fmla="*/ 900473 h 3281"/>
              <a:gd name="T46" fmla="*/ 237055 w 2358"/>
              <a:gd name="T47" fmla="*/ 1658275 h 3281"/>
              <a:gd name="T48" fmla="*/ 287539 w 2358"/>
              <a:gd name="T49" fmla="*/ 1658275 h 3281"/>
              <a:gd name="T50" fmla="*/ 407164 w 2358"/>
              <a:gd name="T51" fmla="*/ 1544687 h 3281"/>
              <a:gd name="T52" fmla="*/ 495511 w 2358"/>
              <a:gd name="T53" fmla="*/ 1499691 h 3281"/>
              <a:gd name="T54" fmla="*/ 595382 w 2358"/>
              <a:gd name="T55" fmla="*/ 1441525 h 3281"/>
              <a:gd name="T56" fmla="*/ 633245 w 2358"/>
              <a:gd name="T57" fmla="*/ 1374579 h 3281"/>
              <a:gd name="T58" fmla="*/ 671108 w 2358"/>
              <a:gd name="T59" fmla="*/ 1441525 h 3281"/>
              <a:gd name="T60" fmla="*/ 769880 w 2358"/>
              <a:gd name="T61" fmla="*/ 1499691 h 3281"/>
              <a:gd name="T62" fmla="*/ 858227 w 2358"/>
              <a:gd name="T63" fmla="*/ 1544687 h 3281"/>
              <a:gd name="T64" fmla="*/ 976755 w 2358"/>
              <a:gd name="T65" fmla="*/ 1658275 h 3281"/>
              <a:gd name="T66" fmla="*/ 1036568 w 2358"/>
              <a:gd name="T67" fmla="*/ 1658275 h 3281"/>
              <a:gd name="T68" fmla="*/ 740797 w 2358"/>
              <a:gd name="T69" fmla="*/ 900473 h 3281"/>
              <a:gd name="T70" fmla="*/ 671656 w 2358"/>
              <a:gd name="T71" fmla="*/ 802798 h 3281"/>
              <a:gd name="T72" fmla="*/ 651353 w 2358"/>
              <a:gd name="T73" fmla="*/ 892791 h 3281"/>
              <a:gd name="T74" fmla="*/ 642573 w 2358"/>
              <a:gd name="T75" fmla="*/ 952603 h 3281"/>
              <a:gd name="T76" fmla="*/ 633245 w 2358"/>
              <a:gd name="T77" fmla="*/ 892791 h 3281"/>
              <a:gd name="T78" fmla="*/ 613490 w 2358"/>
              <a:gd name="T79" fmla="*/ 802798 h 3281"/>
              <a:gd name="T80" fmla="*/ 544898 w 2358"/>
              <a:gd name="T81" fmla="*/ 718293 h 3281"/>
              <a:gd name="T82" fmla="*/ 461489 w 2358"/>
              <a:gd name="T83" fmla="*/ 627203 h 3281"/>
              <a:gd name="T84" fmla="*/ 351742 w 2358"/>
              <a:gd name="T85" fmla="*/ 494410 h 3281"/>
              <a:gd name="T86" fmla="*/ 641476 w 2358"/>
              <a:gd name="T87" fmla="*/ 589341 h 3281"/>
              <a:gd name="T88" fmla="*/ 932307 w 2358"/>
              <a:gd name="T89" fmla="*/ 494410 h 3281"/>
              <a:gd name="T90" fmla="*/ 822559 w 2358"/>
              <a:gd name="T91" fmla="*/ 627203 h 3281"/>
              <a:gd name="T92" fmla="*/ 739700 w 2358"/>
              <a:gd name="T93" fmla="*/ 718293 h 3281"/>
              <a:gd name="T94" fmla="*/ 671656 w 2358"/>
              <a:gd name="T95" fmla="*/ 802798 h 32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58" h="3281">
                <a:moveTo>
                  <a:pt x="2297" y="3022"/>
                </a:moveTo>
                <a:cubicBezTo>
                  <a:pt x="2331" y="3022"/>
                  <a:pt x="2358" y="3049"/>
                  <a:pt x="2358" y="3083"/>
                </a:cubicBezTo>
                <a:cubicBezTo>
                  <a:pt x="2358" y="3116"/>
                  <a:pt x="2358" y="3281"/>
                  <a:pt x="2358" y="3281"/>
                </a:cubicBezTo>
                <a:cubicBezTo>
                  <a:pt x="0" y="3281"/>
                  <a:pt x="0" y="3281"/>
                  <a:pt x="0" y="3281"/>
                </a:cubicBezTo>
                <a:cubicBezTo>
                  <a:pt x="0" y="3281"/>
                  <a:pt x="0" y="3116"/>
                  <a:pt x="0" y="3083"/>
                </a:cubicBezTo>
                <a:cubicBezTo>
                  <a:pt x="0" y="3049"/>
                  <a:pt x="27" y="3022"/>
                  <a:pt x="61" y="3022"/>
                </a:cubicBezTo>
                <a:cubicBezTo>
                  <a:pt x="264" y="3022"/>
                  <a:pt x="264" y="3022"/>
                  <a:pt x="264" y="3022"/>
                </a:cubicBezTo>
                <a:cubicBezTo>
                  <a:pt x="274" y="2213"/>
                  <a:pt x="802" y="1968"/>
                  <a:pt x="802" y="1641"/>
                </a:cubicBezTo>
                <a:cubicBezTo>
                  <a:pt x="802" y="1313"/>
                  <a:pt x="264" y="1307"/>
                  <a:pt x="259" y="260"/>
                </a:cubicBezTo>
                <a:cubicBezTo>
                  <a:pt x="61" y="260"/>
                  <a:pt x="61" y="260"/>
                  <a:pt x="61" y="260"/>
                </a:cubicBezTo>
                <a:cubicBezTo>
                  <a:pt x="27" y="260"/>
                  <a:pt x="0" y="233"/>
                  <a:pt x="0" y="199"/>
                </a:cubicBezTo>
                <a:cubicBezTo>
                  <a:pt x="0" y="166"/>
                  <a:pt x="0" y="0"/>
                  <a:pt x="0" y="0"/>
                </a:cubicBezTo>
                <a:cubicBezTo>
                  <a:pt x="2358" y="0"/>
                  <a:pt x="2358" y="0"/>
                  <a:pt x="2358" y="0"/>
                </a:cubicBezTo>
                <a:cubicBezTo>
                  <a:pt x="2358" y="0"/>
                  <a:pt x="2358" y="166"/>
                  <a:pt x="2358" y="199"/>
                </a:cubicBezTo>
                <a:cubicBezTo>
                  <a:pt x="2358" y="233"/>
                  <a:pt x="2331" y="260"/>
                  <a:pt x="2297" y="260"/>
                </a:cubicBezTo>
                <a:cubicBezTo>
                  <a:pt x="2062" y="260"/>
                  <a:pt x="2062" y="260"/>
                  <a:pt x="2062" y="260"/>
                </a:cubicBezTo>
                <a:cubicBezTo>
                  <a:pt x="2057" y="1307"/>
                  <a:pt x="1519" y="1313"/>
                  <a:pt x="1519" y="1641"/>
                </a:cubicBezTo>
                <a:cubicBezTo>
                  <a:pt x="1519" y="1968"/>
                  <a:pt x="2047" y="2213"/>
                  <a:pt x="2057" y="3022"/>
                </a:cubicBezTo>
                <a:lnTo>
                  <a:pt x="2297" y="3022"/>
                </a:lnTo>
                <a:close/>
                <a:moveTo>
                  <a:pt x="1350" y="1641"/>
                </a:moveTo>
                <a:cubicBezTo>
                  <a:pt x="1350" y="1311"/>
                  <a:pt x="1888" y="1307"/>
                  <a:pt x="1893" y="260"/>
                </a:cubicBezTo>
                <a:cubicBezTo>
                  <a:pt x="428" y="260"/>
                  <a:pt x="428" y="260"/>
                  <a:pt x="428" y="260"/>
                </a:cubicBezTo>
                <a:cubicBezTo>
                  <a:pt x="433" y="1307"/>
                  <a:pt x="971" y="1311"/>
                  <a:pt x="971" y="1641"/>
                </a:cubicBezTo>
                <a:cubicBezTo>
                  <a:pt x="971" y="1959"/>
                  <a:pt x="442" y="2210"/>
                  <a:pt x="432" y="3022"/>
                </a:cubicBezTo>
                <a:cubicBezTo>
                  <a:pt x="524" y="3022"/>
                  <a:pt x="524" y="3022"/>
                  <a:pt x="524" y="3022"/>
                </a:cubicBezTo>
                <a:cubicBezTo>
                  <a:pt x="546" y="2950"/>
                  <a:pt x="618" y="2880"/>
                  <a:pt x="742" y="2815"/>
                </a:cubicBezTo>
                <a:cubicBezTo>
                  <a:pt x="903" y="2733"/>
                  <a:pt x="903" y="2733"/>
                  <a:pt x="903" y="2733"/>
                </a:cubicBezTo>
                <a:cubicBezTo>
                  <a:pt x="1004" y="2681"/>
                  <a:pt x="1065" y="2645"/>
                  <a:pt x="1085" y="2627"/>
                </a:cubicBezTo>
                <a:cubicBezTo>
                  <a:pt x="1105" y="2609"/>
                  <a:pt x="1128" y="2568"/>
                  <a:pt x="1154" y="2505"/>
                </a:cubicBezTo>
                <a:cubicBezTo>
                  <a:pt x="1180" y="2568"/>
                  <a:pt x="1204" y="2609"/>
                  <a:pt x="1223" y="2627"/>
                </a:cubicBezTo>
                <a:cubicBezTo>
                  <a:pt x="1243" y="2645"/>
                  <a:pt x="1303" y="2681"/>
                  <a:pt x="1403" y="2733"/>
                </a:cubicBezTo>
                <a:cubicBezTo>
                  <a:pt x="1564" y="2815"/>
                  <a:pt x="1564" y="2815"/>
                  <a:pt x="1564" y="2815"/>
                </a:cubicBezTo>
                <a:cubicBezTo>
                  <a:pt x="1687" y="2880"/>
                  <a:pt x="1759" y="2950"/>
                  <a:pt x="1780" y="3022"/>
                </a:cubicBezTo>
                <a:cubicBezTo>
                  <a:pt x="1889" y="3022"/>
                  <a:pt x="1889" y="3022"/>
                  <a:pt x="1889" y="3022"/>
                </a:cubicBezTo>
                <a:cubicBezTo>
                  <a:pt x="1878" y="2210"/>
                  <a:pt x="1350" y="1959"/>
                  <a:pt x="1350" y="1641"/>
                </a:cubicBezTo>
                <a:close/>
                <a:moveTo>
                  <a:pt x="1224" y="1463"/>
                </a:moveTo>
                <a:cubicBezTo>
                  <a:pt x="1209" y="1492"/>
                  <a:pt x="1197" y="1546"/>
                  <a:pt x="1187" y="1627"/>
                </a:cubicBezTo>
                <a:cubicBezTo>
                  <a:pt x="1185" y="1651"/>
                  <a:pt x="1179" y="1688"/>
                  <a:pt x="1171" y="1736"/>
                </a:cubicBezTo>
                <a:cubicBezTo>
                  <a:pt x="1162" y="1688"/>
                  <a:pt x="1157" y="1651"/>
                  <a:pt x="1154" y="1627"/>
                </a:cubicBezTo>
                <a:cubicBezTo>
                  <a:pt x="1144" y="1546"/>
                  <a:pt x="1132" y="1492"/>
                  <a:pt x="1118" y="1463"/>
                </a:cubicBezTo>
                <a:cubicBezTo>
                  <a:pt x="1103" y="1435"/>
                  <a:pt x="1061" y="1383"/>
                  <a:pt x="993" y="1309"/>
                </a:cubicBezTo>
                <a:cubicBezTo>
                  <a:pt x="841" y="1143"/>
                  <a:pt x="841" y="1143"/>
                  <a:pt x="841" y="1143"/>
                </a:cubicBezTo>
                <a:cubicBezTo>
                  <a:pt x="737" y="1030"/>
                  <a:pt x="670" y="950"/>
                  <a:pt x="641" y="901"/>
                </a:cubicBezTo>
                <a:cubicBezTo>
                  <a:pt x="821" y="1016"/>
                  <a:pt x="997" y="1074"/>
                  <a:pt x="1169" y="1074"/>
                </a:cubicBezTo>
                <a:cubicBezTo>
                  <a:pt x="1341" y="1074"/>
                  <a:pt x="1518" y="1016"/>
                  <a:pt x="1699" y="901"/>
                </a:cubicBezTo>
                <a:cubicBezTo>
                  <a:pt x="1669" y="950"/>
                  <a:pt x="1602" y="1030"/>
                  <a:pt x="1499" y="1143"/>
                </a:cubicBezTo>
                <a:cubicBezTo>
                  <a:pt x="1348" y="1309"/>
                  <a:pt x="1348" y="1309"/>
                  <a:pt x="1348" y="1309"/>
                </a:cubicBezTo>
                <a:cubicBezTo>
                  <a:pt x="1279" y="1383"/>
                  <a:pt x="1238" y="1435"/>
                  <a:pt x="1224" y="146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solidFill>
                <a:prstClr val="black"/>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73729"/>
          <p:cNvSpPr/>
          <p:nvPr/>
        </p:nvSpPr>
        <p:spPr>
          <a:xfrm>
            <a:off x="685800" y="457204"/>
            <a:ext cx="7543800" cy="519113"/>
          </a:xfrm>
          <a:prstGeom prst="rect">
            <a:avLst/>
          </a:prstGeom>
          <a:noFill/>
          <a:ln w="9525">
            <a:noFill/>
          </a:ln>
        </p:spPr>
        <p:txBody>
          <a:bodyPr>
            <a:spAutoFit/>
          </a:bodyPr>
          <a:lstStyle/>
          <a:p>
            <a:pPr algn="ctr" defTabSz="914400">
              <a:defRPr/>
            </a:pPr>
            <a:endParaRPr sz="2800" b="1" dirty="0">
              <a:solidFill>
                <a:srgbClr val="000000"/>
              </a:solidFill>
              <a:latin typeface="宋体" panose="02010600030101010101" pitchFamily="2" charset="-122"/>
              <a:ea typeface="黑体" panose="02010609060101010101" pitchFamily="49" charset="-122"/>
            </a:endParaRPr>
          </a:p>
        </p:txBody>
      </p:sp>
      <p:sp>
        <p:nvSpPr>
          <p:cNvPr id="73731" name="等腰三角形 73730"/>
          <p:cNvSpPr/>
          <p:nvPr/>
        </p:nvSpPr>
        <p:spPr>
          <a:xfrm>
            <a:off x="762000" y="1905000"/>
            <a:ext cx="4800600" cy="3886200"/>
          </a:xfrm>
          <a:prstGeom prst="triangle">
            <a:avLst>
              <a:gd name="adj" fmla="val 50000"/>
            </a:avLst>
          </a:prstGeom>
          <a:solidFill>
            <a:schemeClr val="tx2">
              <a:lumMod val="60000"/>
              <a:lumOff val="40000"/>
            </a:schemeClr>
          </a:solidFill>
          <a:ln w="22225" cap="flat" cmpd="sng">
            <a:solidFill>
              <a:schemeClr val="tx1"/>
            </a:solidFill>
            <a:prstDash val="solid"/>
            <a:miter/>
            <a:headEnd type="none" w="med" len="med"/>
            <a:tailEnd type="none" w="med" len="med"/>
          </a:ln>
        </p:spPr>
        <p:txBody>
          <a:bodyPr/>
          <a:lstStyle/>
          <a:p>
            <a:pPr defTabSz="914400">
              <a:defRPr/>
            </a:pPr>
            <a:endParaRPr lang="zh-CN" altLang="en-US">
              <a:solidFill>
                <a:srgbClr val="000000"/>
              </a:solidFill>
              <a:latin typeface="Arial" panose="020B0604020202020204"/>
              <a:ea typeface="微软雅黑" panose="020B0503020204020204" charset="-122"/>
            </a:endParaRPr>
          </a:p>
        </p:txBody>
      </p:sp>
      <p:sp>
        <p:nvSpPr>
          <p:cNvPr id="73732" name="直接连接符 73731"/>
          <p:cNvSpPr/>
          <p:nvPr/>
        </p:nvSpPr>
        <p:spPr>
          <a:xfrm>
            <a:off x="1600200" y="4495800"/>
            <a:ext cx="3124200" cy="0"/>
          </a:xfrm>
          <a:prstGeom prst="line">
            <a:avLst/>
          </a:prstGeom>
          <a:ln w="9525" cap="flat" cmpd="sng">
            <a:solidFill>
              <a:schemeClr val="tx1"/>
            </a:solidFill>
            <a:prstDash val="solid"/>
            <a:headEnd type="none" w="med" len="med"/>
            <a:tailEnd type="none" w="med" len="med"/>
          </a:ln>
        </p:spPr>
      </p:sp>
      <p:sp>
        <p:nvSpPr>
          <p:cNvPr id="73733" name="直接连接符 73732"/>
          <p:cNvSpPr/>
          <p:nvPr/>
        </p:nvSpPr>
        <p:spPr>
          <a:xfrm>
            <a:off x="2286000" y="3352800"/>
            <a:ext cx="1752600" cy="0"/>
          </a:xfrm>
          <a:prstGeom prst="line">
            <a:avLst/>
          </a:prstGeom>
          <a:ln w="9525" cap="flat" cmpd="sng">
            <a:solidFill>
              <a:schemeClr val="tx1"/>
            </a:solidFill>
            <a:prstDash val="solid"/>
            <a:headEnd type="none" w="med" len="med"/>
            <a:tailEnd type="none" w="med" len="med"/>
          </a:ln>
        </p:spPr>
      </p:sp>
      <p:sp>
        <p:nvSpPr>
          <p:cNvPr id="73734" name="线形标注 2 73733"/>
          <p:cNvSpPr/>
          <p:nvPr/>
        </p:nvSpPr>
        <p:spPr>
          <a:xfrm>
            <a:off x="5829300" y="3238500"/>
            <a:ext cx="1485900" cy="609600"/>
          </a:xfrm>
          <a:prstGeom prst="borderCallout2">
            <a:avLst>
              <a:gd name="adj1" fmla="val 18750"/>
              <a:gd name="adj2" fmla="val -5130"/>
              <a:gd name="adj3" fmla="val 18750"/>
              <a:gd name="adj4" fmla="val -60472"/>
              <a:gd name="adj5" fmla="val 87500"/>
              <a:gd name="adj6" fmla="val -117949"/>
            </a:avLst>
          </a:prstGeom>
          <a:solidFill>
            <a:schemeClr val="accent1">
              <a:lumMod val="40000"/>
              <a:lumOff val="60000"/>
            </a:schemeClr>
          </a:solidFill>
          <a:ln w="9525" cap="flat" cmpd="sng">
            <a:solidFill>
              <a:schemeClr val="tx1"/>
            </a:solidFill>
            <a:prstDash val="solid"/>
            <a:miter/>
            <a:headEnd type="none" w="med" len="med"/>
            <a:tailEnd type="none" w="med" len="med"/>
          </a:ln>
        </p:spPr>
        <p:txBody>
          <a:bodyPr/>
          <a:lstStyle/>
          <a:p>
            <a:pPr algn="ctr" defTabSz="914400">
              <a:defRPr/>
            </a:pPr>
            <a:r>
              <a:rPr lang="zh-CN" altLang="en-US" sz="2400" b="1" dirty="0">
                <a:solidFill>
                  <a:prstClr val="black"/>
                </a:solidFill>
                <a:latin typeface="宋体" panose="02010600030101010101" pitchFamily="2" charset="-122"/>
                <a:ea typeface="宋体" panose="02010600030101010101" pitchFamily="2" charset="-122"/>
              </a:rPr>
              <a:t>集成创新</a:t>
            </a:r>
          </a:p>
        </p:txBody>
      </p:sp>
      <p:sp>
        <p:nvSpPr>
          <p:cNvPr id="73735" name="线形标注 2 73734"/>
          <p:cNvSpPr/>
          <p:nvPr/>
        </p:nvSpPr>
        <p:spPr>
          <a:xfrm>
            <a:off x="6019803" y="4648200"/>
            <a:ext cx="2209801" cy="1336964"/>
          </a:xfrm>
          <a:prstGeom prst="borderCallout2">
            <a:avLst>
              <a:gd name="adj1" fmla="val 13634"/>
              <a:gd name="adj2" fmla="val -4000"/>
              <a:gd name="adj3" fmla="val 13634"/>
              <a:gd name="adj4" fmla="val -35417"/>
              <a:gd name="adj5" fmla="val 45454"/>
              <a:gd name="adj6" fmla="val -68000"/>
            </a:avLst>
          </a:prstGeom>
          <a:solidFill>
            <a:schemeClr val="accent1">
              <a:lumMod val="40000"/>
              <a:lumOff val="60000"/>
            </a:schemeClr>
          </a:solidFill>
          <a:ln w="9525" cap="flat" cmpd="sng">
            <a:solidFill>
              <a:schemeClr val="tx1"/>
            </a:solidFill>
            <a:prstDash val="solid"/>
            <a:miter/>
            <a:headEnd type="none" w="med" len="med"/>
            <a:tailEnd type="none" w="med" len="med"/>
          </a:ln>
        </p:spPr>
        <p:txBody>
          <a:bodyPr/>
          <a:lstStyle/>
          <a:p>
            <a:pPr algn="ctr" defTabSz="914400">
              <a:defRPr/>
            </a:pPr>
            <a:r>
              <a:rPr lang="zh-CN" altLang="en-US" sz="2400" b="1">
                <a:solidFill>
                  <a:prstClr val="black"/>
                </a:solidFill>
                <a:latin typeface="宋体" panose="02010600030101010101" pitchFamily="2" charset="-122"/>
                <a:ea typeface="宋体" panose="02010600030101010101" pitchFamily="2" charset="-122"/>
              </a:rPr>
              <a:t>跟随式创新（引</a:t>
            </a:r>
            <a:r>
              <a:rPr lang="zh-CN" altLang="en-US" sz="2400" b="1" dirty="0">
                <a:solidFill>
                  <a:prstClr val="black"/>
                </a:solidFill>
                <a:latin typeface="宋体" panose="02010600030101010101" pitchFamily="2" charset="-122"/>
                <a:ea typeface="宋体" panose="02010600030101010101" pitchFamily="2" charset="-122"/>
              </a:rPr>
              <a:t>进消化吸收再</a:t>
            </a:r>
            <a:r>
              <a:rPr lang="zh-CN" altLang="en-US" sz="2400" b="1">
                <a:solidFill>
                  <a:prstClr val="black"/>
                </a:solidFill>
                <a:latin typeface="宋体" panose="02010600030101010101" pitchFamily="2" charset="-122"/>
                <a:ea typeface="宋体" panose="02010600030101010101" pitchFamily="2" charset="-122"/>
              </a:rPr>
              <a:t>创新） </a:t>
            </a:r>
            <a:endParaRPr lang="zh-CN" altLang="en-US" sz="2400" b="1" dirty="0">
              <a:solidFill>
                <a:prstClr val="black"/>
              </a:solidFill>
              <a:latin typeface="宋体" panose="02010600030101010101" pitchFamily="2" charset="-122"/>
              <a:ea typeface="宋体" panose="02010600030101010101" pitchFamily="2" charset="-122"/>
            </a:endParaRPr>
          </a:p>
        </p:txBody>
      </p:sp>
      <p:sp>
        <p:nvSpPr>
          <p:cNvPr id="73736" name="线形标注 2 73735"/>
          <p:cNvSpPr/>
          <p:nvPr/>
        </p:nvSpPr>
        <p:spPr>
          <a:xfrm>
            <a:off x="5029200" y="1981200"/>
            <a:ext cx="1676400" cy="609600"/>
          </a:xfrm>
          <a:prstGeom prst="borderCallout2">
            <a:avLst>
              <a:gd name="adj1" fmla="val 18750"/>
              <a:gd name="adj2" fmla="val -4546"/>
              <a:gd name="adj3" fmla="val 18750"/>
              <a:gd name="adj4" fmla="val -53597"/>
              <a:gd name="adj5" fmla="val 87500"/>
              <a:gd name="adj6" fmla="val -104546"/>
            </a:avLst>
          </a:prstGeom>
          <a:solidFill>
            <a:schemeClr val="accent1">
              <a:lumMod val="40000"/>
              <a:lumOff val="60000"/>
            </a:schemeClr>
          </a:solidFill>
          <a:ln w="9525" cap="flat" cmpd="sng">
            <a:solidFill>
              <a:schemeClr val="tx1"/>
            </a:solidFill>
            <a:prstDash val="solid"/>
            <a:miter/>
            <a:headEnd type="none" w="med" len="med"/>
            <a:tailEnd type="none" w="med" len="med"/>
          </a:ln>
        </p:spPr>
        <p:txBody>
          <a:bodyPr/>
          <a:lstStyle/>
          <a:p>
            <a:pPr algn="ctr" defTabSz="914400">
              <a:defRPr/>
            </a:pPr>
            <a:r>
              <a:rPr lang="zh-CN" altLang="en-US" sz="2400" b="1" dirty="0">
                <a:solidFill>
                  <a:prstClr val="black"/>
                </a:solidFill>
                <a:latin typeface="宋体" panose="02010600030101010101" pitchFamily="2" charset="-122"/>
                <a:ea typeface="宋体" panose="02010600030101010101" pitchFamily="2" charset="-122"/>
              </a:rPr>
              <a:t>原始创新</a:t>
            </a:r>
          </a:p>
        </p:txBody>
      </p:sp>
      <p:sp>
        <p:nvSpPr>
          <p:cNvPr id="73737" name="矩形 73736"/>
          <p:cNvSpPr/>
          <p:nvPr/>
        </p:nvSpPr>
        <p:spPr>
          <a:xfrm>
            <a:off x="1271963" y="716760"/>
            <a:ext cx="6800215" cy="650691"/>
          </a:xfrm>
          <a:prstGeom prst="rect">
            <a:avLst/>
          </a:prstGeom>
          <a:noFill/>
          <a:ln w="9525">
            <a:noFill/>
          </a:ln>
        </p:spPr>
        <p:txBody>
          <a:bodyPr wrap="square">
            <a:spAutoFit/>
          </a:bodyPr>
          <a:lstStyle/>
          <a:p>
            <a:pPr algn="ctr" defTabSz="685800" fontAlgn="base">
              <a:lnSpc>
                <a:spcPct val="90000"/>
              </a:lnSpc>
              <a:defRPr/>
            </a:pPr>
            <a:r>
              <a:rPr lang="zh-CN" altLang="en-US" sz="4000" dirty="0">
                <a:solidFill>
                  <a:srgbClr val="C00000"/>
                </a:solidFill>
                <a:latin typeface="华文新魏" panose="02010800040101010101" pitchFamily="2" charset="-122"/>
                <a:ea typeface="华文新魏" panose="02010800040101010101" pitchFamily="2" charset="-122"/>
              </a:rPr>
              <a:t>三种自主创新模式</a:t>
            </a:r>
          </a:p>
        </p:txBody>
      </p:sp>
      <p:sp>
        <p:nvSpPr>
          <p:cNvPr id="73738" name="矩形 73737"/>
          <p:cNvSpPr/>
          <p:nvPr/>
        </p:nvSpPr>
        <p:spPr>
          <a:xfrm>
            <a:off x="838200" y="5867400"/>
            <a:ext cx="4953000" cy="457200"/>
          </a:xfrm>
          <a:prstGeom prst="rect">
            <a:avLst/>
          </a:prstGeom>
          <a:noFill/>
          <a:ln w="9525">
            <a:noFill/>
          </a:ln>
        </p:spPr>
        <p:txBody>
          <a:bodyPr>
            <a:spAutoFit/>
          </a:bodyPr>
          <a:lstStyle/>
          <a:p>
            <a:pPr algn="ctr" defTabSz="914400">
              <a:defRPr/>
            </a:pPr>
            <a:r>
              <a:rPr lang="zh-CN" altLang="en-US" sz="2400" b="1" dirty="0">
                <a:solidFill>
                  <a:srgbClr val="000000"/>
                </a:solidFill>
                <a:latin typeface="仿宋_GB2312" pitchFamily="49" charset="-122"/>
                <a:ea typeface="仿宋_GB2312" pitchFamily="49" charset="-122"/>
              </a:rPr>
              <a:t>自主创新类型结构金字塔</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
            <a:ext cx="8394326" cy="1325563"/>
          </a:xfrm>
        </p:spPr>
        <p:txBody>
          <a:bodyPr>
            <a:no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西方技术垄断倒逼我们必须自主创新</a:t>
            </a:r>
            <a:endParaRPr kumimoji="1" lang="zh-CN" altLang="en-US" sz="4000"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323532" y="1227726"/>
            <a:ext cx="8447055" cy="4578926"/>
          </a:xfrm>
        </p:spPr>
        <p:txBody>
          <a:bodyPr>
            <a:normAutofit/>
          </a:bodyPr>
          <a:lstStyle/>
          <a:p>
            <a:pPr>
              <a:buFont typeface="Wingdings" panose="05000000000000000000" pitchFamily="2" charset="2"/>
              <a:buChar char="l"/>
            </a:pPr>
            <a:r>
              <a:rPr kumimoji="1" lang="zh-CN" altLang="en-US" sz="2400" b="1" dirty="0">
                <a:solidFill>
                  <a:srgbClr val="1B16E8"/>
                </a:solidFill>
                <a:latin typeface="黑体" panose="02010609060101010101" pitchFamily="49" charset="-122"/>
                <a:ea typeface="黑体" panose="02010609060101010101" pitchFamily="49" charset="-122"/>
                <a:cs typeface="黑体" panose="02010609060101010101" pitchFamily="49" charset="-122"/>
              </a:rPr>
              <a:t>欧美国家长期在航天技术等尖端领域对我国进行封锁垄断</a:t>
            </a:r>
          </a:p>
          <a:p>
            <a:pPr lvl="1">
              <a:lnSpc>
                <a:spcPct val="100000"/>
              </a:lnSpc>
              <a:buSzPct val="59000"/>
              <a:buFont typeface="Wingdings" panose="05000000000000000000" pitchFamily="2" charset="2"/>
              <a:buChar char="l"/>
            </a:pPr>
            <a:r>
              <a:rPr kumimoji="1" lang="en-US" altLang="zh-CN" sz="2000" dirty="0">
                <a:solidFill>
                  <a:srgbClr val="000000"/>
                </a:solidFill>
                <a:latin typeface="宋体" panose="02010600030101010101" pitchFamily="2" charset="-122"/>
                <a:ea typeface="宋体" panose="02010600030101010101" pitchFamily="2" charset="-122"/>
              </a:rPr>
              <a:t>2011</a:t>
            </a:r>
            <a:r>
              <a:rPr kumimoji="1" lang="zh-CN" altLang="en-US" sz="2000" dirty="0">
                <a:solidFill>
                  <a:srgbClr val="000000"/>
                </a:solidFill>
                <a:latin typeface="宋体" panose="02010600030101010101" pitchFamily="2" charset="-122"/>
                <a:ea typeface="宋体" panose="02010600030101010101" pitchFamily="2" charset="-122"/>
              </a:rPr>
              <a:t>年，美国针对中国的“沃尔夫条款”生效，鼓励国会出台禁止与中国进行航天合作的立法</a:t>
            </a:r>
            <a:endParaRPr kumimoji="1" lang="en-US" altLang="zh-CN" sz="2000" dirty="0">
              <a:solidFill>
                <a:srgbClr val="000000"/>
              </a:solidFill>
              <a:latin typeface="宋体" panose="02010600030101010101" pitchFamily="2" charset="-122"/>
              <a:ea typeface="宋体" panose="02010600030101010101" pitchFamily="2" charset="-122"/>
            </a:endParaRPr>
          </a:p>
          <a:p>
            <a:pPr lvl="1">
              <a:lnSpc>
                <a:spcPct val="100000"/>
              </a:lnSpc>
              <a:buSzPct val="59000"/>
              <a:buFont typeface="Wingdings" panose="05000000000000000000" pitchFamily="2" charset="2"/>
              <a:buChar char="l"/>
            </a:pPr>
            <a:r>
              <a:rPr kumimoji="1" lang="en-US" altLang="zh-CN" sz="2000" dirty="0">
                <a:solidFill>
                  <a:srgbClr val="000000"/>
                </a:solidFill>
                <a:latin typeface="宋体" panose="02010600030101010101" pitchFamily="2" charset="-122"/>
                <a:ea typeface="宋体" panose="02010600030101010101" pitchFamily="2" charset="-122"/>
              </a:rPr>
              <a:t>2013</a:t>
            </a:r>
            <a:r>
              <a:rPr kumimoji="1" lang="zh-CN" altLang="en-US" sz="2000" dirty="0">
                <a:solidFill>
                  <a:srgbClr val="000000"/>
                </a:solidFill>
                <a:latin typeface="宋体" panose="02010600030101010101" pitchFamily="2" charset="-122"/>
                <a:ea typeface="宋体" panose="02010600030101010101" pitchFamily="2" charset="-122"/>
              </a:rPr>
              <a:t>年</a:t>
            </a:r>
            <a:r>
              <a:rPr kumimoji="1" lang="en-US" altLang="zh-CN" sz="2000" dirty="0">
                <a:solidFill>
                  <a:srgbClr val="000000"/>
                </a:solidFill>
                <a:latin typeface="宋体" panose="02010600030101010101" pitchFamily="2" charset="-122"/>
                <a:ea typeface="宋体" panose="02010600030101010101" pitchFamily="2" charset="-122"/>
              </a:rPr>
              <a:t>10</a:t>
            </a:r>
            <a:r>
              <a:rPr kumimoji="1" lang="zh-CN" altLang="en-US" sz="2000" dirty="0">
                <a:solidFill>
                  <a:srgbClr val="000000"/>
                </a:solidFill>
                <a:latin typeface="宋体" panose="02010600030101010101" pitchFamily="2" charset="-122"/>
                <a:ea typeface="宋体" panose="02010600030101010101" pitchFamily="2" charset="-122"/>
              </a:rPr>
              <a:t>月，美国</a:t>
            </a:r>
            <a:r>
              <a:rPr kumimoji="1" lang="en-US" altLang="zh-CN" sz="2000" dirty="0">
                <a:solidFill>
                  <a:srgbClr val="000000"/>
                </a:solidFill>
                <a:latin typeface="宋体" panose="02010600030101010101" pitchFamily="2" charset="-122"/>
                <a:ea typeface="宋体" panose="02010600030101010101" pitchFamily="2" charset="-122"/>
              </a:rPr>
              <a:t>NASA</a:t>
            </a:r>
            <a:r>
              <a:rPr kumimoji="1" lang="zh-CN" altLang="en-US" sz="2000" dirty="0">
                <a:solidFill>
                  <a:srgbClr val="000000"/>
                </a:solidFill>
                <a:latin typeface="宋体" panose="02010600030101010101" pitchFamily="2" charset="-122"/>
                <a:ea typeface="宋体" panose="02010600030101010101" pitchFamily="2" charset="-122"/>
              </a:rPr>
              <a:t>以国家完全为由，拒绝中国籍研究人员参与国际天文会议</a:t>
            </a:r>
            <a:endParaRPr kumimoji="1" lang="en-US" altLang="zh-CN" sz="2000" dirty="0">
              <a:solidFill>
                <a:srgbClr val="000000"/>
              </a:solidFill>
              <a:latin typeface="宋体" panose="02010600030101010101" pitchFamily="2" charset="-122"/>
              <a:ea typeface="宋体" panose="02010600030101010101" pitchFamily="2" charset="-122"/>
            </a:endParaRPr>
          </a:p>
          <a:p>
            <a:pPr>
              <a:lnSpc>
                <a:spcPct val="100000"/>
              </a:lnSpc>
              <a:buFont typeface="Wingdings" panose="05000000000000000000" pitchFamily="2" charset="2"/>
              <a:buChar char="l"/>
            </a:pPr>
            <a:r>
              <a:rPr kumimoji="1" lang="zh-CN" altLang="en-US" sz="2400" b="1" dirty="0">
                <a:solidFill>
                  <a:srgbClr val="1B16E8"/>
                </a:solidFill>
                <a:latin typeface="华文琥珀" panose="02010800040101010101" pitchFamily="2" charset="-122"/>
                <a:ea typeface="华文琥珀" panose="02010800040101010101" pitchFamily="2" charset="-122"/>
                <a:cs typeface="黑体" panose="02010609060101010101" pitchFamily="49" charset="-122"/>
              </a:rPr>
              <a:t>自主创新</a:t>
            </a:r>
            <a:r>
              <a:rPr kumimoji="1" lang="zh-CN" altLang="en-US" sz="2400" b="1" dirty="0">
                <a:solidFill>
                  <a:srgbClr val="1B16E8"/>
                </a:solidFill>
                <a:latin typeface="黑体" panose="02010609060101010101" pitchFamily="49" charset="-122"/>
                <a:ea typeface="黑体" panose="02010609060101010101" pitchFamily="49" charset="-122"/>
                <a:cs typeface="黑体" panose="02010609060101010101" pitchFamily="49" charset="-122"/>
              </a:rPr>
              <a:t>：“可上九天揽月，可下五洋捉鳖”</a:t>
            </a:r>
            <a:endParaRPr kumimoji="1" lang="en-US" altLang="zh-CN" sz="24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26" name="Picture 2" descr="https://pic.baike.soso.com/ugc/baikepic2/11354/20171027111605-1546946188_jpg_800_533_82269.jpg/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8" y="3897173"/>
            <a:ext cx="2496993" cy="1663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guancha.cn/news/2016/05/23/2016052320513789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741785"/>
            <a:ext cx="2382982" cy="18190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5827500"/>
            <a:ext cx="3807848" cy="835806"/>
          </a:xfrm>
          <a:prstGeom prst="rect">
            <a:avLst/>
          </a:prstGeom>
        </p:spPr>
        <p:txBody>
          <a:bodyPr wrap="square">
            <a:spAutoFit/>
          </a:bodyPr>
          <a:lstStyle/>
          <a:p>
            <a:pPr marL="742950" lvl="1" indent="-285750" defTabSz="914400" eaLnBrk="0" fontAlgn="base" hangingPunct="0">
              <a:lnSpc>
                <a:spcPct val="130000"/>
              </a:lnSpc>
              <a:spcBef>
                <a:spcPts val="500"/>
              </a:spcBef>
              <a:spcAft>
                <a:spcPct val="0"/>
              </a:spcAft>
              <a:buFont typeface="Wingdings" panose="05000000000000000000" pitchFamily="2" charset="2"/>
              <a:buChar char="l"/>
              <a:defRPr/>
            </a:pPr>
            <a:r>
              <a:rPr kumimoji="1" lang="zh-CN" altLang="en-US" sz="2000" dirty="0">
                <a:solidFill>
                  <a:srgbClr val="000000"/>
                </a:solidFill>
                <a:latin typeface="宋体" panose="02010600030101010101" pitchFamily="2" charset="-122"/>
                <a:ea typeface="宋体" panose="02010600030101010101" pitchFamily="2" charset="-122"/>
              </a:rPr>
              <a:t>在深海，“蛟龙”号下潜达到</a:t>
            </a:r>
            <a:r>
              <a:rPr kumimoji="1" lang="en-US" altLang="zh-CN" sz="2000" dirty="0">
                <a:solidFill>
                  <a:srgbClr val="000000"/>
                </a:solidFill>
                <a:latin typeface="宋体" panose="02010600030101010101" pitchFamily="2" charset="-122"/>
                <a:ea typeface="宋体" panose="02010600030101010101" pitchFamily="2" charset="-122"/>
              </a:rPr>
              <a:t>7062</a:t>
            </a:r>
            <a:r>
              <a:rPr kumimoji="1" lang="zh-CN" altLang="en-US" sz="2000" dirty="0">
                <a:solidFill>
                  <a:srgbClr val="000000"/>
                </a:solidFill>
                <a:latin typeface="宋体" panose="02010600030101010101" pitchFamily="2" charset="-122"/>
                <a:ea typeface="宋体" panose="02010600030101010101" pitchFamily="2" charset="-122"/>
              </a:rPr>
              <a:t>米深度</a:t>
            </a:r>
          </a:p>
        </p:txBody>
      </p:sp>
      <p:sp>
        <p:nvSpPr>
          <p:cNvPr id="5" name="矩形 4"/>
          <p:cNvSpPr/>
          <p:nvPr/>
        </p:nvSpPr>
        <p:spPr>
          <a:xfrm>
            <a:off x="5220072" y="5881041"/>
            <a:ext cx="3600400" cy="707886"/>
          </a:xfrm>
          <a:prstGeom prst="rect">
            <a:avLst/>
          </a:prstGeom>
        </p:spPr>
        <p:txBody>
          <a:bodyPr wrap="square">
            <a:spAutoFit/>
          </a:bodyPr>
          <a:lstStyle/>
          <a:p>
            <a:pPr marL="800100" lvl="1" indent="-342900" defTabSz="914400">
              <a:buFont typeface="Wingdings" panose="05000000000000000000" pitchFamily="2" charset="2"/>
              <a:buChar char="l"/>
              <a:defRPr/>
            </a:pPr>
            <a:r>
              <a:rPr kumimoji="1" lang="zh-CN" altLang="en-US" sz="2000" dirty="0">
                <a:solidFill>
                  <a:srgbClr val="000000"/>
                </a:solidFill>
                <a:latin typeface="宋体" panose="02010600030101010101" pitchFamily="2" charset="-122"/>
                <a:ea typeface="宋体" panose="02010600030101010101" pitchFamily="2" charset="-122"/>
              </a:rPr>
              <a:t>在太空，“嫦娥”三号携“玉兔”奔向月球</a:t>
            </a:r>
            <a:endParaRPr kumimoji="1" lang="en-US" altLang="zh-CN" sz="2000" dirty="0">
              <a:solidFill>
                <a:srgbClr val="0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标题 1"/>
          <p:cNvSpPr txBox="1">
            <a:spLocks noChangeArrowheads="1"/>
          </p:cNvSpPr>
          <p:nvPr/>
        </p:nvSpPr>
        <p:spPr bwMode="auto">
          <a:xfrm>
            <a:off x="355604" y="404817"/>
            <a:ext cx="85375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rPr>
              <a:t>集中力量办大事是我们的制度优势和优良传统</a:t>
            </a:r>
          </a:p>
        </p:txBody>
      </p:sp>
      <p:sp>
        <p:nvSpPr>
          <p:cNvPr id="504835" name="AutoShape 2" descr="http://www.gywb.com.cn/xinwen/attachement/jpg/site2/20141031/8926460779665208645.jpg"/>
          <p:cNvSpPr>
            <a:spLocks noChangeAspect="1" noChangeArrowheads="1"/>
          </p:cNvSpPr>
          <p:nvPr/>
        </p:nvSpPr>
        <p:spPr bwMode="auto">
          <a:xfrm>
            <a:off x="155575" y="-144462"/>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endParaRPr lang="zh-CN" altLang="en-US">
              <a:solidFill>
                <a:srgbClr val="000000"/>
              </a:solidFill>
              <a:ea typeface="微软雅黑" panose="020B0503020204020204" charset="-122"/>
            </a:endParaRPr>
          </a:p>
        </p:txBody>
      </p:sp>
      <p:sp>
        <p:nvSpPr>
          <p:cNvPr id="504836" name="AutoShape 4" descr="http://www.gywb.com.cn/xinwen/attachement/jpg/site2/20141031/8926460779665208645.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endParaRPr lang="zh-CN" altLang="en-US">
              <a:solidFill>
                <a:srgbClr val="000000"/>
              </a:solidFill>
              <a:ea typeface="微软雅黑" panose="020B0503020204020204" charset="-122"/>
            </a:endParaRPr>
          </a:p>
        </p:txBody>
      </p:sp>
      <p:pic>
        <p:nvPicPr>
          <p:cNvPr id="161796" name="Picture 5"/>
          <p:cNvPicPr>
            <a:picLocks noChangeAspect="1"/>
          </p:cNvPicPr>
          <p:nvPr/>
        </p:nvPicPr>
        <p:blipFill>
          <a:blip r:embed="rId2" cstate="print"/>
          <a:stretch>
            <a:fillRect/>
          </a:stretch>
        </p:blipFill>
        <p:spPr>
          <a:xfrm>
            <a:off x="617542" y="2276793"/>
            <a:ext cx="4619625" cy="4176712"/>
          </a:xfrm>
          <a:prstGeom prst="rect">
            <a:avLst/>
          </a:prstGeom>
          <a:noFill/>
          <a:ln w="9525">
            <a:noFill/>
          </a:ln>
        </p:spPr>
      </p:pic>
      <p:sp>
        <p:nvSpPr>
          <p:cNvPr id="504838" name="矩形 8"/>
          <p:cNvSpPr>
            <a:spLocks noChangeArrowheads="1"/>
          </p:cNvSpPr>
          <p:nvPr/>
        </p:nvSpPr>
        <p:spPr bwMode="auto">
          <a:xfrm>
            <a:off x="5436100" y="2541592"/>
            <a:ext cx="3457079"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defTabSz="914400">
              <a:lnSpc>
                <a:spcPct val="150000"/>
              </a:lnSpc>
              <a:buFont typeface="Wingdings" panose="05000000000000000000" pitchFamily="2" charset="2"/>
              <a:buChar char="l"/>
              <a:defRPr/>
            </a:pPr>
            <a:r>
              <a:rPr lang="zh-CN" altLang="en-US" sz="2400" dirty="0">
                <a:solidFill>
                  <a:srgbClr val="000000"/>
                </a:solidFill>
                <a:latin typeface="宋体" panose="02010600030101010101" pitchFamily="2" charset="-122"/>
                <a:ea typeface="宋体" panose="02010600030101010101" pitchFamily="2" charset="-122"/>
              </a:rPr>
              <a:t>“</a:t>
            </a:r>
            <a:r>
              <a:rPr lang="zh-CN" altLang="en-US" sz="2400" b="1" dirty="0">
                <a:solidFill>
                  <a:srgbClr val="0000FF"/>
                </a:solidFill>
                <a:latin typeface="黑体" panose="02010609060101010101" pitchFamily="49" charset="-122"/>
                <a:ea typeface="黑体" panose="02010609060101010101" pitchFamily="49" charset="-122"/>
              </a:rPr>
              <a:t>两弹一星</a:t>
            </a:r>
            <a:r>
              <a:rPr lang="zh-CN" altLang="en-US" sz="2400" dirty="0">
                <a:solidFill>
                  <a:srgbClr val="000000"/>
                </a:solidFill>
                <a:latin typeface="宋体" panose="02010600030101010101" pitchFamily="2" charset="-122"/>
                <a:ea typeface="宋体" panose="02010600030101010101" pitchFamily="2" charset="-122"/>
              </a:rPr>
              <a:t>”是在国际政治环境异常严峻、国内经济条件异常艰苦的条件下，举全国全民之力集中力量办大事的</a:t>
            </a:r>
            <a:r>
              <a:rPr lang="zh-CN" altLang="en-US" sz="2400" b="1" dirty="0">
                <a:solidFill>
                  <a:srgbClr val="0000FF"/>
                </a:solidFill>
                <a:latin typeface="黑体" panose="02010609060101010101" pitchFamily="49" charset="-122"/>
                <a:ea typeface="黑体" panose="02010609060101010101" pitchFamily="49" charset="-122"/>
              </a:rPr>
              <a:t>历史丰碑</a:t>
            </a:r>
            <a:r>
              <a:rPr lang="zh-CN" altLang="en-US" sz="2400" dirty="0">
                <a:solidFill>
                  <a:srgbClr val="000000"/>
                </a:solidFill>
                <a:latin typeface="宋体" panose="02010600030101010101" pitchFamily="2" charset="-122"/>
                <a:ea typeface="宋体" panose="02010600030101010101" pitchFamily="2" charset="-122"/>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6" name="内容占位符 284675" descr="S52623T1332129242187"/>
          <p:cNvPicPr>
            <a:picLocks noGrp="1" noChangeAspect="1"/>
          </p:cNvPicPr>
          <p:nvPr>
            <p:ph idx="1"/>
          </p:nvPr>
        </p:nvPicPr>
        <p:blipFill>
          <a:blip r:embed="rId2" cstate="print"/>
          <a:stretch>
            <a:fillRect/>
          </a:stretch>
        </p:blipFill>
        <p:spPr>
          <a:xfrm>
            <a:off x="253287" y="639516"/>
            <a:ext cx="8564327" cy="6303574"/>
          </a:xfrm>
          <a:prstGeom prst="rect">
            <a:avLst/>
          </a:prstGeom>
          <a:noFill/>
          <a:ln w="9525">
            <a:noFill/>
          </a:ln>
        </p:spPr>
      </p:pic>
      <p:sp>
        <p:nvSpPr>
          <p:cNvPr id="4" name="文本框 3"/>
          <p:cNvSpPr txBox="1"/>
          <p:nvPr/>
        </p:nvSpPr>
        <p:spPr>
          <a:xfrm>
            <a:off x="-44450" y="-22860"/>
            <a:ext cx="9304020" cy="707886"/>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t">
            <a:spAutoFit/>
          </a:body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rPr>
              <a:t>国产飞机C919的集成创新</a:t>
            </a:r>
          </a:p>
        </p:txBody>
      </p:sp>
      <p:sp>
        <p:nvSpPr>
          <p:cNvPr id="5" name="文本框 4"/>
          <p:cNvSpPr txBox="1"/>
          <p:nvPr/>
        </p:nvSpPr>
        <p:spPr>
          <a:xfrm>
            <a:off x="5804539" y="5659120"/>
            <a:ext cx="3013075" cy="1198880"/>
          </a:xfrm>
          <a:prstGeom prst="rect">
            <a:avLst/>
          </a:prstGeom>
          <a:solidFill>
            <a:schemeClr val="accent2">
              <a:lumMod val="60000"/>
              <a:lumOff val="40000"/>
            </a:schemeClr>
          </a:solidFill>
        </p:spPr>
        <p:txBody>
          <a:bodyPr wrap="square" rtlCol="0" anchor="t">
            <a:spAutoFit/>
          </a:bodyPr>
          <a:lstStyle/>
          <a:p>
            <a:pPr defTabSz="914400">
              <a:defRPr/>
            </a:pPr>
            <a:r>
              <a:rPr lang="zh-CN" altLang="en-US" sz="2400" b="1" dirty="0">
                <a:solidFill>
                  <a:prstClr val="black"/>
                </a:solidFill>
                <a:latin typeface="Calibri" panose="020F0502020204030204"/>
                <a:ea typeface="宋体" panose="02010600030101010101" pitchFamily="2" charset="-122"/>
              </a:rPr>
              <a:t>C919将</a:t>
            </a:r>
            <a:r>
              <a:rPr lang="zh-CN" altLang="en-US" sz="2400" b="1" dirty="0">
                <a:solidFill>
                  <a:srgbClr val="0000FF"/>
                </a:solidFill>
                <a:latin typeface="Calibri" panose="020F0502020204030204"/>
                <a:ea typeface="宋体" panose="02010600030101010101" pitchFamily="2" charset="-122"/>
                <a:sym typeface="+mn-ea"/>
              </a:rPr>
              <a:t>16</a:t>
            </a:r>
            <a:r>
              <a:rPr lang="zh-CN" altLang="en-US" sz="2400" b="1" dirty="0">
                <a:solidFill>
                  <a:prstClr val="black"/>
                </a:solidFill>
                <a:latin typeface="Calibri" panose="020F0502020204030204"/>
                <a:ea typeface="宋体" panose="02010600030101010101" pitchFamily="2" charset="-122"/>
                <a:sym typeface="+mn-ea"/>
              </a:rPr>
              <a:t>个跨国企业的产品进行集成，</a:t>
            </a:r>
            <a:r>
              <a:rPr lang="zh-CN" altLang="en-US" sz="2400" b="1" dirty="0">
                <a:solidFill>
                  <a:prstClr val="black"/>
                </a:solidFill>
                <a:latin typeface="Calibri" panose="020F0502020204030204"/>
                <a:ea typeface="宋体" panose="02010600030101010101" pitchFamily="2" charset="-122"/>
              </a:rPr>
              <a:t>国产化有</a:t>
            </a:r>
            <a:r>
              <a:rPr lang="zh-CN" altLang="en-US" sz="2400" b="1" dirty="0">
                <a:solidFill>
                  <a:srgbClr val="0000FF"/>
                </a:solidFill>
                <a:latin typeface="Calibri" panose="020F0502020204030204"/>
                <a:ea typeface="宋体" panose="02010600030101010101" pitchFamily="2" charset="-122"/>
              </a:rPr>
              <a:t>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
                                        <p:tgtEl>
                                          <p:spTgt spid="5"/>
                                        </p:tgtEl>
                                      </p:cBhvr>
                                    </p:animEffect>
                                    <p:anim calcmode="lin" valueType="num">
                                      <p:cBhvr>
                                        <p:cTn id="8" dur="10" fill="hold"/>
                                        <p:tgtEl>
                                          <p:spTgt spid="5"/>
                                        </p:tgtEl>
                                        <p:attrNameLst>
                                          <p:attrName>ppt_x</p:attrName>
                                        </p:attrNameLst>
                                      </p:cBhvr>
                                      <p:tavLst>
                                        <p:tav tm="0">
                                          <p:val>
                                            <p:strVal val="#ppt_x"/>
                                          </p:val>
                                        </p:tav>
                                        <p:tav tm="100000">
                                          <p:val>
                                            <p:strVal val="#ppt_x"/>
                                          </p:val>
                                        </p:tav>
                                      </p:tavLst>
                                    </p:anim>
                                    <p:anim calcmode="lin" valueType="num">
                                      <p:cBhvr>
                                        <p:cTn id="9" dur="1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标题 4"/>
          <p:cNvSpPr>
            <a:spLocks noGrp="1" noChangeArrowheads="1"/>
          </p:cNvSpPr>
          <p:nvPr>
            <p:ph type="ctrTitle"/>
          </p:nvPr>
        </p:nvSpPr>
        <p:spPr>
          <a:xfrm>
            <a:off x="364150" y="325683"/>
            <a:ext cx="8536315" cy="1276350"/>
          </a:xfrm>
        </p:spPr>
        <p:txBody>
          <a:bodyPr>
            <a:noAutofit/>
          </a:bodyPr>
          <a:lstStyle/>
          <a:p>
            <a:pPr defTabSz="685800"/>
            <a:r>
              <a:rPr lang="zh-CN" altLang="en-US" sz="4000" noProof="1">
                <a:solidFill>
                  <a:srgbClr val="C00000"/>
                </a:solidFill>
                <a:latin typeface="华文新魏" panose="02010800040101010101" pitchFamily="2" charset="-122"/>
                <a:ea typeface="华文新魏" panose="02010800040101010101" pitchFamily="2" charset="-122"/>
                <a:sym typeface="Calibri" panose="020F0502020204030204" pitchFamily="34" charset="0"/>
              </a:rPr>
              <a:t>技术引进与自主创新：“两条腿走路”</a:t>
            </a:r>
          </a:p>
        </p:txBody>
      </p:sp>
      <p:sp>
        <p:nvSpPr>
          <p:cNvPr id="562184" name="弧形 15"/>
          <p:cNvSpPr/>
          <p:nvPr/>
        </p:nvSpPr>
        <p:spPr bwMode="auto">
          <a:xfrm rot="-398745">
            <a:off x="3244854" y="3617917"/>
            <a:ext cx="1914525" cy="517525"/>
          </a:xfrm>
          <a:custGeom>
            <a:avLst/>
            <a:gdLst>
              <a:gd name="T0" fmla="*/ 455669333 w 4020"/>
              <a:gd name="T1" fmla="*/ 0 h 2557"/>
              <a:gd name="T2" fmla="*/ 455442638 w 4020"/>
              <a:gd name="T3" fmla="*/ 0 h 2557"/>
              <a:gd name="T4" fmla="*/ 911565836 w 4020"/>
              <a:gd name="T5" fmla="*/ 52351793 h 2557"/>
              <a:gd name="T6" fmla="*/ 455896504 w 4020"/>
              <a:gd name="T7" fmla="*/ 52351793 h 2557"/>
              <a:gd name="T8" fmla="*/ 455669333 w 4020"/>
              <a:gd name="T9" fmla="*/ 0 h 2557"/>
              <a:gd name="T10" fmla="*/ 455669333 w 4020"/>
              <a:gd name="T11" fmla="*/ 0 h 2557"/>
              <a:gd name="T12" fmla="*/ 455442638 w 4020"/>
              <a:gd name="T13" fmla="*/ 0 h 2557"/>
              <a:gd name="T14" fmla="*/ 911565836 w 4020"/>
              <a:gd name="T15" fmla="*/ 52351793 h 2557"/>
              <a:gd name="T16" fmla="*/ 0 60000 65536"/>
              <a:gd name="T17" fmla="*/ 0 60000 65536"/>
              <a:gd name="T18" fmla="*/ 0 60000 65536"/>
              <a:gd name="T19" fmla="*/ 0 60000 65536"/>
              <a:gd name="T20" fmla="*/ 0 60000 65536"/>
              <a:gd name="T21" fmla="*/ 0 60000 65536"/>
              <a:gd name="T22" fmla="*/ 0 60000 65536"/>
              <a:gd name="T23" fmla="*/ 0 60000 65536"/>
              <a:gd name="T24" fmla="*/ 0 w 4020"/>
              <a:gd name="T25" fmla="*/ 0 h 2557"/>
              <a:gd name="T26" fmla="*/ 4020 w 4020"/>
              <a:gd name="T27" fmla="*/ 2557 h 2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20" h="2557" stroke="0">
                <a:moveTo>
                  <a:pt x="2009" y="0"/>
                </a:moveTo>
                <a:lnTo>
                  <a:pt x="2008" y="0"/>
                </a:lnTo>
                <a:cubicBezTo>
                  <a:pt x="3119" y="0"/>
                  <a:pt x="4019" y="572"/>
                  <a:pt x="4019" y="1278"/>
                </a:cubicBezTo>
                <a:lnTo>
                  <a:pt x="2010" y="1278"/>
                </a:lnTo>
                <a:lnTo>
                  <a:pt x="2009" y="0"/>
                </a:lnTo>
                <a:close/>
              </a:path>
              <a:path w="4020" h="2557" fill="none">
                <a:moveTo>
                  <a:pt x="2009" y="0"/>
                </a:moveTo>
                <a:lnTo>
                  <a:pt x="2008" y="0"/>
                </a:lnTo>
                <a:cubicBezTo>
                  <a:pt x="3119" y="0"/>
                  <a:pt x="4019" y="572"/>
                  <a:pt x="4019" y="1278"/>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62188" name="文本框 3"/>
          <p:cNvSpPr txBox="1">
            <a:spLocks noChangeArrowheads="1"/>
          </p:cNvSpPr>
          <p:nvPr/>
        </p:nvSpPr>
        <p:spPr bwMode="auto">
          <a:xfrm>
            <a:off x="4" y="5266200"/>
            <a:ext cx="2333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sym typeface="微软雅黑" panose="020B0503020204020204" charset="-122"/>
              </a:rPr>
              <a:t>技术引进</a:t>
            </a:r>
          </a:p>
        </p:txBody>
      </p:sp>
      <p:sp>
        <p:nvSpPr>
          <p:cNvPr id="562189" name="文本框 4"/>
          <p:cNvSpPr txBox="1">
            <a:spLocks noChangeArrowheads="1"/>
          </p:cNvSpPr>
          <p:nvPr/>
        </p:nvSpPr>
        <p:spPr bwMode="auto">
          <a:xfrm>
            <a:off x="6469849" y="2038841"/>
            <a:ext cx="2476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sym typeface="微软雅黑" panose="020B0503020204020204" charset="-122"/>
              </a:rPr>
              <a:t>自主创新</a:t>
            </a:r>
          </a:p>
        </p:txBody>
      </p:sp>
      <p:sp>
        <p:nvSpPr>
          <p:cNvPr id="6" name="圆角矩形 5"/>
          <p:cNvSpPr/>
          <p:nvPr/>
        </p:nvSpPr>
        <p:spPr>
          <a:xfrm>
            <a:off x="6403193" y="1782763"/>
            <a:ext cx="2582863" cy="1250950"/>
          </a:xfrm>
          <a:prstGeom prst="roundRect">
            <a:avLst/>
          </a:prstGeom>
          <a:noFill/>
          <a:ln w="57150">
            <a:solidFill>
              <a:schemeClr val="accent1"/>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defTabSz="914400">
              <a:defRPr/>
            </a:pPr>
            <a:endParaRPr lang="zh-CN" altLang="en-US">
              <a:solidFill>
                <a:srgbClr val="000000"/>
              </a:solidFill>
              <a:latin typeface="Calibri" panose="020F0502020204030204"/>
              <a:ea typeface="宋体" panose="02010600030101010101" pitchFamily="2" charset="-122"/>
            </a:endParaRPr>
          </a:p>
        </p:txBody>
      </p:sp>
      <p:grpSp>
        <p:nvGrpSpPr>
          <p:cNvPr id="5" name="组合 4"/>
          <p:cNvGrpSpPr/>
          <p:nvPr/>
        </p:nvGrpSpPr>
        <p:grpSpPr>
          <a:xfrm>
            <a:off x="4" y="1746250"/>
            <a:ext cx="6403189" cy="4260850"/>
            <a:chOff x="44450" y="2222500"/>
            <a:chExt cx="6403189" cy="4260850"/>
          </a:xfrm>
        </p:grpSpPr>
        <p:grpSp>
          <p:nvGrpSpPr>
            <p:cNvPr id="316418" name="组合 16403"/>
            <p:cNvGrpSpPr/>
            <p:nvPr/>
          </p:nvGrpSpPr>
          <p:grpSpPr>
            <a:xfrm>
              <a:off x="985051" y="2251076"/>
              <a:ext cx="5462588" cy="3308350"/>
              <a:chOff x="0" y="0"/>
              <a:chExt cx="6037179" cy="3773236"/>
            </a:xfrm>
          </p:grpSpPr>
          <p:sp>
            <p:nvSpPr>
              <p:cNvPr id="16405" name="形状 3"/>
              <p:cNvSpPr/>
              <p:nvPr/>
            </p:nvSpPr>
            <p:spPr>
              <a:xfrm>
                <a:off x="0" y="0"/>
                <a:ext cx="6037179" cy="3773236"/>
              </a:xfrm>
              <a:custGeom>
                <a:avLst/>
                <a:gdLst>
                  <a:gd name="txL" fmla="*/ 0 w 6037179"/>
                  <a:gd name="txT" fmla="*/ 0 h 3773236"/>
                  <a:gd name="txR" fmla="*/ 6037179 w 6037179"/>
                  <a:gd name="txB" fmla="*/ 3773236 h 3773236"/>
                </a:gdLst>
                <a:ahLst/>
                <a:cxnLst/>
                <a:rect l="txL" t="txT" r="txR" b="txB"/>
                <a:pathLst>
                  <a:path w="6037179" h="3773236">
                    <a:moveTo>
                      <a:pt x="0" y="3773236"/>
                    </a:moveTo>
                    <a:cubicBezTo>
                      <a:pt x="670797" y="2096242"/>
                      <a:pt x="2368754" y="995714"/>
                      <a:pt x="5093870" y="471654"/>
                    </a:cubicBezTo>
                    <a:lnTo>
                      <a:pt x="5040727" y="0"/>
                    </a:lnTo>
                    <a:lnTo>
                      <a:pt x="6037179" y="754647"/>
                    </a:lnTo>
                    <a:lnTo>
                      <a:pt x="5253297" y="1886618"/>
                    </a:lnTo>
                    <a:lnTo>
                      <a:pt x="5200155" y="1414963"/>
                    </a:lnTo>
                    <a:cubicBezTo>
                      <a:pt x="2739581" y="1624587"/>
                      <a:pt x="1006196" y="2410678"/>
                      <a:pt x="0" y="3773236"/>
                    </a:cubicBezTo>
                    <a:close/>
                  </a:path>
                </a:pathLst>
              </a:custGeom>
              <a:solidFill>
                <a:srgbClr val="BBB487"/>
              </a:solidFill>
              <a:ln w="9525">
                <a:noFill/>
              </a:ln>
            </p:spPr>
            <p:txBody>
              <a:bodyPr/>
              <a:lstStyle/>
              <a:p>
                <a:pPr defTabSz="914400">
                  <a:defRPr/>
                </a:pPr>
                <a:endParaRPr lang="zh-CN" altLang="en-US" sz="1350">
                  <a:solidFill>
                    <a:srgbClr val="000000"/>
                  </a:solidFill>
                  <a:latin typeface="Arial" panose="020B0604020202020204"/>
                  <a:ea typeface="宋体" panose="02010600030101010101" pitchFamily="2" charset="-122"/>
                </a:endParaRPr>
              </a:p>
            </p:txBody>
          </p:sp>
          <p:sp>
            <p:nvSpPr>
              <p:cNvPr id="16406" name="椭圆 5"/>
              <p:cNvSpPr/>
              <p:nvPr/>
            </p:nvSpPr>
            <p:spPr>
              <a:xfrm>
                <a:off x="766710" y="2603605"/>
                <a:ext cx="156148" cy="157520"/>
              </a:xfrm>
              <a:prstGeom prst="ellipse">
                <a:avLst/>
              </a:prstGeom>
              <a:solidFill>
                <a:srgbClr val="063759"/>
              </a:solidFill>
              <a:ln w="12700" cap="flat" cmpd="sng">
                <a:solidFill>
                  <a:srgbClr val="FFFFFF"/>
                </a:solidFill>
                <a:prstDash val="solid"/>
                <a:headEnd type="none" w="med" len="med"/>
                <a:tailEnd type="none" w="med" len="med"/>
              </a:ln>
            </p:spPr>
            <p:txBody>
              <a:bodyPr/>
              <a:lstStyle/>
              <a:p>
                <a:pPr defTabSz="914400">
                  <a:defRPr/>
                </a:pPr>
                <a:endParaRPr lang="zh-CN" altLang="en-US" sz="1350">
                  <a:solidFill>
                    <a:srgbClr val="000000"/>
                  </a:solidFill>
                  <a:latin typeface="Arial" panose="020B0604020202020204"/>
                  <a:ea typeface="宋体" panose="02010600030101010101" pitchFamily="2" charset="-122"/>
                </a:endParaRPr>
              </a:p>
            </p:txBody>
          </p:sp>
          <p:sp>
            <p:nvSpPr>
              <p:cNvPr id="562195" name="任意多边形 6"/>
              <p:cNvSpPr/>
              <p:nvPr/>
            </p:nvSpPr>
            <p:spPr bwMode="auto">
              <a:xfrm>
                <a:off x="852679" y="2250544"/>
                <a:ext cx="814080" cy="353061"/>
              </a:xfrm>
              <a:custGeom>
                <a:avLst/>
                <a:gdLst>
                  <a:gd name="T0" fmla="*/ 0 w 1406662"/>
                  <a:gd name="T1" fmla="*/ 0 h 1090465"/>
                  <a:gd name="T2" fmla="*/ 92140 w 1406662"/>
                  <a:gd name="T3" fmla="*/ 0 h 1090465"/>
                  <a:gd name="T4" fmla="*/ 92140 w 1406662"/>
                  <a:gd name="T5" fmla="*/ 3940 h 1090465"/>
                  <a:gd name="T6" fmla="*/ 0 w 1406662"/>
                  <a:gd name="T7" fmla="*/ 3940 h 1090465"/>
                  <a:gd name="T8" fmla="*/ 0 w 1406662"/>
                  <a:gd name="T9" fmla="*/ 0 h 1090465"/>
                  <a:gd name="T10" fmla="*/ 0 60000 65536"/>
                  <a:gd name="T11" fmla="*/ 0 60000 65536"/>
                  <a:gd name="T12" fmla="*/ 0 60000 65536"/>
                  <a:gd name="T13" fmla="*/ 0 60000 65536"/>
                  <a:gd name="T14" fmla="*/ 0 60000 65536"/>
                  <a:gd name="T15" fmla="*/ 0 w 1406662"/>
                  <a:gd name="T16" fmla="*/ 0 h 1090465"/>
                  <a:gd name="T17" fmla="*/ 1406662 w 1406662"/>
                  <a:gd name="T18" fmla="*/ 1090465 h 1090465"/>
                </a:gdLst>
                <a:ahLst/>
                <a:cxnLst>
                  <a:cxn ang="T10">
                    <a:pos x="T0" y="T1"/>
                  </a:cxn>
                  <a:cxn ang="T11">
                    <a:pos x="T2" y="T3"/>
                  </a:cxn>
                  <a:cxn ang="T12">
                    <a:pos x="T4" y="T5"/>
                  </a:cxn>
                  <a:cxn ang="T13">
                    <a:pos x="T6" y="T7"/>
                  </a:cxn>
                  <a:cxn ang="T14">
                    <a:pos x="T8" y="T9"/>
                  </a:cxn>
                </a:cxnLst>
                <a:rect l="T15" t="T16" r="T17" b="T18"/>
                <a:pathLst>
                  <a:path w="1406662" h="1090465">
                    <a:moveTo>
                      <a:pt x="0" y="0"/>
                    </a:moveTo>
                    <a:lnTo>
                      <a:pt x="1406662" y="0"/>
                    </a:lnTo>
                    <a:lnTo>
                      <a:pt x="1406662" y="1090465"/>
                    </a:lnTo>
                    <a:lnTo>
                      <a:pt x="0" y="109046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379"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lnSpc>
                    <a:spcPct val="90000"/>
                  </a:lnSpc>
                  <a:spcAft>
                    <a:spcPct val="35000"/>
                  </a:spcAft>
                  <a:defRPr/>
                </a:pPr>
                <a:r>
                  <a:rPr lang="zh-CN" altLang="en-US" sz="2400" b="1">
                    <a:solidFill>
                      <a:srgbClr val="000000"/>
                    </a:solidFill>
                    <a:latin typeface="Arial" panose="020B0604020202020204" pitchFamily="34" charset="0"/>
                    <a:ea typeface="宋体" panose="02010600030101010101" pitchFamily="2" charset="-122"/>
                  </a:rPr>
                  <a:t>消化</a:t>
                </a:r>
              </a:p>
            </p:txBody>
          </p:sp>
          <p:sp>
            <p:nvSpPr>
              <p:cNvPr id="16408" name="椭圆 7"/>
              <p:cNvSpPr/>
              <p:nvPr/>
            </p:nvSpPr>
            <p:spPr>
              <a:xfrm>
                <a:off x="2152752" y="1578820"/>
                <a:ext cx="282471" cy="284261"/>
              </a:xfrm>
              <a:prstGeom prst="ellipse">
                <a:avLst/>
              </a:prstGeom>
              <a:solidFill>
                <a:srgbClr val="063759"/>
              </a:solidFill>
              <a:ln w="12700" cap="flat" cmpd="sng">
                <a:solidFill>
                  <a:srgbClr val="FFFFFF"/>
                </a:solidFill>
                <a:prstDash val="solid"/>
                <a:headEnd type="none" w="med" len="med"/>
                <a:tailEnd type="none" w="med" len="med"/>
              </a:ln>
            </p:spPr>
            <p:txBody>
              <a:bodyPr/>
              <a:lstStyle/>
              <a:p>
                <a:pPr defTabSz="914400">
                  <a:defRPr/>
                </a:pPr>
                <a:endParaRPr lang="zh-CN" altLang="en-US" sz="1350">
                  <a:solidFill>
                    <a:srgbClr val="000000"/>
                  </a:solidFill>
                  <a:latin typeface="Arial" panose="020B0604020202020204"/>
                  <a:ea typeface="宋体" panose="02010600030101010101" pitchFamily="2" charset="-122"/>
                </a:endParaRPr>
              </a:p>
            </p:txBody>
          </p:sp>
          <p:sp>
            <p:nvSpPr>
              <p:cNvPr id="562197" name="任意多边形 8"/>
              <p:cNvSpPr/>
              <p:nvPr/>
            </p:nvSpPr>
            <p:spPr bwMode="auto">
              <a:xfrm>
                <a:off x="3886182" y="2306671"/>
                <a:ext cx="2049237" cy="1097208"/>
              </a:xfrm>
              <a:custGeom>
                <a:avLst/>
                <a:gdLst>
                  <a:gd name="T0" fmla="*/ 0 w 1448922"/>
                  <a:gd name="T1" fmla="*/ 0 h 2052640"/>
                  <a:gd name="T2" fmla="*/ 8229891 w 1448922"/>
                  <a:gd name="T3" fmla="*/ 0 h 2052640"/>
                  <a:gd name="T4" fmla="*/ 8229891 w 1448922"/>
                  <a:gd name="T5" fmla="*/ 89281 h 2052640"/>
                  <a:gd name="T6" fmla="*/ 0 w 1448922"/>
                  <a:gd name="T7" fmla="*/ 89281 h 2052640"/>
                  <a:gd name="T8" fmla="*/ 0 w 1448922"/>
                  <a:gd name="T9" fmla="*/ 0 h 2052640"/>
                  <a:gd name="T10" fmla="*/ 0 60000 65536"/>
                  <a:gd name="T11" fmla="*/ 0 60000 65536"/>
                  <a:gd name="T12" fmla="*/ 0 60000 65536"/>
                  <a:gd name="T13" fmla="*/ 0 60000 65536"/>
                  <a:gd name="T14" fmla="*/ 0 60000 65536"/>
                  <a:gd name="T15" fmla="*/ 0 w 1448922"/>
                  <a:gd name="T16" fmla="*/ 0 h 2052640"/>
                  <a:gd name="T17" fmla="*/ 1448922 w 1448922"/>
                  <a:gd name="T18" fmla="*/ 2052640 h 2052640"/>
                </a:gdLst>
                <a:ahLst/>
                <a:cxnLst>
                  <a:cxn ang="T10">
                    <a:pos x="T0" y="T1"/>
                  </a:cxn>
                  <a:cxn ang="T11">
                    <a:pos x="T2" y="T3"/>
                  </a:cxn>
                  <a:cxn ang="T12">
                    <a:pos x="T4" y="T5"/>
                  </a:cxn>
                  <a:cxn ang="T13">
                    <a:pos x="T6" y="T7"/>
                  </a:cxn>
                  <a:cxn ang="T14">
                    <a:pos x="T8" y="T9"/>
                  </a:cxn>
                </a:cxnLst>
                <a:rect l="T15" t="T16" r="T17" b="T18"/>
                <a:pathLst>
                  <a:path w="1448922" h="2052640">
                    <a:moveTo>
                      <a:pt x="0" y="0"/>
                    </a:moveTo>
                    <a:lnTo>
                      <a:pt x="1448922" y="0"/>
                    </a:lnTo>
                    <a:lnTo>
                      <a:pt x="1448922" y="2052640"/>
                    </a:lnTo>
                    <a:lnTo>
                      <a:pt x="0" y="205264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64"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lnSpc>
                    <a:spcPct val="90000"/>
                  </a:lnSpc>
                  <a:spcAft>
                    <a:spcPct val="35000"/>
                  </a:spcAft>
                  <a:defRPr/>
                </a:pPr>
                <a:r>
                  <a:rPr lang="zh-CN" altLang="en-US" sz="2400" b="1" dirty="0">
                    <a:solidFill>
                      <a:srgbClr val="0070C0"/>
                    </a:solidFill>
                    <a:latin typeface="黑体" panose="02010609060101010101" pitchFamily="49" charset="-122"/>
                    <a:ea typeface="黑体" panose="02010609060101010101" pitchFamily="49" charset="-122"/>
                    <a:sym typeface="微软雅黑" panose="020B0503020204020204" charset="-122"/>
                  </a:rPr>
                  <a:t>提高核心技术竞争力</a:t>
                </a:r>
              </a:p>
            </p:txBody>
          </p:sp>
          <p:sp>
            <p:nvSpPr>
              <p:cNvPr id="16410" name="椭圆 9"/>
              <p:cNvSpPr/>
              <p:nvPr/>
            </p:nvSpPr>
            <p:spPr>
              <a:xfrm>
                <a:off x="3817757" y="954173"/>
                <a:ext cx="393004" cy="392894"/>
              </a:xfrm>
              <a:prstGeom prst="ellipse">
                <a:avLst/>
              </a:prstGeom>
              <a:solidFill>
                <a:srgbClr val="063759"/>
              </a:solidFill>
              <a:ln w="12700" cap="flat" cmpd="sng">
                <a:solidFill>
                  <a:srgbClr val="FFFFFF"/>
                </a:solidFill>
                <a:prstDash val="solid"/>
                <a:headEnd type="none" w="med" len="med"/>
                <a:tailEnd type="none" w="med" len="med"/>
              </a:ln>
            </p:spPr>
            <p:txBody>
              <a:bodyPr/>
              <a:lstStyle/>
              <a:p>
                <a:pPr defTabSz="914400">
                  <a:defRPr/>
                </a:pPr>
                <a:endParaRPr lang="zh-CN" altLang="en-US" sz="1350">
                  <a:solidFill>
                    <a:srgbClr val="000000"/>
                  </a:solidFill>
                  <a:latin typeface="Arial" panose="020B0604020202020204"/>
                  <a:ea typeface="宋体" panose="02010600030101010101" pitchFamily="2" charset="-122"/>
                </a:endParaRPr>
              </a:p>
            </p:txBody>
          </p:sp>
          <p:sp>
            <p:nvSpPr>
              <p:cNvPr id="562199" name="任意多边形 10"/>
              <p:cNvSpPr/>
              <p:nvPr/>
            </p:nvSpPr>
            <p:spPr bwMode="auto">
              <a:xfrm>
                <a:off x="4014259" y="1151525"/>
                <a:ext cx="1449204" cy="2621711"/>
              </a:xfrm>
              <a:custGeom>
                <a:avLst/>
                <a:gdLst>
                  <a:gd name="T0" fmla="*/ 0 w 1448922"/>
                  <a:gd name="T1" fmla="*/ 0 h 2622399"/>
                  <a:gd name="T2" fmla="*/ 1448922 w 1448922"/>
                  <a:gd name="T3" fmla="*/ 0 h 2622399"/>
                  <a:gd name="T4" fmla="*/ 1448922 w 1448922"/>
                  <a:gd name="T5" fmla="*/ 2622399 h 2622399"/>
                  <a:gd name="T6" fmla="*/ 0 w 1448922"/>
                  <a:gd name="T7" fmla="*/ 2622399 h 2622399"/>
                  <a:gd name="T8" fmla="*/ 0 w 1448922"/>
                  <a:gd name="T9" fmla="*/ 0 h 2622399"/>
                  <a:gd name="T10" fmla="*/ 0 60000 65536"/>
                  <a:gd name="T11" fmla="*/ 0 60000 65536"/>
                  <a:gd name="T12" fmla="*/ 0 60000 65536"/>
                  <a:gd name="T13" fmla="*/ 0 60000 65536"/>
                  <a:gd name="T14" fmla="*/ 0 60000 65536"/>
                  <a:gd name="T15" fmla="*/ 0 w 1448922"/>
                  <a:gd name="T16" fmla="*/ 0 h 2622399"/>
                  <a:gd name="T17" fmla="*/ 1448922 w 1448922"/>
                  <a:gd name="T18" fmla="*/ 2622399 h 2622399"/>
                </a:gdLst>
                <a:ahLst/>
                <a:cxnLst>
                  <a:cxn ang="T10">
                    <a:pos x="T0" y="T1"/>
                  </a:cxn>
                  <a:cxn ang="T11">
                    <a:pos x="T2" y="T3"/>
                  </a:cxn>
                  <a:cxn ang="T12">
                    <a:pos x="T4" y="T5"/>
                  </a:cxn>
                  <a:cxn ang="T13">
                    <a:pos x="T6" y="T7"/>
                  </a:cxn>
                  <a:cxn ang="T14">
                    <a:pos x="T8" y="T9"/>
                  </a:cxn>
                </a:cxnLst>
                <a:rect l="T15" t="T16" r="T17" b="T18"/>
                <a:pathLst>
                  <a:path w="1448922" h="2622399">
                    <a:moveTo>
                      <a:pt x="0" y="0"/>
                    </a:moveTo>
                    <a:lnTo>
                      <a:pt x="1448922" y="0"/>
                    </a:lnTo>
                    <a:lnTo>
                      <a:pt x="1448922" y="2622399"/>
                    </a:lnTo>
                    <a:lnTo>
                      <a:pt x="0" y="26223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grpSp>
        <p:sp>
          <p:nvSpPr>
            <p:cNvPr id="16412" name="弧形 11"/>
            <p:cNvSpPr/>
            <p:nvPr/>
          </p:nvSpPr>
          <p:spPr>
            <a:xfrm rot="20368718">
              <a:off x="2671763" y="2624138"/>
              <a:ext cx="2203450" cy="1609725"/>
            </a:xfrm>
            <a:custGeom>
              <a:avLst/>
              <a:gdLst>
                <a:gd name="txL" fmla="*/ 0 w 4629"/>
                <a:gd name="txT" fmla="*/ 0 h 3381"/>
                <a:gd name="txR" fmla="*/ 4629 w 4629"/>
                <a:gd name="txB" fmla="*/ 3381 h 3381"/>
              </a:gdLst>
              <a:ahLst/>
              <a:cxnLst/>
              <a:rect l="txL" t="txT" r="txR" b="txB"/>
              <a:pathLst>
                <a:path w="4629" h="3381" stroke="0">
                  <a:moveTo>
                    <a:pt x="2314" y="0"/>
                  </a:moveTo>
                  <a:arcTo wR="2314" hR="1690" stAng="-5400000" swAng="5400000"/>
                  <a:lnTo>
                    <a:pt x="2314" y="1690"/>
                  </a:lnTo>
                  <a:close/>
                </a:path>
                <a:path w="4629" h="3381" fill="none">
                  <a:moveTo>
                    <a:pt x="2314" y="0"/>
                  </a:moveTo>
                  <a:arcTo wR="2314" hR="1690" stAng="-5400000" swAng="5400000"/>
                </a:path>
              </a:pathLst>
            </a:custGeom>
            <a:noFill/>
            <a:ln w="6350" cap="flat" cmpd="sng">
              <a:solidFill>
                <a:schemeClr val="accent1"/>
              </a:solidFill>
              <a:prstDash val="dash"/>
              <a:miter/>
              <a:headEnd type="none" w="med" len="med"/>
              <a:tailEnd type="none" w="med" len="med"/>
            </a:ln>
          </p:spPr>
          <p:txBody>
            <a:bodyPr anchor="ctr"/>
            <a:lstStyle/>
            <a:p>
              <a:pPr algn="ctr" defTabSz="914400">
                <a:defRPr/>
              </a:pPr>
              <a:endParaRPr sz="1350" dirty="0">
                <a:solidFill>
                  <a:srgbClr val="000000"/>
                </a:solidFill>
                <a:latin typeface="Arial" panose="020B0604020202020204"/>
              </a:endParaRPr>
            </a:p>
          </p:txBody>
        </p:sp>
        <p:sp>
          <p:nvSpPr>
            <p:cNvPr id="562181" name="矩形 12"/>
            <p:cNvSpPr>
              <a:spLocks noChangeArrowheads="1"/>
            </p:cNvSpPr>
            <p:nvPr/>
          </p:nvSpPr>
          <p:spPr bwMode="auto">
            <a:xfrm>
              <a:off x="4873625" y="2905125"/>
              <a:ext cx="15621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lnSpc>
                  <a:spcPct val="90000"/>
                </a:lnSpc>
                <a:spcAft>
                  <a:spcPct val="35000"/>
                </a:spcAft>
                <a:defRPr/>
              </a:pPr>
              <a:r>
                <a:rPr lang="zh-CN" altLang="en-US" sz="2400" b="1">
                  <a:solidFill>
                    <a:srgbClr val="000000"/>
                  </a:solidFill>
                  <a:latin typeface="Arial" panose="020B0604020202020204" pitchFamily="34" charset="0"/>
                  <a:ea typeface="宋体" panose="02010600030101010101" pitchFamily="2" charset="-122"/>
                  <a:sym typeface="Calibri" panose="020F0502020204030204" pitchFamily="34" charset="0"/>
                </a:rPr>
                <a:t>模仿创新</a:t>
              </a:r>
            </a:p>
          </p:txBody>
        </p:sp>
        <p:sp>
          <p:nvSpPr>
            <p:cNvPr id="562182" name="矩形 13"/>
            <p:cNvSpPr>
              <a:spLocks noChangeArrowheads="1"/>
            </p:cNvSpPr>
            <p:nvPr/>
          </p:nvSpPr>
          <p:spPr bwMode="auto">
            <a:xfrm>
              <a:off x="2981325" y="5029200"/>
              <a:ext cx="2017713"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zh-CN" altLang="en-US" sz="2400" b="1">
                  <a:solidFill>
                    <a:srgbClr val="0070C0"/>
                  </a:solidFill>
                  <a:latin typeface="黑体" panose="02010609060101010101" pitchFamily="49" charset="-122"/>
                  <a:ea typeface="黑体" panose="02010609060101010101" pitchFamily="49" charset="-122"/>
                  <a:sym typeface="微软雅黑" panose="020B0503020204020204" charset="-122"/>
                </a:rPr>
                <a:t>提高基础能力和技术创新投入水平</a:t>
              </a:r>
            </a:p>
          </p:txBody>
        </p:sp>
        <p:sp>
          <p:nvSpPr>
            <p:cNvPr id="562183" name="矩形 14"/>
            <p:cNvSpPr>
              <a:spLocks noChangeArrowheads="1"/>
            </p:cNvSpPr>
            <p:nvPr/>
          </p:nvSpPr>
          <p:spPr bwMode="auto">
            <a:xfrm>
              <a:off x="3343275" y="3325813"/>
              <a:ext cx="9032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defTabSz="914400">
                <a:lnSpc>
                  <a:spcPct val="90000"/>
                </a:lnSpc>
                <a:spcAft>
                  <a:spcPct val="35000"/>
                </a:spcAft>
                <a:defRPr/>
              </a:pPr>
              <a:r>
                <a:rPr lang="zh-CN" altLang="en-US" sz="2400" b="1">
                  <a:solidFill>
                    <a:srgbClr val="000000"/>
                  </a:solidFill>
                  <a:latin typeface="Arial" panose="020B0604020202020204" pitchFamily="34" charset="0"/>
                  <a:ea typeface="宋体" panose="02010600030101010101" pitchFamily="2" charset="-122"/>
                  <a:sym typeface="Calibri" panose="020F0502020204030204" pitchFamily="34" charset="0"/>
                </a:rPr>
                <a:t>吸收</a:t>
              </a:r>
            </a:p>
          </p:txBody>
        </p:sp>
        <p:sp>
          <p:nvSpPr>
            <p:cNvPr id="16417" name="弧形 16"/>
            <p:cNvSpPr/>
            <p:nvPr/>
          </p:nvSpPr>
          <p:spPr>
            <a:xfrm rot="-17941516" flipV="1">
              <a:off x="1685925" y="3741738"/>
              <a:ext cx="1914525" cy="1219200"/>
            </a:xfrm>
            <a:custGeom>
              <a:avLst/>
              <a:gdLst>
                <a:gd name="txL" fmla="*/ 0 w 4020"/>
                <a:gd name="txT" fmla="*/ 0 h 2557"/>
                <a:gd name="txR" fmla="*/ 4020 w 4020"/>
                <a:gd name="txB" fmla="*/ 2557 h 2557"/>
              </a:gdLst>
              <a:ahLst/>
              <a:cxnLst/>
              <a:rect l="txL" t="txT" r="txR" b="txB"/>
              <a:pathLst>
                <a:path w="4020" h="2557" stroke="0">
                  <a:moveTo>
                    <a:pt x="2009" y="0"/>
                  </a:moveTo>
                  <a:arcTo wR="2010" hR="1278" stAng="-5400000" swAng="5400000"/>
                  <a:lnTo>
                    <a:pt x="2010" y="1278"/>
                  </a:lnTo>
                  <a:close/>
                </a:path>
                <a:path w="4020" h="2557" fill="none">
                  <a:moveTo>
                    <a:pt x="2009" y="0"/>
                  </a:moveTo>
                  <a:arcTo wR="2010" hR="1278" stAng="-5400000" swAng="5400000"/>
                </a:path>
              </a:pathLst>
            </a:custGeom>
            <a:noFill/>
            <a:ln w="6350" cap="flat" cmpd="sng">
              <a:solidFill>
                <a:schemeClr val="accent1"/>
              </a:solidFill>
              <a:prstDash val="dash"/>
              <a:miter/>
              <a:headEnd type="none" w="med" len="med"/>
              <a:tailEnd type="none" w="med" len="med"/>
            </a:ln>
          </p:spPr>
          <p:txBody>
            <a:bodyPr anchor="ctr"/>
            <a:lstStyle/>
            <a:p>
              <a:pPr algn="ctr" defTabSz="914400">
                <a:defRPr/>
              </a:pPr>
              <a:endParaRPr sz="1350" dirty="0">
                <a:solidFill>
                  <a:srgbClr val="000000"/>
                </a:solidFill>
                <a:latin typeface="Arial" panose="020B0604020202020204"/>
              </a:endParaRPr>
            </a:p>
          </p:txBody>
        </p:sp>
        <p:sp>
          <p:nvSpPr>
            <p:cNvPr id="562186" name="弧形 15"/>
            <p:cNvSpPr/>
            <p:nvPr/>
          </p:nvSpPr>
          <p:spPr bwMode="auto">
            <a:xfrm rot="-398745">
              <a:off x="2124075" y="3824288"/>
              <a:ext cx="2552700" cy="1624013"/>
            </a:xfrm>
            <a:custGeom>
              <a:avLst/>
              <a:gdLst>
                <a:gd name="T0" fmla="*/ 810079025 w 4020"/>
                <a:gd name="T1" fmla="*/ 0 h 2557"/>
                <a:gd name="T2" fmla="*/ 809675800 w 4020"/>
                <a:gd name="T3" fmla="*/ 0 h 2557"/>
                <a:gd name="T4" fmla="*/ 1620561275 w 4020"/>
                <a:gd name="T5" fmla="*/ 515522508 h 2557"/>
                <a:gd name="T6" fmla="*/ 810482250 w 4020"/>
                <a:gd name="T7" fmla="*/ 515522508 h 2557"/>
                <a:gd name="T8" fmla="*/ 810079025 w 4020"/>
                <a:gd name="T9" fmla="*/ 0 h 2557"/>
                <a:gd name="T10" fmla="*/ 810079025 w 4020"/>
                <a:gd name="T11" fmla="*/ 0 h 2557"/>
                <a:gd name="T12" fmla="*/ 809675800 w 4020"/>
                <a:gd name="T13" fmla="*/ 0 h 2557"/>
                <a:gd name="T14" fmla="*/ 1620561275 w 4020"/>
                <a:gd name="T15" fmla="*/ 515522508 h 2557"/>
                <a:gd name="T16" fmla="*/ 0 60000 65536"/>
                <a:gd name="T17" fmla="*/ 0 60000 65536"/>
                <a:gd name="T18" fmla="*/ 0 60000 65536"/>
                <a:gd name="T19" fmla="*/ 0 60000 65536"/>
                <a:gd name="T20" fmla="*/ 0 60000 65536"/>
                <a:gd name="T21" fmla="*/ 0 60000 65536"/>
                <a:gd name="T22" fmla="*/ 0 60000 65536"/>
                <a:gd name="T23" fmla="*/ 0 60000 65536"/>
                <a:gd name="T24" fmla="*/ 0 w 4020"/>
                <a:gd name="T25" fmla="*/ 0 h 2557"/>
                <a:gd name="T26" fmla="*/ 4020 w 4020"/>
                <a:gd name="T27" fmla="*/ 2557 h 2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20" h="2557" stroke="0">
                  <a:moveTo>
                    <a:pt x="2009" y="0"/>
                  </a:moveTo>
                  <a:lnTo>
                    <a:pt x="2008" y="0"/>
                  </a:lnTo>
                  <a:cubicBezTo>
                    <a:pt x="3119" y="0"/>
                    <a:pt x="4019" y="572"/>
                    <a:pt x="4019" y="1278"/>
                  </a:cubicBezTo>
                  <a:lnTo>
                    <a:pt x="2010" y="1278"/>
                  </a:lnTo>
                  <a:lnTo>
                    <a:pt x="2009" y="0"/>
                  </a:lnTo>
                  <a:close/>
                </a:path>
                <a:path w="4020" h="2557" fill="none">
                  <a:moveTo>
                    <a:pt x="2009" y="0"/>
                  </a:moveTo>
                  <a:lnTo>
                    <a:pt x="2008" y="0"/>
                  </a:lnTo>
                  <a:cubicBezTo>
                    <a:pt x="3119" y="0"/>
                    <a:pt x="4019" y="572"/>
                    <a:pt x="4019" y="1278"/>
                  </a:cubicBezTo>
                </a:path>
              </a:pathLst>
            </a:custGeom>
            <a:noFill/>
            <a:ln w="6350" cap="flat" cmpd="sng">
              <a:solidFill>
                <a:schemeClr val="accent1"/>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914400">
                <a:defRPr/>
              </a:pPr>
              <a:endParaRPr lang="zh-CN" altLang="en-US">
                <a:solidFill>
                  <a:prstClr val="black"/>
                </a:solidFill>
                <a:latin typeface="Calibri" panose="020F0502020204030204"/>
                <a:ea typeface="宋体" panose="02010600030101010101" pitchFamily="2" charset="-122"/>
              </a:endParaRPr>
            </a:p>
          </p:txBody>
        </p:sp>
        <p:sp>
          <p:nvSpPr>
            <p:cNvPr id="562187" name="任意多边形 8"/>
            <p:cNvSpPr/>
            <p:nvPr/>
          </p:nvSpPr>
          <p:spPr bwMode="auto">
            <a:xfrm>
              <a:off x="1441450" y="2222500"/>
              <a:ext cx="2198688" cy="730250"/>
            </a:xfrm>
            <a:custGeom>
              <a:avLst/>
              <a:gdLst>
                <a:gd name="T0" fmla="*/ 0 w 1448922"/>
                <a:gd name="T1" fmla="*/ 0 h 2052640"/>
                <a:gd name="T2" fmla="*/ 11658372 w 1448922"/>
                <a:gd name="T3" fmla="*/ 0 h 2052640"/>
                <a:gd name="T4" fmla="*/ 11658372 w 1448922"/>
                <a:gd name="T5" fmla="*/ 11698 h 2052640"/>
                <a:gd name="T6" fmla="*/ 0 w 1448922"/>
                <a:gd name="T7" fmla="*/ 11698 h 2052640"/>
                <a:gd name="T8" fmla="*/ 0 w 1448922"/>
                <a:gd name="T9" fmla="*/ 0 h 2052640"/>
                <a:gd name="T10" fmla="*/ 0 60000 65536"/>
                <a:gd name="T11" fmla="*/ 0 60000 65536"/>
                <a:gd name="T12" fmla="*/ 0 60000 65536"/>
                <a:gd name="T13" fmla="*/ 0 60000 65536"/>
                <a:gd name="T14" fmla="*/ 0 60000 65536"/>
                <a:gd name="T15" fmla="*/ 0 w 1448922"/>
                <a:gd name="T16" fmla="*/ 0 h 2052640"/>
                <a:gd name="T17" fmla="*/ 1448922 w 1448922"/>
                <a:gd name="T18" fmla="*/ 2052640 h 2052640"/>
              </a:gdLst>
              <a:ahLst/>
              <a:cxnLst>
                <a:cxn ang="T10">
                  <a:pos x="T0" y="T1"/>
                </a:cxn>
                <a:cxn ang="T11">
                  <a:pos x="T2" y="T3"/>
                </a:cxn>
                <a:cxn ang="T12">
                  <a:pos x="T4" y="T5"/>
                </a:cxn>
                <a:cxn ang="T13">
                  <a:pos x="T6" y="T7"/>
                </a:cxn>
                <a:cxn ang="T14">
                  <a:pos x="T8" y="T9"/>
                </a:cxn>
              </a:cxnLst>
              <a:rect l="T15" t="T16" r="T17" b="T18"/>
              <a:pathLst>
                <a:path w="1448922" h="2052640">
                  <a:moveTo>
                    <a:pt x="0" y="0"/>
                  </a:moveTo>
                  <a:lnTo>
                    <a:pt x="1448922" y="0"/>
                  </a:lnTo>
                  <a:lnTo>
                    <a:pt x="1448922" y="2052640"/>
                  </a:lnTo>
                  <a:lnTo>
                    <a:pt x="0" y="205264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64"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r" defTabSz="914400">
                <a:lnSpc>
                  <a:spcPct val="90000"/>
                </a:lnSpc>
                <a:spcAft>
                  <a:spcPct val="35000"/>
                </a:spcAft>
                <a:defRPr/>
              </a:pPr>
              <a:r>
                <a:rPr lang="zh-CN" altLang="en-US" sz="2400" b="1">
                  <a:solidFill>
                    <a:srgbClr val="0070C0"/>
                  </a:solidFill>
                  <a:latin typeface="黑体" panose="02010609060101010101" pitchFamily="49" charset="-122"/>
                  <a:ea typeface="黑体" panose="02010609060101010101" pitchFamily="49" charset="-122"/>
                  <a:sym typeface="微软雅黑" panose="020B0503020204020204" charset="-122"/>
                </a:rPr>
                <a:t>消除技术引进的路径依赖</a:t>
              </a:r>
            </a:p>
          </p:txBody>
        </p:sp>
        <p:sp>
          <p:nvSpPr>
            <p:cNvPr id="7" name="圆角矩形 6"/>
            <p:cNvSpPr/>
            <p:nvPr/>
          </p:nvSpPr>
          <p:spPr>
            <a:xfrm>
              <a:off x="44450" y="5499100"/>
              <a:ext cx="2528888" cy="984250"/>
            </a:xfrm>
            <a:prstGeom prst="roundRect">
              <a:avLst/>
            </a:prstGeom>
            <a:noFill/>
            <a:ln w="57150">
              <a:solidFill>
                <a:schemeClr val="accent1"/>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defTabSz="914400">
                <a:defRPr/>
              </a:pPr>
              <a:endParaRPr lang="zh-CN" altLang="en-US">
                <a:solidFill>
                  <a:srgbClr val="000000"/>
                </a:solidFill>
                <a:latin typeface="Calibri" panose="020F0502020204030204"/>
                <a:ea typeface="宋体" panose="02010600030101010101" pitchFamily="2" charset="-122"/>
              </a:endParaRPr>
            </a:p>
          </p:txBody>
        </p:sp>
      </p:gr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solidFill>
                  <a:srgbClr val="0000FF"/>
                </a:solidFill>
                <a:latin typeface="华文琥珀" panose="02010800040101010101" pitchFamily="2" charset="-122"/>
                <a:ea typeface="华文琥珀" panose="02010800040101010101" pitchFamily="2" charset="-122"/>
              </a:rPr>
              <a:t>亚当 斯密</a:t>
            </a:r>
            <a:r>
              <a:rPr lang="zh-CN" altLang="en-US" sz="3200" dirty="0">
                <a:solidFill>
                  <a:srgbClr val="C00000"/>
                </a:solidFill>
                <a:latin typeface="华文新魏" panose="02010800040101010101" pitchFamily="2" charset="-122"/>
                <a:ea typeface="华文新魏" panose="02010800040101010101" pitchFamily="2" charset="-122"/>
              </a:rPr>
              <a:t>：在“无形的手”调节下，经济社会资源能分配达到最佳状态，政府做好“守夜人”的工作就足够了</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348880"/>
            <a:ext cx="7920880" cy="3884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形标注 5"/>
          <p:cNvSpPr/>
          <p:nvPr/>
        </p:nvSpPr>
        <p:spPr>
          <a:xfrm>
            <a:off x="32440" y="2310016"/>
            <a:ext cx="2952328" cy="1551032"/>
          </a:xfrm>
          <a:prstGeom prst="wedgeEllipseCallout">
            <a:avLst>
              <a:gd name="adj1" fmla="val 58941"/>
              <a:gd name="adj2" fmla="val 217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华文琥珀" panose="02010800040101010101" pitchFamily="2" charset="-122"/>
                <a:ea typeface="华文琥珀" panose="02010800040101010101" pitchFamily="2" charset="-122"/>
                <a:cs typeface="+mn-cs"/>
              </a:rPr>
              <a:t>阁下什么也别管，把一切都交给市场吧！</a:t>
            </a:r>
          </a:p>
        </p:txBody>
      </p:sp>
      <p:sp>
        <p:nvSpPr>
          <p:cNvPr id="7" name="椭圆形标注 6"/>
          <p:cNvSpPr/>
          <p:nvPr/>
        </p:nvSpPr>
        <p:spPr>
          <a:xfrm>
            <a:off x="6655724" y="2310016"/>
            <a:ext cx="2475660" cy="1584176"/>
          </a:xfrm>
          <a:prstGeom prst="wedgeEllipseCallout">
            <a:avLst>
              <a:gd name="adj1" fmla="val -62885"/>
              <a:gd name="adj2" fmla="val 2581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华文琥珀" panose="02010800040101010101" pitchFamily="2" charset="-122"/>
                <a:ea typeface="华文琥珀" panose="02010800040101010101" pitchFamily="2" charset="-122"/>
                <a:cs typeface="+mn-cs"/>
              </a:rPr>
              <a:t>我怎样治理国家才能富国裕民呢？</a:t>
            </a:r>
          </a:p>
        </p:txBody>
      </p:sp>
      <p:sp>
        <p:nvSpPr>
          <p:cNvPr id="8" name="椭圆 7"/>
          <p:cNvSpPr/>
          <p:nvPr/>
        </p:nvSpPr>
        <p:spPr>
          <a:xfrm>
            <a:off x="3923928" y="5877272"/>
            <a:ext cx="1584176" cy="62636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守夜人</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74" y="4187924"/>
            <a:ext cx="2286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4294967295"/>
          </p:nvPr>
        </p:nvSpPr>
        <p:spPr>
          <a:xfrm>
            <a:off x="395288" y="1557342"/>
            <a:ext cx="8229600" cy="1417637"/>
          </a:xfrm>
        </p:spPr>
        <p:txBody>
          <a:bodyPr/>
          <a:lstStyle/>
          <a:p>
            <a:pPr eaLnBrk="1" hangingPunct="1">
              <a:buFont typeface="Wingdings" panose="05000000000000000000" pitchFamily="2" charset="2"/>
              <a:buNone/>
            </a:pPr>
            <a:r>
              <a:rPr lang="zh-CN" altLang="en-US" sz="2800" b="1" dirty="0"/>
              <a:t>哈佛教授迈克尔</a:t>
            </a:r>
            <a:r>
              <a:rPr lang="en-US" altLang="zh-CN" sz="2800" b="1" dirty="0"/>
              <a:t>·</a:t>
            </a:r>
            <a:r>
              <a:rPr lang="zh-CN" altLang="en-US" sz="2800" b="1" dirty="0"/>
              <a:t>波特：</a:t>
            </a:r>
          </a:p>
          <a:p>
            <a:pPr eaLnBrk="1" hangingPunct="1">
              <a:buFont typeface="Wingdings" panose="05000000000000000000" pitchFamily="2" charset="2"/>
              <a:buNone/>
            </a:pPr>
            <a:r>
              <a:rPr lang="zh-CN" altLang="en-US" sz="2800" b="1" dirty="0"/>
              <a:t>       </a:t>
            </a:r>
            <a:r>
              <a:rPr lang="zh-CN" altLang="en-US" b="1" dirty="0"/>
              <a:t>国家竞争优势的发展分为</a:t>
            </a:r>
            <a:r>
              <a:rPr lang="zh-CN" altLang="en-US" sz="2800" b="1" dirty="0"/>
              <a:t>四个阶段</a:t>
            </a:r>
          </a:p>
        </p:txBody>
      </p:sp>
      <p:grpSp>
        <p:nvGrpSpPr>
          <p:cNvPr id="2" name="Group 3"/>
          <p:cNvGrpSpPr/>
          <p:nvPr/>
        </p:nvGrpSpPr>
        <p:grpSpPr bwMode="auto">
          <a:xfrm>
            <a:off x="119067" y="2782892"/>
            <a:ext cx="6205537" cy="3883025"/>
            <a:chOff x="75" y="1488"/>
            <a:chExt cx="3909" cy="2446"/>
          </a:xfrm>
        </p:grpSpPr>
        <p:sp>
          <p:nvSpPr>
            <p:cNvPr id="63494" name="Freeform 4"/>
            <p:cNvSpPr/>
            <p:nvPr/>
          </p:nvSpPr>
          <p:spPr bwMode="invGray">
            <a:xfrm>
              <a:off x="3590" y="1488"/>
              <a:ext cx="387" cy="618"/>
            </a:xfrm>
            <a:custGeom>
              <a:avLst/>
              <a:gdLst>
                <a:gd name="T0" fmla="*/ 14945 w 308"/>
                <a:gd name="T1" fmla="*/ 33078 h 444"/>
                <a:gd name="T2" fmla="*/ 0 w 308"/>
                <a:gd name="T3" fmla="*/ 122631 h 444"/>
                <a:gd name="T4" fmla="*/ 0 w 308"/>
                <a:gd name="T5" fmla="*/ 78986 h 444"/>
                <a:gd name="T6" fmla="*/ 14945 w 308"/>
                <a:gd name="T7" fmla="*/ 0 h 444"/>
                <a:gd name="T8" fmla="*/ 14945 w 308"/>
                <a:gd name="T9" fmla="*/ 33078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solidFill>
              <a:schemeClr val="accent1">
                <a:lumMod val="75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495" name="Freeform 5"/>
            <p:cNvSpPr/>
            <p:nvPr/>
          </p:nvSpPr>
          <p:spPr bwMode="invGray">
            <a:xfrm>
              <a:off x="1741" y="1488"/>
              <a:ext cx="2243" cy="395"/>
            </a:xfrm>
            <a:custGeom>
              <a:avLst/>
              <a:gdLst>
                <a:gd name="T0" fmla="*/ 71075 w 1786"/>
                <a:gd name="T1" fmla="*/ 77487 h 284"/>
                <a:gd name="T2" fmla="*/ 0 w 1786"/>
                <a:gd name="T3" fmla="*/ 77487 h 284"/>
                <a:gd name="T4" fmla="*/ 21449 w 1786"/>
                <a:gd name="T5" fmla="*/ 0 h 284"/>
                <a:gd name="T6" fmla="*/ 85903 w 1786"/>
                <a:gd name="T7" fmla="*/ 0 h 284"/>
                <a:gd name="T8" fmla="*/ 71075 w 1786"/>
                <a:gd name="T9" fmla="*/ 7748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1">
                <a:lumMod val="75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496" name="Freeform 6"/>
            <p:cNvSpPr/>
            <p:nvPr/>
          </p:nvSpPr>
          <p:spPr bwMode="gray">
            <a:xfrm>
              <a:off x="3204" y="2102"/>
              <a:ext cx="386" cy="614"/>
            </a:xfrm>
            <a:custGeom>
              <a:avLst/>
              <a:gdLst>
                <a:gd name="T0" fmla="*/ 14331 w 308"/>
                <a:gd name="T1" fmla="*/ 32088 h 442"/>
                <a:gd name="T2" fmla="*/ 0 w 308"/>
                <a:gd name="T3" fmla="*/ 118077 h 442"/>
                <a:gd name="T4" fmla="*/ 0 w 308"/>
                <a:gd name="T5" fmla="*/ 76285 h 442"/>
                <a:gd name="T6" fmla="*/ 14331 w 308"/>
                <a:gd name="T7" fmla="*/ 0 h 442"/>
                <a:gd name="T8" fmla="*/ 14331 w 308"/>
                <a:gd name="T9" fmla="*/ 3208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solidFill>
              <a:schemeClr val="accent5">
                <a:lumMod val="60000"/>
                <a:lumOff val="4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497" name="Freeform 7"/>
            <p:cNvSpPr/>
            <p:nvPr/>
          </p:nvSpPr>
          <p:spPr bwMode="gray">
            <a:xfrm>
              <a:off x="1184" y="2102"/>
              <a:ext cx="2411" cy="394"/>
            </a:xfrm>
            <a:custGeom>
              <a:avLst/>
              <a:gdLst>
                <a:gd name="T0" fmla="*/ 77362 w 1920"/>
                <a:gd name="T1" fmla="*/ 74262 h 284"/>
                <a:gd name="T2" fmla="*/ 0 w 1920"/>
                <a:gd name="T3" fmla="*/ 74262 h 284"/>
                <a:gd name="T4" fmla="*/ 21413 w 1920"/>
                <a:gd name="T5" fmla="*/ 0 h 284"/>
                <a:gd name="T6" fmla="*/ 92158 w 1920"/>
                <a:gd name="T7" fmla="*/ 0 h 284"/>
                <a:gd name="T8" fmla="*/ 77362 w 1920"/>
                <a:gd name="T9" fmla="*/ 74262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accent5">
                <a:lumMod val="60000"/>
                <a:lumOff val="4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498" name="Freeform 8"/>
            <p:cNvSpPr/>
            <p:nvPr/>
          </p:nvSpPr>
          <p:spPr bwMode="gray">
            <a:xfrm>
              <a:off x="2814" y="2709"/>
              <a:ext cx="385" cy="618"/>
            </a:xfrm>
            <a:custGeom>
              <a:avLst/>
              <a:gdLst>
                <a:gd name="T0" fmla="*/ 15170 w 306"/>
                <a:gd name="T1" fmla="*/ 33765 h 444"/>
                <a:gd name="T2" fmla="*/ 0 w 306"/>
                <a:gd name="T3" fmla="*/ 122631 h 444"/>
                <a:gd name="T4" fmla="*/ 0 w 306"/>
                <a:gd name="T5" fmla="*/ 78986 h 444"/>
                <a:gd name="T6" fmla="*/ 15170 w 306"/>
                <a:gd name="T7" fmla="*/ 0 h 444"/>
                <a:gd name="T8" fmla="*/ 15170 w 306"/>
                <a:gd name="T9" fmla="*/ 33765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solidFill>
              <a:schemeClr val="accent5">
                <a:lumMod val="40000"/>
                <a:lumOff val="6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499" name="Freeform 9"/>
            <p:cNvSpPr/>
            <p:nvPr/>
          </p:nvSpPr>
          <p:spPr bwMode="gray">
            <a:xfrm>
              <a:off x="2427" y="3316"/>
              <a:ext cx="387" cy="618"/>
            </a:xfrm>
            <a:custGeom>
              <a:avLst/>
              <a:gdLst>
                <a:gd name="T0" fmla="*/ 14945 w 308"/>
                <a:gd name="T1" fmla="*/ 33765 h 444"/>
                <a:gd name="T2" fmla="*/ 0 w 308"/>
                <a:gd name="T3" fmla="*/ 122631 h 444"/>
                <a:gd name="T4" fmla="*/ 0 w 308"/>
                <a:gd name="T5" fmla="*/ 78986 h 444"/>
                <a:gd name="T6" fmla="*/ 14945 w 308"/>
                <a:gd name="T7" fmla="*/ 0 h 444"/>
                <a:gd name="T8" fmla="*/ 14945 w 308"/>
                <a:gd name="T9" fmla="*/ 33765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solidFill>
              <a:schemeClr val="accent5">
                <a:lumMod val="20000"/>
                <a:lumOff val="8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500" name="Freeform 10"/>
            <p:cNvSpPr/>
            <p:nvPr/>
          </p:nvSpPr>
          <p:spPr bwMode="gray">
            <a:xfrm>
              <a:off x="76" y="3321"/>
              <a:ext cx="2738" cy="395"/>
            </a:xfrm>
            <a:custGeom>
              <a:avLst/>
              <a:gdLst>
                <a:gd name="T0" fmla="*/ 90135 w 2180"/>
                <a:gd name="T1" fmla="*/ 77487 h 284"/>
                <a:gd name="T2" fmla="*/ 0 w 2180"/>
                <a:gd name="T3" fmla="*/ 77487 h 284"/>
                <a:gd name="T4" fmla="*/ 21473 w 2180"/>
                <a:gd name="T5" fmla="*/ 0 h 284"/>
                <a:gd name="T6" fmla="*/ 104988 w 2180"/>
                <a:gd name="T7" fmla="*/ 0 h 284"/>
                <a:gd name="T8" fmla="*/ 90135 w 2180"/>
                <a:gd name="T9" fmla="*/ 7748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5">
                <a:lumMod val="20000"/>
                <a:lumOff val="8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501" name="Rectangle 11"/>
            <p:cNvSpPr>
              <a:spLocks noChangeArrowheads="1"/>
            </p:cNvSpPr>
            <p:nvPr/>
          </p:nvSpPr>
          <p:spPr bwMode="gray">
            <a:xfrm>
              <a:off x="1738" y="1883"/>
              <a:ext cx="1857" cy="222"/>
            </a:xfrm>
            <a:prstGeom prst="rect">
              <a:avLst/>
            </a:prstGeom>
            <a:solidFill>
              <a:schemeClr val="accent1">
                <a:lumMod val="75000"/>
              </a:schemeClr>
            </a:solidFill>
            <a:ln w="9525">
              <a:noFill/>
              <a:miter lim="800000"/>
            </a:ln>
          </p:spPr>
          <p:txBody>
            <a:bodyPr wrap="none" anchor="ctr"/>
            <a:lstStyle/>
            <a:p>
              <a:pPr algn="ctr" defTabSz="914400" eaLnBrk="0" hangingPunct="0"/>
              <a:r>
                <a:rPr lang="zh-CN" altLang="en-US" b="1">
                  <a:solidFill>
                    <a:srgbClr val="336600"/>
                  </a:solidFill>
                  <a:latin typeface="Calibri" panose="020F0502020204030204" pitchFamily="34" charset="0"/>
                  <a:ea typeface="微软雅黑" panose="020B0503020204020204" charset="-122"/>
                </a:rPr>
                <a:t>第四阶段</a:t>
              </a:r>
            </a:p>
          </p:txBody>
        </p:sp>
        <p:sp>
          <p:nvSpPr>
            <p:cNvPr id="63502" name="Rectangle 12"/>
            <p:cNvSpPr>
              <a:spLocks noChangeArrowheads="1"/>
            </p:cNvSpPr>
            <p:nvPr/>
          </p:nvSpPr>
          <p:spPr bwMode="gray">
            <a:xfrm>
              <a:off x="1185" y="2496"/>
              <a:ext cx="2023" cy="218"/>
            </a:xfrm>
            <a:prstGeom prst="rect">
              <a:avLst/>
            </a:prstGeom>
            <a:solidFill>
              <a:schemeClr val="accent5">
                <a:lumMod val="60000"/>
                <a:lumOff val="40000"/>
              </a:schemeClr>
            </a:solidFill>
            <a:ln w="9525">
              <a:noFill/>
              <a:miter lim="800000"/>
            </a:ln>
          </p:spPr>
          <p:txBody>
            <a:bodyPr wrap="none" anchor="ctr"/>
            <a:lstStyle/>
            <a:p>
              <a:pPr algn="ctr" defTabSz="914400" eaLnBrk="0" hangingPunct="0"/>
              <a:r>
                <a:rPr lang="zh-CN" altLang="en-US" b="1">
                  <a:solidFill>
                    <a:srgbClr val="336600"/>
                  </a:solidFill>
                  <a:latin typeface="Calibri" panose="020F0502020204030204" pitchFamily="34" charset="0"/>
                  <a:ea typeface="微软雅黑" panose="020B0503020204020204" charset="-122"/>
                </a:rPr>
                <a:t>第三阶段</a:t>
              </a:r>
            </a:p>
          </p:txBody>
        </p:sp>
        <p:sp>
          <p:nvSpPr>
            <p:cNvPr id="63503" name="Freeform 13"/>
            <p:cNvSpPr/>
            <p:nvPr/>
          </p:nvSpPr>
          <p:spPr bwMode="gray">
            <a:xfrm>
              <a:off x="631" y="2709"/>
              <a:ext cx="2572" cy="398"/>
            </a:xfrm>
            <a:custGeom>
              <a:avLst/>
              <a:gdLst>
                <a:gd name="T0" fmla="*/ 83786 w 2048"/>
                <a:gd name="T1" fmla="*/ 78771 h 286"/>
                <a:gd name="T2" fmla="*/ 0 w 2048"/>
                <a:gd name="T3" fmla="*/ 78771 h 286"/>
                <a:gd name="T4" fmla="*/ 21431 w 2048"/>
                <a:gd name="T5" fmla="*/ 0 h 286"/>
                <a:gd name="T6" fmla="*/ 98473 w 2048"/>
                <a:gd name="T7" fmla="*/ 0 h 286"/>
                <a:gd name="T8" fmla="*/ 83786 w 2048"/>
                <a:gd name="T9" fmla="*/ 78771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accent5">
                <a:lumMod val="40000"/>
                <a:lumOff val="60000"/>
              </a:schemeClr>
            </a:soli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504" name="Rectangle 14"/>
            <p:cNvSpPr>
              <a:spLocks noChangeArrowheads="1"/>
            </p:cNvSpPr>
            <p:nvPr/>
          </p:nvSpPr>
          <p:spPr bwMode="gray">
            <a:xfrm>
              <a:off x="632" y="3107"/>
              <a:ext cx="2191" cy="217"/>
            </a:xfrm>
            <a:prstGeom prst="rect">
              <a:avLst/>
            </a:prstGeom>
            <a:solidFill>
              <a:schemeClr val="accent5">
                <a:lumMod val="40000"/>
                <a:lumOff val="60000"/>
              </a:schemeClr>
            </a:solidFill>
            <a:ln w="9525">
              <a:noFill/>
              <a:miter lim="800000"/>
            </a:ln>
          </p:spPr>
          <p:txBody>
            <a:bodyPr wrap="none" anchor="ctr"/>
            <a:lstStyle/>
            <a:p>
              <a:pPr algn="ctr" defTabSz="914400" eaLnBrk="0" hangingPunct="0"/>
              <a:r>
                <a:rPr lang="zh-CN" altLang="en-US" b="1">
                  <a:solidFill>
                    <a:srgbClr val="336600"/>
                  </a:solidFill>
                  <a:latin typeface="Calibri" panose="020F0502020204030204" pitchFamily="34" charset="0"/>
                  <a:ea typeface="微软雅黑" panose="020B0503020204020204" charset="-122"/>
                </a:rPr>
                <a:t>第二阶段</a:t>
              </a:r>
            </a:p>
          </p:txBody>
        </p:sp>
        <p:sp>
          <p:nvSpPr>
            <p:cNvPr id="63505" name="Rectangle 15"/>
            <p:cNvSpPr>
              <a:spLocks noChangeArrowheads="1"/>
            </p:cNvSpPr>
            <p:nvPr/>
          </p:nvSpPr>
          <p:spPr bwMode="gray">
            <a:xfrm>
              <a:off x="75" y="3717"/>
              <a:ext cx="2357" cy="217"/>
            </a:xfrm>
            <a:prstGeom prst="rect">
              <a:avLst/>
            </a:prstGeom>
            <a:solidFill>
              <a:schemeClr val="accent5">
                <a:lumMod val="20000"/>
                <a:lumOff val="80000"/>
              </a:schemeClr>
            </a:solidFill>
            <a:ln w="9525">
              <a:noFill/>
              <a:miter lim="800000"/>
            </a:ln>
          </p:spPr>
          <p:txBody>
            <a:bodyPr wrap="none" anchor="ctr"/>
            <a:lstStyle/>
            <a:p>
              <a:pPr algn="ctr" defTabSz="914400" eaLnBrk="0" hangingPunct="0"/>
              <a:r>
                <a:rPr lang="zh-CN" altLang="en-US" b="1">
                  <a:solidFill>
                    <a:srgbClr val="336600"/>
                  </a:solidFill>
                  <a:latin typeface="Verdana" panose="020B0604030504040204" pitchFamily="34" charset="0"/>
                  <a:ea typeface="微软雅黑" panose="020B0503020204020204" charset="-122"/>
                </a:rPr>
                <a:t>第一阶段</a:t>
              </a:r>
            </a:p>
          </p:txBody>
        </p:sp>
        <p:sp>
          <p:nvSpPr>
            <p:cNvPr id="63506" name="Freeform 16"/>
            <p:cNvSpPr/>
            <p:nvPr/>
          </p:nvSpPr>
          <p:spPr bwMode="invGray">
            <a:xfrm>
              <a:off x="144" y="2160"/>
              <a:ext cx="1104" cy="1365"/>
            </a:xfrm>
            <a:custGeom>
              <a:avLst/>
              <a:gdLst>
                <a:gd name="T0" fmla="*/ 1 w 1824"/>
                <a:gd name="T1" fmla="*/ 1 h 2648"/>
                <a:gd name="T2" fmla="*/ 1 w 1824"/>
                <a:gd name="T3" fmla="*/ 1 h 2648"/>
                <a:gd name="T4" fmla="*/ 1 w 1824"/>
                <a:gd name="T5" fmla="*/ 1 h 2648"/>
                <a:gd name="T6" fmla="*/ 1 w 1824"/>
                <a:gd name="T7" fmla="*/ 1 h 2648"/>
                <a:gd name="T8" fmla="*/ 1 w 1824"/>
                <a:gd name="T9" fmla="*/ 1 h 2648"/>
                <a:gd name="T10" fmla="*/ 1 w 1824"/>
                <a:gd name="T11" fmla="*/ 1 h 2648"/>
                <a:gd name="T12" fmla="*/ 1 w 1824"/>
                <a:gd name="T13" fmla="*/ 1 h 2648"/>
                <a:gd name="T14" fmla="*/ 1 w 1824"/>
                <a:gd name="T15" fmla="*/ 1 h 2648"/>
                <a:gd name="T16" fmla="*/ 1 w 1824"/>
                <a:gd name="T17" fmla="*/ 1 h 2648"/>
                <a:gd name="T18" fmla="*/ 1 w 1824"/>
                <a:gd name="T19" fmla="*/ 1 h 2648"/>
                <a:gd name="T20" fmla="*/ 1 w 1824"/>
                <a:gd name="T21" fmla="*/ 1 h 2648"/>
                <a:gd name="T22" fmla="*/ 1 w 1824"/>
                <a:gd name="T23" fmla="*/ 1 h 2648"/>
                <a:gd name="T24" fmla="*/ 1 w 1824"/>
                <a:gd name="T25" fmla="*/ 1 h 2648"/>
                <a:gd name="T26" fmla="*/ 1 w 1824"/>
                <a:gd name="T27" fmla="*/ 1 h 2648"/>
                <a:gd name="T28" fmla="*/ 1 w 1824"/>
                <a:gd name="T29" fmla="*/ 1 h 2648"/>
                <a:gd name="T30" fmla="*/ 1 w 1824"/>
                <a:gd name="T31" fmla="*/ 1 h 2648"/>
                <a:gd name="T32" fmla="*/ 1 w 1824"/>
                <a:gd name="T33" fmla="*/ 1 h 2648"/>
                <a:gd name="T34" fmla="*/ 1 w 1824"/>
                <a:gd name="T35" fmla="*/ 1 h 2648"/>
                <a:gd name="T36" fmla="*/ 1 w 1824"/>
                <a:gd name="T37" fmla="*/ 1 h 2648"/>
                <a:gd name="T38" fmla="*/ 1 w 1824"/>
                <a:gd name="T39" fmla="*/ 1 h 2648"/>
                <a:gd name="T40" fmla="*/ 1 w 1824"/>
                <a:gd name="T41" fmla="*/ 1 h 2648"/>
                <a:gd name="T42" fmla="*/ 1 w 1824"/>
                <a:gd name="T43" fmla="*/ 1 h 2648"/>
                <a:gd name="T44" fmla="*/ 1 w 1824"/>
                <a:gd name="T45" fmla="*/ 1 h 2648"/>
                <a:gd name="T46" fmla="*/ 1 w 1824"/>
                <a:gd name="T47" fmla="*/ 1 h 2648"/>
                <a:gd name="T48" fmla="*/ 1 w 1824"/>
                <a:gd name="T49" fmla="*/ 1 h 2648"/>
                <a:gd name="T50" fmla="*/ 1 w 1824"/>
                <a:gd name="T51" fmla="*/ 1 h 2648"/>
                <a:gd name="T52" fmla="*/ 1 w 1824"/>
                <a:gd name="T53" fmla="*/ 1 h 2648"/>
                <a:gd name="T54" fmla="*/ 1 w 1824"/>
                <a:gd name="T55" fmla="*/ 1 h 2648"/>
                <a:gd name="T56" fmla="*/ 1 w 1824"/>
                <a:gd name="T57" fmla="*/ 1 h 2648"/>
                <a:gd name="T58" fmla="*/ 1 w 1824"/>
                <a:gd name="T59" fmla="*/ 1 h 2648"/>
                <a:gd name="T60" fmla="*/ 1 w 1824"/>
                <a:gd name="T61" fmla="*/ 1 h 2648"/>
                <a:gd name="T62" fmla="*/ 1 w 1824"/>
                <a:gd name="T63" fmla="*/ 1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prstDash val="solid"/>
              <a:round/>
            </a:ln>
          </p:spPr>
          <p:txBody>
            <a:bodyPr/>
            <a:lstStyle/>
            <a:p>
              <a:pPr defTabSz="914400"/>
              <a:endParaRPr lang="zh-CN" altLang="en-US">
                <a:solidFill>
                  <a:srgbClr val="000000"/>
                </a:solidFill>
                <a:latin typeface="Arial" panose="020B0604020202020204"/>
                <a:ea typeface="微软雅黑" panose="020B0503020204020204" charset="-122"/>
              </a:endParaRPr>
            </a:p>
          </p:txBody>
        </p:sp>
        <p:sp>
          <p:nvSpPr>
            <p:cNvPr id="63507" name="Rectangle 17"/>
            <p:cNvSpPr>
              <a:spLocks noChangeArrowheads="1"/>
            </p:cNvSpPr>
            <p:nvPr/>
          </p:nvSpPr>
          <p:spPr bwMode="auto">
            <a:xfrm>
              <a:off x="720" y="3360"/>
              <a:ext cx="1409" cy="252"/>
            </a:xfrm>
            <a:prstGeom prst="rect">
              <a:avLst/>
            </a:prstGeom>
            <a:noFill/>
            <a:ln w="9525">
              <a:noFill/>
              <a:miter lim="800000"/>
            </a:ln>
          </p:spPr>
          <p:txBody>
            <a:bodyPr wrap="none">
              <a:spAutoFit/>
            </a:bodyPr>
            <a:lstStyle/>
            <a:p>
              <a:pPr algn="ctr" defTabSz="914400"/>
              <a:r>
                <a:rPr lang="zh-CN" altLang="en-US" sz="2000" b="1" i="1" dirty="0">
                  <a:solidFill>
                    <a:srgbClr val="0000FF"/>
                  </a:solidFill>
                  <a:latin typeface="华文琥珀" panose="02010800040101010101" pitchFamily="2" charset="-122"/>
                  <a:ea typeface="华文琥珀" panose="02010800040101010101" pitchFamily="2" charset="-122"/>
                </a:rPr>
                <a:t>要素</a:t>
              </a:r>
              <a:r>
                <a:rPr lang="zh-CN" altLang="en-US" sz="2000" b="1" i="1" dirty="0">
                  <a:solidFill>
                    <a:srgbClr val="000000"/>
                  </a:solidFill>
                  <a:latin typeface="Calibri" panose="020F0502020204030204" pitchFamily="34" charset="0"/>
                  <a:ea typeface="微软雅黑" panose="020B0503020204020204" charset="-122"/>
                </a:rPr>
                <a:t>驱动发展阶段</a:t>
              </a:r>
            </a:p>
          </p:txBody>
        </p:sp>
        <p:sp>
          <p:nvSpPr>
            <p:cNvPr id="63508" name="Rectangle 18"/>
            <p:cNvSpPr>
              <a:spLocks noChangeArrowheads="1"/>
            </p:cNvSpPr>
            <p:nvPr/>
          </p:nvSpPr>
          <p:spPr bwMode="auto">
            <a:xfrm>
              <a:off x="912" y="2774"/>
              <a:ext cx="2016" cy="250"/>
            </a:xfrm>
            <a:prstGeom prst="rect">
              <a:avLst/>
            </a:prstGeom>
            <a:noFill/>
            <a:ln w="9525">
              <a:noFill/>
              <a:miter lim="800000"/>
            </a:ln>
          </p:spPr>
          <p:txBody>
            <a:bodyPr>
              <a:spAutoFit/>
            </a:bodyPr>
            <a:lstStyle/>
            <a:p>
              <a:pPr algn="ctr" defTabSz="914400"/>
              <a:r>
                <a:rPr lang="zh-CN" altLang="en-US" sz="2000" b="1" i="1" dirty="0">
                  <a:solidFill>
                    <a:srgbClr val="0000FF"/>
                  </a:solidFill>
                  <a:latin typeface="华文琥珀" panose="02010800040101010101" pitchFamily="2" charset="-122"/>
                  <a:ea typeface="华文琥珀" panose="02010800040101010101" pitchFamily="2" charset="-122"/>
                </a:rPr>
                <a:t>投资</a:t>
              </a:r>
              <a:r>
                <a:rPr lang="zh-CN" altLang="en-US" sz="2000" b="1" i="1" dirty="0">
                  <a:solidFill>
                    <a:srgbClr val="000000"/>
                  </a:solidFill>
                  <a:latin typeface="Calibri" panose="020F0502020204030204" pitchFamily="34" charset="0"/>
                  <a:ea typeface="微软雅黑" panose="020B0503020204020204" charset="-122"/>
                </a:rPr>
                <a:t>驱动发展阶段</a:t>
              </a:r>
            </a:p>
          </p:txBody>
        </p:sp>
        <p:sp>
          <p:nvSpPr>
            <p:cNvPr id="63509" name="Rectangle 19"/>
            <p:cNvSpPr>
              <a:spLocks noChangeArrowheads="1"/>
            </p:cNvSpPr>
            <p:nvPr/>
          </p:nvSpPr>
          <p:spPr bwMode="auto">
            <a:xfrm>
              <a:off x="1728" y="2160"/>
              <a:ext cx="1404" cy="250"/>
            </a:xfrm>
            <a:prstGeom prst="rect">
              <a:avLst/>
            </a:prstGeom>
            <a:noFill/>
            <a:ln w="9525">
              <a:noFill/>
              <a:miter lim="800000"/>
            </a:ln>
          </p:spPr>
          <p:txBody>
            <a:bodyPr wrap="none">
              <a:spAutoFit/>
            </a:bodyPr>
            <a:lstStyle/>
            <a:p>
              <a:pPr defTabSz="914400"/>
              <a:r>
                <a:rPr lang="zh-CN" altLang="en-US" sz="2000" b="1" i="1" dirty="0">
                  <a:solidFill>
                    <a:srgbClr val="0000FF"/>
                  </a:solidFill>
                  <a:latin typeface="华文琥珀" panose="02010800040101010101" pitchFamily="2" charset="-122"/>
                  <a:ea typeface="华文琥珀" panose="02010800040101010101" pitchFamily="2" charset="-122"/>
                </a:rPr>
                <a:t>创新</a:t>
              </a:r>
              <a:r>
                <a:rPr lang="zh-CN" altLang="en-US" sz="2000" b="1" i="1" dirty="0">
                  <a:solidFill>
                    <a:srgbClr val="000000"/>
                  </a:solidFill>
                  <a:latin typeface="Calibri" panose="020F0502020204030204" pitchFamily="34" charset="0"/>
                  <a:ea typeface="微软雅黑" panose="020B0503020204020204" charset="-122"/>
                </a:rPr>
                <a:t>驱动发展阶段</a:t>
              </a:r>
            </a:p>
          </p:txBody>
        </p:sp>
        <p:sp>
          <p:nvSpPr>
            <p:cNvPr id="63510" name="Rectangle 20"/>
            <p:cNvSpPr>
              <a:spLocks noChangeArrowheads="1"/>
            </p:cNvSpPr>
            <p:nvPr/>
          </p:nvSpPr>
          <p:spPr bwMode="auto">
            <a:xfrm>
              <a:off x="2256" y="1520"/>
              <a:ext cx="1404" cy="250"/>
            </a:xfrm>
            <a:prstGeom prst="rect">
              <a:avLst/>
            </a:prstGeom>
            <a:noFill/>
            <a:ln w="9525">
              <a:noFill/>
              <a:miter lim="800000"/>
            </a:ln>
          </p:spPr>
          <p:txBody>
            <a:bodyPr wrap="none">
              <a:spAutoFit/>
            </a:bodyPr>
            <a:lstStyle/>
            <a:p>
              <a:pPr defTabSz="914400"/>
              <a:r>
                <a:rPr lang="zh-CN" altLang="en-US" sz="2000" b="1" i="1" dirty="0">
                  <a:solidFill>
                    <a:srgbClr val="C00000"/>
                  </a:solidFill>
                  <a:latin typeface="华文琥珀" panose="02010800040101010101" pitchFamily="2" charset="-122"/>
                  <a:ea typeface="华文琥珀" panose="02010800040101010101" pitchFamily="2" charset="-122"/>
                </a:rPr>
                <a:t>财富</a:t>
              </a:r>
              <a:r>
                <a:rPr lang="zh-CN" altLang="en-US" sz="2000" b="1" i="1" dirty="0">
                  <a:solidFill>
                    <a:srgbClr val="000000"/>
                  </a:solidFill>
                  <a:latin typeface="Calibri" panose="020F0502020204030204" pitchFamily="34" charset="0"/>
                  <a:ea typeface="微软雅黑" panose="020B0503020204020204" charset="-122"/>
                </a:rPr>
                <a:t>驱动发展阶段</a:t>
              </a:r>
            </a:p>
          </p:txBody>
        </p:sp>
      </p:grpSp>
      <p:pic>
        <p:nvPicPr>
          <p:cNvPr id="63492" name="Picture 21" descr="Michael Porter"/>
          <p:cNvPicPr>
            <a:picLocks noChangeAspect="1" noChangeArrowheads="1"/>
          </p:cNvPicPr>
          <p:nvPr/>
        </p:nvPicPr>
        <p:blipFill>
          <a:blip r:embed="rId2" cstate="print"/>
          <a:srcRect/>
          <a:stretch>
            <a:fillRect/>
          </a:stretch>
        </p:blipFill>
        <p:spPr bwMode="auto">
          <a:xfrm>
            <a:off x="6353175" y="2267589"/>
            <a:ext cx="2717800" cy="3682365"/>
          </a:xfrm>
          <a:prstGeom prst="rect">
            <a:avLst/>
          </a:prstGeom>
          <a:noFill/>
          <a:ln w="9525">
            <a:noFill/>
            <a:miter lim="800000"/>
            <a:headEnd/>
            <a:tailEnd/>
          </a:ln>
        </p:spPr>
      </p:pic>
      <p:sp>
        <p:nvSpPr>
          <p:cNvPr id="63493" name="Rectangle 22"/>
          <p:cNvSpPr>
            <a:spLocks noGrp="1" noChangeArrowheads="1"/>
          </p:cNvSpPr>
          <p:nvPr>
            <p:ph type="title" idx="4294967295"/>
          </p:nvPr>
        </p:nvSpPr>
        <p:spPr>
          <a:xfrm>
            <a:off x="457200" y="188913"/>
            <a:ext cx="8229600" cy="1143000"/>
          </a:xfrm>
        </p:spPr>
        <p:txBody>
          <a:bodyPr/>
          <a:lstStyle/>
          <a:p>
            <a:pPr algn="ctr" eaLnBrk="1" hangingPunct="1"/>
            <a:r>
              <a:rPr lang="zh-CN" altLang="en-US" sz="4000" dirty="0">
                <a:solidFill>
                  <a:srgbClr val="C00000"/>
                </a:solidFill>
                <a:ea typeface="华文新魏" panose="02010800040101010101" pitchFamily="2" charset="-122"/>
              </a:rPr>
              <a:t>创新驱动经济发展时代已来临</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p:txBody>
          <a:bodyPr rtlCol="0">
            <a:noAutofit/>
          </a:bodyPr>
          <a:lstStyle/>
          <a:p>
            <a:pPr>
              <a:defRPr/>
            </a:pPr>
            <a:r>
              <a:rPr lang="zh-CN" altLang="zh-CN" sz="4000" noProof="1">
                <a:solidFill>
                  <a:srgbClr val="C00000"/>
                </a:solidFill>
                <a:latin typeface="华文新魏" panose="02010800040101010101" pitchFamily="2" charset="-122"/>
                <a:ea typeface="华文新魏" panose="02010800040101010101" pitchFamily="2" charset="-122"/>
              </a:rPr>
              <a:t>凯恩斯的聪明</a:t>
            </a:r>
            <a:r>
              <a:rPr lang="zh-CN" altLang="en-US" sz="4000" noProof="1">
                <a:solidFill>
                  <a:srgbClr val="C00000"/>
                </a:solidFill>
                <a:latin typeface="华文新魏" panose="02010800040101010101" pitchFamily="2" charset="-122"/>
                <a:ea typeface="华文新魏" panose="02010800040101010101" pitchFamily="2" charset="-122"/>
              </a:rPr>
              <a:t> </a:t>
            </a:r>
            <a:r>
              <a:rPr lang="en-US" altLang="zh-CN" sz="4000" noProof="1">
                <a:solidFill>
                  <a:srgbClr val="C00000"/>
                </a:solidFill>
                <a:latin typeface="华文新魏" panose="02010800040101010101" pitchFamily="2" charset="-122"/>
                <a:ea typeface="华文新魏" panose="02010800040101010101" pitchFamily="2" charset="-122"/>
              </a:rPr>
              <a:t>VS</a:t>
            </a:r>
            <a:r>
              <a:rPr lang="zh-CN" altLang="zh-CN" sz="4000" noProof="1">
                <a:solidFill>
                  <a:srgbClr val="C00000"/>
                </a:solidFill>
                <a:latin typeface="华文新魏" panose="02010800040101010101" pitchFamily="2" charset="-122"/>
                <a:ea typeface="华文新魏" panose="02010800040101010101" pitchFamily="2" charset="-122"/>
              </a:rPr>
              <a:t>熊彼特的智慧</a:t>
            </a:r>
            <a:r>
              <a:rPr lang="en-US" altLang="zh-CN" sz="4000" b="1" dirty="0">
                <a:solidFill>
                  <a:srgbClr val="0000CC"/>
                </a:solidFill>
                <a:ea typeface="华文新魏" panose="02010800040101010101" pitchFamily="2" charset="-122"/>
              </a:rPr>
              <a:t/>
            </a:r>
            <a:br>
              <a:rPr lang="en-US" altLang="zh-CN" sz="4000" b="1" dirty="0">
                <a:solidFill>
                  <a:srgbClr val="0000CC"/>
                </a:solidFill>
                <a:ea typeface="华文新魏" panose="02010800040101010101" pitchFamily="2" charset="-122"/>
              </a:rPr>
            </a:br>
            <a:r>
              <a:rPr lang="zh-CN" altLang="en-US" sz="4000" noProof="1">
                <a:solidFill>
                  <a:srgbClr val="C00000"/>
                </a:solidFill>
                <a:latin typeface="华文琥珀" panose="02010800040101010101" pitchFamily="2" charset="-122"/>
                <a:ea typeface="华文琥珀" panose="02010800040101010101" pitchFamily="2" charset="-122"/>
              </a:rPr>
              <a:t> “聪明赢得一时，智慧天长地久”</a:t>
            </a:r>
            <a:endParaRPr lang="zh-CN" altLang="en-US" sz="4000" b="1" noProof="1">
              <a:solidFill>
                <a:srgbClr val="C00000"/>
              </a:solidFill>
              <a:latin typeface="华文琥珀" panose="02010800040101010101" pitchFamily="2" charset="-122"/>
              <a:ea typeface="华文琥珀" panose="02010800040101010101" pitchFamily="2" charset="-122"/>
            </a:endParaRPr>
          </a:p>
        </p:txBody>
      </p:sp>
      <p:sp>
        <p:nvSpPr>
          <p:cNvPr id="363522" name="内容占位符 2"/>
          <p:cNvSpPr>
            <a:spLocks noGrp="1"/>
          </p:cNvSpPr>
          <p:nvPr>
            <p:ph idx="4294967295"/>
          </p:nvPr>
        </p:nvSpPr>
        <p:spPr>
          <a:xfrm>
            <a:off x="3129434" y="4060892"/>
            <a:ext cx="5903259" cy="2656402"/>
          </a:xfrm>
        </p:spPr>
        <p:txBody>
          <a:bodyPr vert="horz" lIns="91440" tIns="45720" rIns="91440" bIns="45720" rtlCol="0" anchor="t">
            <a:normAutofit/>
          </a:bodyPr>
          <a:lstStyle/>
          <a:p>
            <a:r>
              <a:rPr lang="zh-CN" altLang="en-US" sz="4000">
                <a:solidFill>
                  <a:srgbClr val="3333FF"/>
                </a:solidFill>
                <a:latin typeface="华文琥珀" panose="02010800040101010101" pitchFamily="2" charset="-122"/>
                <a:ea typeface="华文琥珀" panose="02010800040101010101" pitchFamily="2" charset="-122"/>
              </a:rPr>
              <a:t>熊</a:t>
            </a:r>
            <a:r>
              <a:rPr lang="zh-CN" altLang="en-US" sz="4000" dirty="0">
                <a:solidFill>
                  <a:srgbClr val="3333FF"/>
                </a:solidFill>
                <a:latin typeface="华文琥珀" panose="02010800040101010101" pitchFamily="2" charset="-122"/>
                <a:ea typeface="华文琥珀" panose="02010800040101010101" pitchFamily="2" charset="-122"/>
              </a:rPr>
              <a:t>彼特</a:t>
            </a:r>
            <a:r>
              <a:rPr lang="zh-CN" altLang="en-US" dirty="0">
                <a:solidFill>
                  <a:prstClr val="black"/>
                </a:solidFill>
                <a:latin typeface="宋体" panose="02010600030101010101" pitchFamily="2" charset="-122"/>
                <a:ea typeface="宋体" panose="02010600030101010101" pitchFamily="2" charset="-122"/>
              </a:rPr>
              <a:t>：如果没有创新，不仅有效需求不足，有效供给也会不足，结果就是滞胀，所以，</a:t>
            </a:r>
            <a:r>
              <a:rPr lang="zh-CN" altLang="en-US" b="1" dirty="0">
                <a:solidFill>
                  <a:srgbClr val="0000FF"/>
                </a:solidFill>
                <a:latin typeface="黑体" panose="02010609060101010101" pitchFamily="49" charset="-122"/>
                <a:ea typeface="黑体" panose="02010609060101010101" pitchFamily="49" charset="-122"/>
              </a:rPr>
              <a:t>经济发展的关键是</a:t>
            </a:r>
            <a:r>
              <a:rPr lang="zh-CN" altLang="en-US" b="1" dirty="0">
                <a:solidFill>
                  <a:srgbClr val="C00000"/>
                </a:solidFill>
                <a:latin typeface="黑体" panose="02010609060101010101" pitchFamily="49" charset="-122"/>
                <a:ea typeface="黑体" panose="02010609060101010101" pitchFamily="49" charset="-122"/>
              </a:rPr>
              <a:t>创新</a:t>
            </a:r>
            <a:endParaRPr lang="en-US" altLang="zh-CN" b="1" dirty="0">
              <a:solidFill>
                <a:srgbClr val="C0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2" cstate="print"/>
          <a:srcRect l="14262" r="5011"/>
          <a:stretch>
            <a:fillRect/>
          </a:stretch>
        </p:blipFill>
        <p:spPr>
          <a:xfrm>
            <a:off x="292100" y="1723002"/>
            <a:ext cx="2837330" cy="2085415"/>
          </a:xfrm>
          <a:prstGeom prst="rect">
            <a:avLst/>
          </a:prstGeom>
        </p:spPr>
      </p:pic>
      <p:sp>
        <p:nvSpPr>
          <p:cNvPr id="3" name="矩形 2"/>
          <p:cNvSpPr/>
          <p:nvPr/>
        </p:nvSpPr>
        <p:spPr>
          <a:xfrm>
            <a:off x="3129434" y="1570318"/>
            <a:ext cx="5325035" cy="2185214"/>
          </a:xfrm>
          <a:prstGeom prst="rect">
            <a:avLst/>
          </a:prstGeom>
        </p:spPr>
        <p:txBody>
          <a:bodyPr wrap="square">
            <a:spAutoFit/>
          </a:bodyPr>
          <a:lstStyle/>
          <a:p>
            <a:pPr marL="342900" indent="-342900" defTabSz="914400">
              <a:spcBef>
                <a:spcPct val="20000"/>
              </a:spcBef>
              <a:buFont typeface="Arial" panose="020B0604020202020204" pitchFamily="34" charset="0"/>
              <a:buChar char="•"/>
            </a:pPr>
            <a:r>
              <a:rPr lang="zh-CN" altLang="en-US" sz="4000" dirty="0">
                <a:solidFill>
                  <a:srgbClr val="3333FF"/>
                </a:solidFill>
                <a:latin typeface="华文琥珀" panose="02010800040101010101" pitchFamily="2" charset="-122"/>
                <a:ea typeface="华文琥珀" panose="02010800040101010101" pitchFamily="2" charset="-122"/>
              </a:rPr>
              <a:t>凯恩斯</a:t>
            </a:r>
            <a:r>
              <a:rPr lang="zh-CN" altLang="en-US" sz="4000" dirty="0">
                <a:solidFill>
                  <a:prstClr val="black"/>
                </a:solidFill>
                <a:latin typeface="宋体" panose="02010600030101010101" pitchFamily="2" charset="-122"/>
                <a:ea typeface="宋体" panose="02010600030101010101" pitchFamily="2" charset="-122"/>
              </a:rPr>
              <a:t>：</a:t>
            </a:r>
            <a:r>
              <a:rPr lang="zh-CN" altLang="en-US" sz="3200" dirty="0">
                <a:solidFill>
                  <a:prstClr val="black"/>
                </a:solidFill>
                <a:latin typeface="宋体" panose="02010600030101010101" pitchFamily="2" charset="-122"/>
                <a:ea typeface="宋体" panose="02010600030101010101" pitchFamily="2" charset="-122"/>
              </a:rPr>
              <a:t>消费边际倾向递减造成有效需求不足，所以</a:t>
            </a:r>
            <a:r>
              <a:rPr lang="zh-CN" altLang="en-US" sz="3200" b="1" dirty="0">
                <a:solidFill>
                  <a:srgbClr val="0000FF"/>
                </a:solidFill>
                <a:latin typeface="黑体" panose="02010609060101010101" pitchFamily="49" charset="-122"/>
                <a:ea typeface="黑体" panose="02010609060101010101" pitchFamily="49" charset="-122"/>
              </a:rPr>
              <a:t>要加大政府支出创造</a:t>
            </a:r>
            <a:r>
              <a:rPr lang="zh-CN" altLang="en-US" sz="3200" b="1" dirty="0">
                <a:solidFill>
                  <a:srgbClr val="C00000"/>
                </a:solidFill>
                <a:latin typeface="黑体" panose="02010609060101010101" pitchFamily="49" charset="-122"/>
                <a:ea typeface="黑体" panose="02010609060101010101" pitchFamily="49" charset="-122"/>
              </a:rPr>
              <a:t>有效需求</a:t>
            </a:r>
            <a:endParaRPr lang="en-US" altLang="zh-CN" sz="3200" b="1" dirty="0">
              <a:solidFill>
                <a:srgbClr val="C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510" t="2389" r="4961" b="15706"/>
          <a:stretch>
            <a:fillRect/>
          </a:stretch>
        </p:blipFill>
        <p:spPr>
          <a:xfrm>
            <a:off x="588134" y="4092386"/>
            <a:ext cx="2155066" cy="2472228"/>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MH_Text_1"/>
          <p:cNvSpPr/>
          <p:nvPr>
            <p:custDataLst>
              <p:tags r:id="rId2"/>
            </p:custDataLst>
          </p:nvPr>
        </p:nvSpPr>
        <p:spPr>
          <a:xfrm>
            <a:off x="3329126" y="1136250"/>
            <a:ext cx="5774534" cy="2248467"/>
          </a:xfrm>
          <a:prstGeom prst="wedgeEllipseCallout">
            <a:avLst>
              <a:gd name="adj1" fmla="val -47843"/>
              <a:gd name="adj2" fmla="val 67627"/>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scene3d>
              <a:camera prst="orthographicFront"/>
              <a:lightRig rig="threePt" dir="t"/>
            </a:scene3d>
            <a:sp3d contourW="12700">
              <a:contourClr>
                <a:srgbClr val="FFFFFF"/>
              </a:contourClr>
            </a:sp3d>
          </a:bodyPr>
          <a:lstStyle/>
          <a:p>
            <a:pPr marL="171450" marR="0" lvl="0" indent="-171450" algn="l" defTabSz="685800" rtl="0" eaLnBrk="1" fontAlgn="auto" latinLnBrk="1" hangingPunct="1">
              <a:lnSpc>
                <a:spcPct val="90000"/>
              </a:lnSpc>
              <a:spcBef>
                <a:spcPts val="750"/>
              </a:spcBef>
              <a:spcAft>
                <a:spcPts val="0"/>
              </a:spcAft>
              <a:buClrTx/>
              <a:buSzTx/>
              <a:buFont typeface="Arial" panose="020B0604020202020204" pitchFamily="34" charset="0"/>
              <a:buChar char="•"/>
              <a:defRPr/>
            </a:pPr>
            <a:r>
              <a:rPr kumimoji="0" lang="zh-CN" altLang="en-US" sz="32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rPr>
              <a:t>林肯：</a:t>
            </a:r>
            <a:r>
              <a:rPr kumimoji="0" lang="zh-CN" altLang="en-US" sz="32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rPr>
              <a:t>“专利制度就是给天才之火添加利益之油”</a:t>
            </a:r>
            <a:r>
              <a:rPr kumimoji="0" lang="zh-CN" altLang="en-US" sz="2400" b="0"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mn-cs"/>
              </a:rPr>
              <a:t>。</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785" y="1610011"/>
            <a:ext cx="3080341" cy="2053560"/>
          </a:xfrm>
          <a:prstGeom prst="rect">
            <a:avLst/>
          </a:prstGeom>
        </p:spPr>
      </p:pic>
      <p:sp>
        <p:nvSpPr>
          <p:cNvPr id="10" name="标题 1"/>
          <p:cNvSpPr>
            <a:spLocks noGrp="1"/>
          </p:cNvSpPr>
          <p:nvPr>
            <p:ph type="title"/>
          </p:nvPr>
        </p:nvSpPr>
        <p:spPr>
          <a:xfrm>
            <a:off x="874395" y="-42394"/>
            <a:ext cx="7886700" cy="1325563"/>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专利制度的差异是中国与西方科技发展差异的重要原因</a:t>
            </a:r>
          </a:p>
        </p:txBody>
      </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0" y="4"/>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3600" dirty="0">
                <a:solidFill>
                  <a:srgbClr val="C00000"/>
                </a:solidFill>
                <a:latin typeface="华文新魏" panose="02010800040101010101" pitchFamily="2" charset="-122"/>
                <a:ea typeface="华文新魏" panose="02010800040101010101" pitchFamily="2" charset="-122"/>
              </a:rPr>
              <a:t>技术与资本的结合，撬动瓦特蒸汽机的运转</a:t>
            </a:r>
          </a:p>
        </p:txBody>
      </p:sp>
      <p:sp>
        <p:nvSpPr>
          <p:cNvPr id="5" name="TextBox 4"/>
          <p:cNvSpPr txBox="1"/>
          <p:nvPr/>
        </p:nvSpPr>
        <p:spPr>
          <a:xfrm>
            <a:off x="1928794" y="857232"/>
            <a:ext cx="7215206" cy="3385542"/>
          </a:xfrm>
          <a:prstGeom prst="rect">
            <a:avLst/>
          </a:prstGeom>
          <a:noFill/>
        </p:spPr>
        <p:txBody>
          <a:bodyPr wrap="square" rtlCol="0">
            <a:spAutoFit/>
          </a:bodyPr>
          <a:lstStyle/>
          <a:p>
            <a:pPr defTabSz="914400">
              <a:defRPr/>
            </a:pPr>
            <a:r>
              <a:rPr lang="en-US" altLang="zh-CN" sz="2800" dirty="0">
                <a:solidFill>
                  <a:prstClr val="black"/>
                </a:solidFill>
                <a:latin typeface="宋体" panose="02010600030101010101" pitchFamily="2" charset="-122"/>
                <a:ea typeface="宋体" panose="02010600030101010101" pitchFamily="2" charset="-122"/>
                <a:sym typeface="+mn-ea"/>
              </a:rPr>
              <a:t>1764</a:t>
            </a:r>
            <a:r>
              <a:rPr lang="zh-CN" altLang="en-US" sz="2800" dirty="0">
                <a:solidFill>
                  <a:prstClr val="black"/>
                </a:solidFill>
                <a:latin typeface="宋体" panose="02010600030101010101" pitchFamily="2" charset="-122"/>
                <a:ea typeface="宋体" panose="02010600030101010101" pitchFamily="2" charset="-122"/>
                <a:sym typeface="+mn-ea"/>
              </a:rPr>
              <a:t>年，英国的仪器修理工</a:t>
            </a:r>
            <a:r>
              <a:rPr lang="zh-CN" altLang="en-US" sz="2800" b="1" dirty="0">
                <a:solidFill>
                  <a:srgbClr val="0000FF"/>
                </a:solidFill>
                <a:latin typeface="宋体" panose="02010600030101010101" pitchFamily="2" charset="-122"/>
                <a:ea typeface="宋体" panose="02010600030101010101" pitchFamily="2" charset="-122"/>
                <a:sym typeface="+mn-ea"/>
              </a:rPr>
              <a:t>瓦特注意到纽科门蒸汽机的缺点</a:t>
            </a:r>
            <a:r>
              <a:rPr lang="zh-CN" altLang="en-US" sz="2800" dirty="0">
                <a:solidFill>
                  <a:prstClr val="black"/>
                </a:solidFill>
                <a:latin typeface="宋体" panose="02010600030101010101" pitchFamily="2" charset="-122"/>
                <a:ea typeface="宋体" panose="02010600030101010101" pitchFamily="2" charset="-122"/>
                <a:sym typeface="+mn-ea"/>
              </a:rPr>
              <a:t>，进行一系列改进。</a:t>
            </a:r>
            <a:endParaRPr lang="en-US" altLang="zh-CN" sz="2800" dirty="0">
              <a:solidFill>
                <a:prstClr val="black"/>
              </a:solidFill>
              <a:latin typeface="宋体" panose="02010600030101010101" pitchFamily="2" charset="-122"/>
              <a:ea typeface="宋体" panose="02010600030101010101" pitchFamily="2" charset="-122"/>
              <a:sym typeface="+mn-ea"/>
            </a:endParaRPr>
          </a:p>
          <a:p>
            <a:pPr defTabSz="914400">
              <a:defRPr/>
            </a:pPr>
            <a:endParaRPr lang="en-US" altLang="zh-CN" sz="2800" dirty="0">
              <a:solidFill>
                <a:prstClr val="black"/>
              </a:solidFill>
              <a:latin typeface="宋体" panose="02010600030101010101" pitchFamily="2" charset="-122"/>
              <a:ea typeface="宋体" panose="02010600030101010101" pitchFamily="2" charset="-122"/>
              <a:sym typeface="+mn-ea"/>
            </a:endParaRPr>
          </a:p>
          <a:p>
            <a:pPr defTabSz="914400">
              <a:defRPr/>
            </a:pPr>
            <a:endParaRPr lang="en-US" altLang="zh-CN" sz="2800" dirty="0">
              <a:solidFill>
                <a:prstClr val="black"/>
              </a:solidFill>
              <a:latin typeface="宋体" panose="02010600030101010101" pitchFamily="2" charset="-122"/>
              <a:ea typeface="宋体" panose="02010600030101010101" pitchFamily="2" charset="-122"/>
              <a:sym typeface="+mn-ea"/>
            </a:endParaRPr>
          </a:p>
          <a:p>
            <a:pPr defTabSz="914400">
              <a:defRPr/>
            </a:pPr>
            <a:r>
              <a:rPr lang="en-US" altLang="zh-CN" sz="2800" dirty="0">
                <a:solidFill>
                  <a:prstClr val="black"/>
                </a:solidFill>
                <a:latin typeface="宋体" panose="02010600030101010101" pitchFamily="2" charset="-122"/>
                <a:ea typeface="宋体" panose="02010600030101010101" pitchFamily="2" charset="-122"/>
                <a:sym typeface="+mn-ea"/>
              </a:rPr>
              <a:t>1768</a:t>
            </a:r>
            <a:r>
              <a:rPr lang="zh-CN" altLang="en-US" sz="2800" dirty="0">
                <a:solidFill>
                  <a:prstClr val="black"/>
                </a:solidFill>
                <a:latin typeface="宋体" panose="02010600030101010101" pitchFamily="2" charset="-122"/>
                <a:ea typeface="宋体" panose="02010600030101010101" pitchFamily="2" charset="-122"/>
                <a:sym typeface="+mn-ea"/>
              </a:rPr>
              <a:t>年一名英国五金工厂主</a:t>
            </a:r>
            <a:r>
              <a:rPr lang="zh-CN" altLang="en-US" sz="2800" b="1" dirty="0">
                <a:solidFill>
                  <a:srgbClr val="0000FF"/>
                </a:solidFill>
                <a:latin typeface="宋体" panose="02010600030101010101" pitchFamily="2" charset="-122"/>
                <a:ea typeface="宋体" panose="02010600030101010101" pitchFamily="2" charset="-122"/>
                <a:sym typeface="+mn-ea"/>
              </a:rPr>
              <a:t>博尔顿卖掉自己的工厂</a:t>
            </a:r>
            <a:r>
              <a:rPr lang="zh-CN" altLang="en-US" sz="2800" dirty="0">
                <a:solidFill>
                  <a:prstClr val="black"/>
                </a:solidFill>
                <a:latin typeface="宋体" panose="02010600030101010101" pitchFamily="2" charset="-122"/>
                <a:ea typeface="宋体" panose="02010600030101010101" pitchFamily="2" charset="-122"/>
                <a:sym typeface="+mn-ea"/>
              </a:rPr>
              <a:t>，与瓦特合作为昂贵的实验和模型</a:t>
            </a:r>
            <a:r>
              <a:rPr lang="zh-CN" altLang="en-US" sz="2800" b="1" dirty="0">
                <a:solidFill>
                  <a:srgbClr val="0000FF"/>
                </a:solidFill>
                <a:latin typeface="宋体" panose="02010600030101010101" pitchFamily="2" charset="-122"/>
                <a:ea typeface="宋体" panose="02010600030101010101" pitchFamily="2" charset="-122"/>
                <a:sym typeface="+mn-ea"/>
              </a:rPr>
              <a:t>筹措资金</a:t>
            </a:r>
            <a:r>
              <a:rPr lang="zh-CN" altLang="en-US" sz="2800" dirty="0">
                <a:solidFill>
                  <a:prstClr val="black"/>
                </a:solidFill>
                <a:latin typeface="宋体" panose="02010600030101010101" pitchFamily="2" charset="-122"/>
                <a:ea typeface="宋体" panose="02010600030101010101" pitchFamily="2" charset="-122"/>
                <a:sym typeface="+mn-ea"/>
              </a:rPr>
              <a:t>。</a:t>
            </a:r>
            <a:endParaRPr lang="en-US" altLang="zh-CN" sz="2800" dirty="0">
              <a:solidFill>
                <a:prstClr val="black"/>
              </a:solidFill>
              <a:latin typeface="宋体" panose="02010600030101010101" pitchFamily="2" charset="-122"/>
              <a:ea typeface="宋体" panose="02010600030101010101" pitchFamily="2" charset="-122"/>
              <a:sym typeface="+mn-ea"/>
            </a:endParaRPr>
          </a:p>
          <a:p>
            <a:pPr defTabSz="914400">
              <a:defRPr/>
            </a:pPr>
            <a:endParaRPr lang="zh-CN" altLang="en-US" dirty="0">
              <a:solidFill>
                <a:prstClr val="black"/>
              </a:solidFill>
              <a:latin typeface="Calibri" panose="020F0502020204030204"/>
              <a:ea typeface="宋体" panose="02010600030101010101" pitchFamily="2" charset="-122"/>
            </a:endParaRPr>
          </a:p>
        </p:txBody>
      </p:sp>
      <p:sp>
        <p:nvSpPr>
          <p:cNvPr id="7" name="爆炸形 1 6"/>
          <p:cNvSpPr/>
          <p:nvPr/>
        </p:nvSpPr>
        <p:spPr>
          <a:xfrm>
            <a:off x="0" y="714356"/>
            <a:ext cx="2000232" cy="1428760"/>
          </a:xfrm>
          <a:prstGeom prst="irregularSeal1">
            <a:avLst/>
          </a:prstGeom>
          <a:solidFill>
            <a:schemeClr val="accent1">
              <a:lumMod val="75000"/>
            </a:schemeClr>
          </a:solidFill>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r>
              <a:rPr lang="zh-CN" altLang="en-US" sz="3600" b="1" dirty="0">
                <a:solidFill>
                  <a:prstClr val="white"/>
                </a:solidFill>
                <a:latin typeface="华文琥珀" panose="02010800040101010101" pitchFamily="2" charset="-122"/>
                <a:ea typeface="华文琥珀" panose="02010800040101010101" pitchFamily="2" charset="-122"/>
              </a:rPr>
              <a:t>技术</a:t>
            </a:r>
          </a:p>
        </p:txBody>
      </p:sp>
      <p:sp>
        <p:nvSpPr>
          <p:cNvPr id="8" name="爆炸形 1 7"/>
          <p:cNvSpPr/>
          <p:nvPr/>
        </p:nvSpPr>
        <p:spPr>
          <a:xfrm>
            <a:off x="0" y="2428868"/>
            <a:ext cx="2071670" cy="1428760"/>
          </a:xfrm>
          <a:prstGeom prst="irregularSeal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3600" b="1" dirty="0">
                <a:solidFill>
                  <a:prstClr val="white"/>
                </a:solidFill>
                <a:latin typeface="华文琥珀" panose="02010800040101010101" pitchFamily="2" charset="-122"/>
                <a:ea typeface="华文琥珀" panose="02010800040101010101" pitchFamily="2" charset="-122"/>
              </a:rPr>
              <a:t>资本</a:t>
            </a:r>
          </a:p>
        </p:txBody>
      </p:sp>
      <p:pic>
        <p:nvPicPr>
          <p:cNvPr id="1026" name="Picture 2"/>
          <p:cNvPicPr>
            <a:picLocks noChangeAspect="1" noChangeArrowheads="1"/>
          </p:cNvPicPr>
          <p:nvPr/>
        </p:nvPicPr>
        <p:blipFill>
          <a:blip r:embed="rId2" cstate="print"/>
          <a:srcRect/>
          <a:stretch>
            <a:fillRect/>
          </a:stretch>
        </p:blipFill>
        <p:spPr bwMode="auto">
          <a:xfrm>
            <a:off x="7155" y="3857628"/>
            <a:ext cx="6572264" cy="2857496"/>
          </a:xfrm>
          <a:prstGeom prst="rect">
            <a:avLst/>
          </a:prstGeom>
          <a:noFill/>
          <a:ln w="9525">
            <a:noFill/>
            <a:miter lim="800000"/>
            <a:headEnd/>
            <a:tailEnd/>
          </a:ln>
          <a:effectLst/>
        </p:spPr>
      </p:pic>
      <p:pic>
        <p:nvPicPr>
          <p:cNvPr id="9" name="内容占位符 3"/>
          <p:cNvPicPr>
            <a:picLocks noGrp="1" noChangeAspect="1"/>
          </p:cNvPicPr>
          <p:nvPr>
            <p:ph idx="1"/>
          </p:nvPr>
        </p:nvPicPr>
        <p:blipFill>
          <a:blip r:embed="rId3" cstate="print"/>
          <a:stretch>
            <a:fillRect/>
          </a:stretch>
        </p:blipFill>
        <p:spPr>
          <a:xfrm>
            <a:off x="2723322" y="3857628"/>
            <a:ext cx="6420678" cy="34653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4294967295"/>
          </p:nvPr>
        </p:nvSpPr>
        <p:spPr>
          <a:xfrm>
            <a:off x="2220913" y="3500442"/>
            <a:ext cx="6672262" cy="1684337"/>
          </a:xfrm>
        </p:spPr>
        <p:txBody>
          <a:bodyPr rtlCol="0">
            <a:normAutofit/>
          </a:bodyPr>
          <a:lstStyle/>
          <a:p>
            <a:pPr>
              <a:buFont typeface="Wingdings" panose="05000000000000000000" pitchFamily="2" charset="2"/>
              <a:buChar char="l"/>
              <a:defRPr/>
            </a:pPr>
            <a:r>
              <a:rPr lang="zh-CN" altLang="en-US" b="1" dirty="0">
                <a:solidFill>
                  <a:srgbClr val="0000FF"/>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好莱坞</a:t>
            </a:r>
            <a:r>
              <a:rPr lang="zh-CN" altLang="en-US"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美国电影制片业的中心，八大影片公司创始地，已成为“美国电影”的代名词。</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18435" name="TextBox 3"/>
          <p:cNvSpPr txBox="1">
            <a:spLocks noChangeArrowheads="1"/>
          </p:cNvSpPr>
          <p:nvPr/>
        </p:nvSpPr>
        <p:spPr bwMode="auto">
          <a:xfrm>
            <a:off x="-82531" y="1529080"/>
            <a:ext cx="6264275" cy="1691640"/>
          </a:xfrm>
          <a:prstGeom prst="rect">
            <a:avLst/>
          </a:prstGeom>
          <a:noFill/>
          <a:ln>
            <a:noFill/>
          </a:ln>
        </p:spPr>
        <p:txBody>
          <a:bodyPr>
            <a:spAutoFit/>
          </a:bodyPr>
          <a:lstStyle>
            <a:lvl1pPr marL="457200" indent="-457200">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defTabSz="914400">
              <a:buSzPct val="65000"/>
              <a:buFont typeface="Wingdings" panose="05000000000000000000" pitchFamily="2" charset="2"/>
              <a:buChar char="l"/>
              <a:defRPr/>
            </a:pPr>
            <a:r>
              <a:rPr lang="zh-CN" altLang="en-US" sz="3200" b="1" dirty="0">
                <a:solidFill>
                  <a:srgbClr val="0000FF"/>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硅谷：</a:t>
            </a:r>
            <a:r>
              <a:rPr lang="zh-CN" altLang="en-US" sz="2400" dirty="0">
                <a:solidFill>
                  <a:srgbClr val="000000"/>
                </a:solidFill>
                <a:latin typeface="宋体" panose="02010600030101010101" pitchFamily="2" charset="-122"/>
              </a:rPr>
              <a:t>美国高技术人才集中地，高科技信息产业集中地。</a:t>
            </a:r>
            <a:r>
              <a:rPr lang="zh-CN" altLang="en-US" sz="2400" b="1" dirty="0">
                <a:solidFill>
                  <a:srgbClr val="000000"/>
                </a:solidFill>
                <a:latin typeface="宋体" panose="02010600030101010101" pitchFamily="2" charset="-122"/>
              </a:rPr>
              <a:t>不到</a:t>
            </a:r>
            <a:r>
              <a:rPr lang="en-US" sz="2400" b="1"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的人口创造了美国</a:t>
            </a:r>
            <a:r>
              <a:rPr lang="en-US" sz="2400" b="1" dirty="0">
                <a:solidFill>
                  <a:srgbClr val="000000"/>
                </a:solidFill>
                <a:latin typeface="宋体" panose="02010600030101010101" pitchFamily="2" charset="-122"/>
              </a:rPr>
              <a:t>GDP</a:t>
            </a:r>
            <a:r>
              <a:rPr lang="zh-CN" altLang="en-US" sz="2400" b="1" dirty="0">
                <a:solidFill>
                  <a:srgbClr val="000000"/>
                </a:solidFill>
                <a:latin typeface="宋体" panose="02010600030101010101" pitchFamily="2" charset="-122"/>
              </a:rPr>
              <a:t>的</a:t>
            </a:r>
            <a:r>
              <a:rPr lang="en-US" sz="2400" b="1" dirty="0">
                <a:solidFill>
                  <a:srgbClr val="000000"/>
                </a:solidFill>
                <a:latin typeface="宋体" panose="02010600030101010101" pitchFamily="2" charset="-122"/>
              </a:rPr>
              <a:t>5%</a:t>
            </a:r>
            <a:r>
              <a:rPr lang="zh-CN" altLang="en-US" sz="2400" b="1" dirty="0">
                <a:solidFill>
                  <a:srgbClr val="000000"/>
                </a:solidFill>
                <a:latin typeface="宋体" panose="02010600030101010101" pitchFamily="2" charset="-122"/>
              </a:rPr>
              <a:t>。</a:t>
            </a:r>
            <a:endParaRPr lang="en-US" sz="2400" b="1" dirty="0">
              <a:solidFill>
                <a:srgbClr val="000000"/>
              </a:solidFill>
              <a:latin typeface="宋体" panose="02010600030101010101" pitchFamily="2" charset="-122"/>
            </a:endParaRPr>
          </a:p>
          <a:p>
            <a:pPr defTabSz="914400">
              <a:defRPr/>
            </a:pPr>
            <a:endParaRPr lang="zh-CN" altLang="en-US" sz="2400" b="1" dirty="0">
              <a:solidFill>
                <a:srgbClr val="000000"/>
              </a:solidFill>
              <a:latin typeface="宋体" panose="02010600030101010101" pitchFamily="2" charset="-122"/>
            </a:endParaRPr>
          </a:p>
        </p:txBody>
      </p:sp>
      <p:sp>
        <p:nvSpPr>
          <p:cNvPr id="18436" name="TextBox 4"/>
          <p:cNvSpPr txBox="1">
            <a:spLocks noChangeArrowheads="1"/>
          </p:cNvSpPr>
          <p:nvPr/>
        </p:nvSpPr>
        <p:spPr bwMode="auto">
          <a:xfrm>
            <a:off x="95254" y="5393218"/>
            <a:ext cx="6358255" cy="953135"/>
          </a:xfrm>
          <a:prstGeom prst="rect">
            <a:avLst/>
          </a:prstGeom>
          <a:noFill/>
          <a:ln>
            <a:noFill/>
          </a:ln>
        </p:spPr>
        <p:txBody>
          <a:bodyPr wrap="square">
            <a:spAutoFit/>
          </a:bodyPr>
          <a:lstStyle>
            <a:lvl1pPr marL="457200" indent="-457200">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buSzPct val="65000"/>
              <a:buFont typeface="Wingdings" panose="05000000000000000000" pitchFamily="2" charset="2"/>
              <a:buChar char="l"/>
              <a:defRPr/>
            </a:pPr>
            <a:r>
              <a:rPr lang="zh-CN" altLang="en-US" sz="3200" b="1" dirty="0">
                <a:solidFill>
                  <a:srgbClr val="0000FF"/>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华尔街：</a:t>
            </a:r>
            <a:r>
              <a:rPr lang="zh-CN" altLang="en-US" sz="2400" dirty="0">
                <a:solidFill>
                  <a:srgbClr val="000000"/>
                </a:solidFill>
                <a:latin typeface="宋体" panose="02010600030101010101" pitchFamily="2" charset="-122"/>
              </a:rPr>
              <a:t>美国金融中心，世界金融中心，纽约证券交易所所在地。</a:t>
            </a:r>
          </a:p>
        </p:txBody>
      </p:sp>
      <p:pic>
        <p:nvPicPr>
          <p:cNvPr id="48133" name="Picture 2" descr="http://www.wuxue.cc/uploadfile/201005/20100505052330596.jpg"/>
          <p:cNvPicPr>
            <a:picLocks noChangeAspect="1" noChangeArrowheads="1"/>
          </p:cNvPicPr>
          <p:nvPr/>
        </p:nvPicPr>
        <p:blipFill>
          <a:blip r:embed="rId2" cstate="print"/>
          <a:srcRect/>
          <a:stretch>
            <a:fillRect/>
          </a:stretch>
        </p:blipFill>
        <p:spPr bwMode="auto">
          <a:xfrm>
            <a:off x="249242" y="3498854"/>
            <a:ext cx="1976437" cy="1585913"/>
          </a:xfrm>
          <a:prstGeom prst="rect">
            <a:avLst/>
          </a:prstGeom>
          <a:noFill/>
          <a:ln w="9525">
            <a:noFill/>
            <a:miter lim="800000"/>
            <a:headEnd/>
            <a:tailEnd/>
          </a:ln>
        </p:spPr>
      </p:pic>
      <p:pic>
        <p:nvPicPr>
          <p:cNvPr id="48135" name="Picture 6" descr="http://attach.caretour.cn/2009/31.jpg"/>
          <p:cNvPicPr>
            <a:picLocks noChangeAspect="1" noChangeArrowheads="1"/>
          </p:cNvPicPr>
          <p:nvPr/>
        </p:nvPicPr>
        <p:blipFill>
          <a:blip r:embed="rId3" cstate="print"/>
          <a:srcRect/>
          <a:stretch>
            <a:fillRect/>
          </a:stretch>
        </p:blipFill>
        <p:spPr bwMode="auto">
          <a:xfrm>
            <a:off x="6681792" y="4962525"/>
            <a:ext cx="2206625" cy="1792288"/>
          </a:xfrm>
          <a:prstGeom prst="rect">
            <a:avLst/>
          </a:prstGeom>
          <a:noFill/>
          <a:ln w="9525">
            <a:noFill/>
            <a:miter lim="800000"/>
            <a:headEnd/>
            <a:tailEnd/>
          </a:ln>
        </p:spPr>
      </p:pic>
      <p:sp>
        <p:nvSpPr>
          <p:cNvPr id="48136" name="标题 1"/>
          <p:cNvSpPr>
            <a:spLocks noGrp="1"/>
          </p:cNvSpPr>
          <p:nvPr>
            <p:ph type="title" idx="4294967295"/>
          </p:nvPr>
        </p:nvSpPr>
        <p:spPr>
          <a:xfrm>
            <a:off x="468313" y="260354"/>
            <a:ext cx="8229600" cy="779463"/>
          </a:xfrm>
        </p:spPr>
        <p:txBody>
          <a:bodyPr anchor="b"/>
          <a:lstStyle/>
          <a:p>
            <a:pPr algn="ctr" eaLnBrk="1" hangingPunct="1"/>
            <a:r>
              <a:rPr noProof="0">
                <a:ln>
                  <a:noFill/>
                </a:ln>
                <a:solidFill>
                  <a:srgbClr val="C00000"/>
                </a:solidFill>
                <a:effectLst/>
                <a:uLnTx/>
                <a:uFillTx/>
                <a:latin typeface="华文新魏" panose="02010800040101010101" pitchFamily="2" charset="-122"/>
                <a:ea typeface="华文新魏" panose="02010800040101010101" pitchFamily="2" charset="-122"/>
                <a:cs typeface="+mn-cs"/>
              </a:rPr>
              <a:t>美国经济的三大引擎</a:t>
            </a:r>
          </a:p>
        </p:txBody>
      </p:sp>
      <p:pic>
        <p:nvPicPr>
          <p:cNvPr id="9" name="图片 8" descr="1"/>
          <p:cNvPicPr>
            <a:picLocks noChangeAspect="1"/>
          </p:cNvPicPr>
          <p:nvPr/>
        </p:nvPicPr>
        <p:blipFill>
          <a:blip r:embed="rId4" cstate="print"/>
          <a:stretch>
            <a:fillRect/>
          </a:stretch>
        </p:blipFill>
        <p:spPr>
          <a:xfrm>
            <a:off x="6181742" y="1208408"/>
            <a:ext cx="2775582" cy="1554673"/>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VG5H3B48"/>
          <p:cNvPicPr>
            <a:picLocks noChangeAspect="1"/>
          </p:cNvPicPr>
          <p:nvPr/>
        </p:nvPicPr>
        <p:blipFill>
          <a:blip r:embed="rId2" cstate="print"/>
          <a:stretch>
            <a:fillRect/>
          </a:stretch>
        </p:blipFill>
        <p:spPr>
          <a:xfrm>
            <a:off x="5380359" y="2988949"/>
            <a:ext cx="3420745" cy="1750695"/>
          </a:xfrm>
          <a:prstGeom prst="rect">
            <a:avLst/>
          </a:prstGeom>
        </p:spPr>
      </p:pic>
      <p:sp>
        <p:nvSpPr>
          <p:cNvPr id="117761" name="标题 1"/>
          <p:cNvSpPr>
            <a:spLocks noGrp="1" noChangeArrowheads="1"/>
          </p:cNvSpPr>
          <p:nvPr>
            <p:ph type="title"/>
          </p:nvPr>
        </p:nvSpPr>
        <p:spPr>
          <a:xfrm>
            <a:off x="468313" y="23817"/>
            <a:ext cx="8229600" cy="1584325"/>
          </a:xfrm>
        </p:spPr>
        <p:txBody>
          <a:bodyPr/>
          <a:lstStyle/>
          <a:p>
            <a:pPr eaLnBrk="1" hangingPunct="1"/>
            <a:r>
              <a:rPr lang="zh-CN" altLang="en-US" sz="3600" dirty="0">
                <a:solidFill>
                  <a:srgbClr val="C00000"/>
                </a:solidFill>
                <a:latin typeface="华文新魏" panose="02010800040101010101" pitchFamily="2" charset="-122"/>
                <a:ea typeface="华文新魏" panose="02010800040101010101" pitchFamily="2" charset="-122"/>
              </a:rPr>
              <a:t>美国五大科技公司市值已超过俄罗斯国内生产总值，与印度国内生产总值持平</a:t>
            </a:r>
          </a:p>
        </p:txBody>
      </p:sp>
      <p:sp>
        <p:nvSpPr>
          <p:cNvPr id="117762" name="内容占位符 2"/>
          <p:cNvSpPr>
            <a:spLocks noGrp="1" noChangeArrowheads="1"/>
          </p:cNvSpPr>
          <p:nvPr>
            <p:ph idx="1"/>
          </p:nvPr>
        </p:nvSpPr>
        <p:spPr>
          <a:xfrm>
            <a:off x="236855" y="1412879"/>
            <a:ext cx="8891270" cy="5329555"/>
          </a:xfrm>
        </p:spPr>
        <p:txBody>
          <a:bodyPr>
            <a:normAutofit fontScale="97500" lnSpcReduction="10000"/>
          </a:bodyPr>
          <a:lstStyle/>
          <a:p>
            <a:pPr marL="0" indent="0">
              <a:lnSpc>
                <a:spcPct val="150000"/>
              </a:lnSpc>
              <a:spcBef>
                <a:spcPct val="0"/>
              </a:spcBef>
              <a:buNone/>
            </a:pPr>
            <a:r>
              <a:rPr lang="zh-CN" altLang="en-US" sz="1800" b="1" dirty="0">
                <a:latin typeface="+mn-ea"/>
              </a:rPr>
              <a:t>根据美国密歇根大学一项研究（</a:t>
            </a:r>
            <a:r>
              <a:rPr lang="en-US" altLang="zh-CN" sz="1800" b="1" dirty="0">
                <a:latin typeface="+mn-ea"/>
              </a:rPr>
              <a:t>2015</a:t>
            </a:r>
            <a:r>
              <a:rPr lang="zh-CN" altLang="en-US" sz="1800" b="1" dirty="0">
                <a:latin typeface="+mn-ea"/>
              </a:rPr>
              <a:t>），美国五家科技公司总价值达到</a:t>
            </a:r>
            <a:r>
              <a:rPr lang="en-US" altLang="zh-CN" sz="1800" b="1" dirty="0">
                <a:latin typeface="+mn-ea"/>
              </a:rPr>
              <a:t>2.2</a:t>
            </a:r>
            <a:r>
              <a:rPr lang="zh-CN" altLang="en-US" sz="1800" b="1" dirty="0">
                <a:latin typeface="+mn-ea"/>
              </a:rPr>
              <a:t>万亿美元：</a:t>
            </a:r>
          </a:p>
          <a:p>
            <a:pPr marL="0" indent="0">
              <a:lnSpc>
                <a:spcPct val="150000"/>
              </a:lnSpc>
              <a:spcBef>
                <a:spcPct val="0"/>
              </a:spcBef>
              <a:buNone/>
            </a:pPr>
            <a:r>
              <a:rPr lang="zh-CN" altLang="en-US" b="1" dirty="0">
                <a:solidFill>
                  <a:srgbClr val="0000FF"/>
                </a:solidFill>
                <a:latin typeface="黑体" panose="02010609060101010101" pitchFamily="49" charset="-122"/>
                <a:ea typeface="黑体" panose="02010609060101010101" pitchFamily="49" charset="-122"/>
                <a:cs typeface="黑体" panose="02010609060101010101" pitchFamily="49" charset="-122"/>
              </a:rPr>
              <a:t>  </a:t>
            </a:r>
            <a:r>
              <a:rPr lang="en-US" altLang="zh-CN" b="1" dirty="0">
                <a:solidFill>
                  <a:srgbClr val="0000FF"/>
                </a:solidFill>
                <a:latin typeface="黑体" panose="02010609060101010101" pitchFamily="49" charset="-122"/>
                <a:ea typeface="黑体" panose="02010609060101010101" pitchFamily="49" charset="-122"/>
                <a:cs typeface="黑体" panose="02010609060101010101" pitchFamily="49" charset="-122"/>
              </a:rPr>
              <a:t>1</a:t>
            </a:r>
            <a:r>
              <a:rPr lang="zh-CN" altLang="en-US" b="1" dirty="0">
                <a:solidFill>
                  <a:srgbClr val="0000FF"/>
                </a:solidFill>
                <a:latin typeface="黑体" panose="02010609060101010101" pitchFamily="49" charset="-122"/>
                <a:ea typeface="黑体" panose="02010609060101010101" pitchFamily="49" charset="-122"/>
                <a:cs typeface="黑体" panose="02010609060101010101" pitchFamily="49" charset="-122"/>
              </a:rPr>
              <a:t>、苹果公司</a:t>
            </a:r>
            <a:endParaRPr lang="zh-CN" altLang="en-US" sz="18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1600" dirty="0">
                <a:latin typeface="楷体" panose="02010609060101010101" pitchFamily="49" charset="-122"/>
                <a:ea typeface="楷体" panose="02010609060101010101" pitchFamily="49" charset="-122"/>
              </a:rPr>
              <a:t>   </a:t>
            </a:r>
            <a:r>
              <a:rPr lang="zh-CN" altLang="en-US" sz="1600" dirty="0">
                <a:latin typeface="+mn-ea"/>
              </a:rPr>
              <a:t>市值已超过</a:t>
            </a:r>
            <a:r>
              <a:rPr lang="en-US" altLang="zh-CN" sz="1600" dirty="0">
                <a:latin typeface="+mn-ea"/>
              </a:rPr>
              <a:t>6000</a:t>
            </a:r>
            <a:r>
              <a:rPr lang="zh-CN" altLang="en-US" sz="1600" dirty="0">
                <a:latin typeface="+mn-ea"/>
              </a:rPr>
              <a:t>亿美元。苹果现金储备高达</a:t>
            </a:r>
            <a:r>
              <a:rPr lang="en-US" altLang="zh-CN" sz="1600" dirty="0">
                <a:latin typeface="+mn-ea"/>
              </a:rPr>
              <a:t>2060</a:t>
            </a:r>
            <a:r>
              <a:rPr lang="zh-CN" altLang="en-US" sz="1600" dirty="0">
                <a:latin typeface="+mn-ea"/>
              </a:rPr>
              <a:t>亿美元。如果平均分给</a:t>
            </a:r>
            <a:r>
              <a:rPr lang="en-US" altLang="zh-CN" sz="1600" dirty="0">
                <a:latin typeface="+mn-ea"/>
              </a:rPr>
              <a:t>3.16</a:t>
            </a:r>
            <a:r>
              <a:rPr lang="zh-CN" altLang="en-US" sz="1600" dirty="0">
                <a:latin typeface="+mn-ea"/>
              </a:rPr>
              <a:t>亿美国民众，相当于每人可分得</a:t>
            </a:r>
            <a:r>
              <a:rPr lang="en-US" altLang="zh-CN" sz="1600" dirty="0">
                <a:latin typeface="+mn-ea"/>
              </a:rPr>
              <a:t>651</a:t>
            </a:r>
            <a:r>
              <a:rPr lang="zh-CN" altLang="en-US" sz="1600" dirty="0">
                <a:latin typeface="+mn-ea"/>
              </a:rPr>
              <a:t>美元，苹果现金储备比美国财政部多。</a:t>
            </a:r>
            <a:endParaRPr lang="zh-CN" altLang="en-US" sz="1800" b="1" dirty="0">
              <a:latin typeface="+mn-ea"/>
            </a:endParaRPr>
          </a:p>
          <a:p>
            <a:pPr marL="0" indent="0">
              <a:lnSpc>
                <a:spcPct val="150000"/>
              </a:lnSpc>
              <a:spcBef>
                <a:spcPct val="0"/>
              </a:spcBef>
              <a:buNone/>
            </a:pP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   2、谷歌公司</a:t>
            </a:r>
            <a:endParaRPr lang="zh-CN" altLang="en-US" sz="18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1600" dirty="0">
                <a:latin typeface="+mn-ea"/>
              </a:rPr>
              <a:t>   市值破5000亿美元。</a:t>
            </a:r>
          </a:p>
          <a:p>
            <a:pPr marL="0" indent="0">
              <a:lnSpc>
                <a:spcPct val="150000"/>
              </a:lnSpc>
              <a:spcBef>
                <a:spcPct val="0"/>
              </a:spcBef>
              <a:buNone/>
            </a:pP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   3、微软公司</a:t>
            </a:r>
            <a:endParaRPr lang="zh-CN" altLang="en-US" sz="18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1600" dirty="0">
                <a:latin typeface="楷体" panose="02010609060101010101" pitchFamily="49" charset="-122"/>
                <a:ea typeface="楷体" panose="02010609060101010101" pitchFamily="49" charset="-122"/>
              </a:rPr>
              <a:t>  </a:t>
            </a:r>
            <a:r>
              <a:rPr lang="zh-CN" altLang="en-US" sz="1600" dirty="0">
                <a:latin typeface="+mn-ea"/>
              </a:rPr>
              <a:t> 市值近4000亿美元</a:t>
            </a:r>
            <a:r>
              <a:rPr lang="zh-CN" altLang="en-US" sz="1600" dirty="0">
                <a:latin typeface="楷体" panose="02010609060101010101" pitchFamily="49" charset="-122"/>
                <a:ea typeface="楷体" panose="02010609060101010101" pitchFamily="49" charset="-122"/>
              </a:rPr>
              <a:t>。</a:t>
            </a:r>
            <a:endParaRPr lang="zh-CN" altLang="en-US" sz="1800" b="1" dirty="0">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   4、亚马逊公司</a:t>
            </a:r>
            <a:endParaRPr lang="zh-CN" altLang="en-US" sz="18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1600" dirty="0">
                <a:latin typeface="+mn-ea"/>
              </a:rPr>
              <a:t>   市值近3000亿美元。</a:t>
            </a:r>
          </a:p>
          <a:p>
            <a:pPr marL="0" indent="0">
              <a:lnSpc>
                <a:spcPct val="150000"/>
              </a:lnSpc>
              <a:spcBef>
                <a:spcPct val="0"/>
              </a:spcBef>
              <a:buNone/>
            </a:pP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   5、脸谱公司</a:t>
            </a:r>
            <a:endParaRPr lang="zh-CN" altLang="en-US" sz="18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ct val="0"/>
              </a:spcBef>
              <a:buNone/>
            </a:pPr>
            <a:r>
              <a:rPr lang="zh-CN" altLang="en-US" sz="1600" dirty="0">
                <a:latin typeface="楷体" panose="02010609060101010101" pitchFamily="49" charset="-122"/>
                <a:ea typeface="楷体" panose="02010609060101010101" pitchFamily="49" charset="-122"/>
              </a:rPr>
              <a:t>  </a:t>
            </a:r>
            <a:r>
              <a:rPr lang="zh-CN" altLang="en-US" sz="1600" dirty="0">
                <a:latin typeface="+mn-ea"/>
              </a:rPr>
              <a:t> 脸谱公司市值超过2000亿美元。</a:t>
            </a:r>
          </a:p>
        </p:txBody>
      </p:sp>
      <p:pic>
        <p:nvPicPr>
          <p:cNvPr id="117763" name="Picture 2"/>
          <p:cNvPicPr>
            <a:picLocks noChangeAspect="1" noChangeArrowheads="1"/>
          </p:cNvPicPr>
          <p:nvPr/>
        </p:nvPicPr>
        <p:blipFill>
          <a:blip r:embed="rId3" cstate="print"/>
          <a:srcRect/>
          <a:stretch>
            <a:fillRect/>
          </a:stretch>
        </p:blipFill>
        <p:spPr bwMode="auto">
          <a:xfrm>
            <a:off x="5380038" y="4581525"/>
            <a:ext cx="3746500" cy="2160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fontAlgn="auto"/>
            <a:r>
              <a:rPr lang="zh-CN" altLang="en-US" strike="noStrike" noProof="1">
                <a:solidFill>
                  <a:srgbClr val="C00000"/>
                </a:solidFill>
                <a:latin typeface="华文新魏" panose="02010800040101010101" pitchFamily="2" charset="-122"/>
                <a:ea typeface="华文新魏" panose="02010800040101010101" pitchFamily="2" charset="-122"/>
              </a:rPr>
              <a:t>纳斯达克：创新公司的筛选器，为企业创新提供强大资本支撑</a:t>
            </a:r>
          </a:p>
        </p:txBody>
      </p:sp>
      <p:sp>
        <p:nvSpPr>
          <p:cNvPr id="182274" name="内容占位符 2"/>
          <p:cNvSpPr>
            <a:spLocks noGrp="1"/>
          </p:cNvSpPr>
          <p:nvPr>
            <p:ph idx="1"/>
          </p:nvPr>
        </p:nvSpPr>
        <p:spPr>
          <a:xfrm>
            <a:off x="628653" y="1825625"/>
            <a:ext cx="8128851" cy="4351338"/>
          </a:xfrm>
        </p:spPr>
        <p:txBody>
          <a:bodyPr vert="horz" lIns="91440" tIns="45720" rIns="91440" bIns="45720" rtlCol="0" anchor="t">
            <a:normAutofit/>
          </a:bodyPr>
          <a:lstStyle/>
          <a:p>
            <a:pPr>
              <a:lnSpc>
                <a:spcPct val="120000"/>
              </a:lnSpc>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涵盖了美国发展最快的新兴技术行业，是</a:t>
            </a:r>
            <a:r>
              <a:rPr lang="zh-CN" altLang="en-US" sz="2400" dirty="0">
                <a:solidFill>
                  <a:srgbClr val="0000FF"/>
                </a:solidFill>
                <a:latin typeface="华文琥珀" panose="02010800040101010101" pitchFamily="2" charset="-122"/>
                <a:ea typeface="华文琥珀" panose="02010800040101010101" pitchFamily="2" charset="-122"/>
              </a:rPr>
              <a:t>新经济的代名词。</a:t>
            </a:r>
            <a:endParaRPr lang="en-US" altLang="zh-CN" sz="2400" dirty="0">
              <a:solidFill>
                <a:srgbClr val="0000FF"/>
              </a:solidFill>
              <a:latin typeface="华文琥珀" panose="02010800040101010101" pitchFamily="2" charset="-122"/>
              <a:ea typeface="华文琥珀" panose="02010800040101010101" pitchFamily="2" charset="-122"/>
            </a:endParaRPr>
          </a:p>
          <a:p>
            <a:pPr>
              <a:lnSpc>
                <a:spcPct val="120000"/>
              </a:lnSpc>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孕育出一大批市值</a:t>
            </a:r>
            <a:r>
              <a:rPr lang="zh-CN" altLang="en-US" sz="2400" dirty="0">
                <a:solidFill>
                  <a:srgbClr val="0000FF"/>
                </a:solidFill>
                <a:latin typeface="华文琥珀" panose="02010800040101010101" pitchFamily="2" charset="-122"/>
                <a:ea typeface="华文琥珀" panose="02010800040101010101" pitchFamily="2" charset="-122"/>
              </a:rPr>
              <a:t>超过千亿</a:t>
            </a:r>
            <a:r>
              <a:rPr lang="zh-CN" altLang="en-US" sz="2400" dirty="0">
                <a:latin typeface="宋体" panose="02010600030101010101" pitchFamily="2" charset="-122"/>
                <a:ea typeface="宋体" panose="02010600030101010101" pitchFamily="2" charset="-122"/>
              </a:rPr>
              <a:t>的</a:t>
            </a:r>
            <a:r>
              <a:rPr lang="zh-CN" altLang="en-US" sz="2400" dirty="0">
                <a:solidFill>
                  <a:srgbClr val="0000FF"/>
                </a:solidFill>
                <a:latin typeface="华文琥珀" panose="02010800040101010101" pitchFamily="2" charset="-122"/>
                <a:ea typeface="华文琥珀" panose="02010800040101010101" pitchFamily="2" charset="-122"/>
              </a:rPr>
              <a:t>超级公司</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中国公司</a:t>
            </a:r>
            <a:r>
              <a:rPr lang="zh-CN" altLang="en-US" sz="2400" dirty="0">
                <a:solidFill>
                  <a:srgbClr val="0000FF"/>
                </a:solidFill>
                <a:latin typeface="华文琥珀" panose="02010800040101010101" pitchFamily="2" charset="-122"/>
                <a:ea typeface="华文琥珀" panose="02010800040101010101" pitchFamily="2" charset="-122"/>
              </a:rPr>
              <a:t>百度、京东</a:t>
            </a:r>
            <a:r>
              <a:rPr lang="zh-CN" altLang="en-US" sz="2400" dirty="0">
                <a:latin typeface="宋体" panose="02010600030101010101" pitchFamily="2" charset="-122"/>
                <a:ea typeface="宋体" panose="02010600030101010101" pitchFamily="2" charset="-122"/>
              </a:rPr>
              <a:t>均在纳斯达克上市。</a:t>
            </a:r>
          </a:p>
        </p:txBody>
      </p:sp>
      <p:pic>
        <p:nvPicPr>
          <p:cNvPr id="182275" name="Picture 3"/>
          <p:cNvPicPr>
            <a:picLocks noChangeAspect="1"/>
          </p:cNvPicPr>
          <p:nvPr/>
        </p:nvPicPr>
        <p:blipFill>
          <a:blip r:embed="rId2" cstate="print"/>
          <a:stretch>
            <a:fillRect/>
          </a:stretch>
        </p:blipFill>
        <p:spPr>
          <a:xfrm>
            <a:off x="5481959" y="3923665"/>
            <a:ext cx="3662045" cy="2918460"/>
          </a:xfrm>
          <a:prstGeom prst="rect">
            <a:avLst/>
          </a:prstGeom>
          <a:noFill/>
          <a:ln w="9525">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矩形 7"/>
          <p:cNvSpPr/>
          <p:nvPr/>
        </p:nvSpPr>
        <p:spPr>
          <a:xfrm>
            <a:off x="525463" y="196850"/>
            <a:ext cx="8318500" cy="17543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457200" algn="ctr" defTabSz="914400" eaLnBrk="1" hangingPunct="1">
              <a:spcBef>
                <a:spcPct val="0"/>
              </a:spcBef>
              <a:buNone/>
              <a:defRPr/>
            </a:pPr>
            <a:r>
              <a:rPr lang="en-US" altLang="zh-CN" sz="2800" dirty="0">
                <a:solidFill>
                  <a:srgbClr val="C00000"/>
                </a:solidFill>
                <a:latin typeface="Arial" panose="020B0604020202020204"/>
                <a:ea typeface="微软雅黑" panose="020B0503020204020204" charset="-122"/>
              </a:rPr>
              <a:t> </a:t>
            </a:r>
            <a:r>
              <a:rPr lang="zh-CN" altLang="en-US" sz="3600" dirty="0">
                <a:solidFill>
                  <a:srgbClr val="C00000"/>
                </a:solidFill>
                <a:latin typeface="华文新魏" panose="02010800040101010101" pitchFamily="2" charset="-122"/>
                <a:ea typeface="华文新魏" panose="02010800040101010101" pitchFamily="2" charset="-122"/>
              </a:rPr>
              <a:t>硅谷孕育了脸谱</a:t>
            </a:r>
            <a:r>
              <a:rPr lang="zh-CN" altLang="en-US" sz="3600" dirty="0">
                <a:solidFill>
                  <a:srgbClr val="C00000"/>
                </a:solidFill>
                <a:latin typeface="华文新魏" panose="02010800040101010101" pitchFamily="2" charset="-122"/>
                <a:ea typeface="华文新魏" panose="02010800040101010101" pitchFamily="2" charset="-122"/>
                <a:sym typeface="+mn-ea"/>
              </a:rPr>
              <a:t>等</a:t>
            </a:r>
            <a:r>
              <a:rPr lang="zh-CN" altLang="en-US" sz="3600" dirty="0">
                <a:solidFill>
                  <a:srgbClr val="C00000"/>
                </a:solidFill>
                <a:latin typeface="华文新魏" panose="02010800040101010101" pitchFamily="2" charset="-122"/>
                <a:ea typeface="华文新魏" panose="02010800040101010101" pitchFamily="2" charset="-122"/>
              </a:rPr>
              <a:t>众多高科技大企业，市值最高时</a:t>
            </a:r>
            <a:r>
              <a:rPr lang="en-US" altLang="zh-CN" sz="3600" dirty="0">
                <a:solidFill>
                  <a:srgbClr val="C00000"/>
                </a:solidFill>
                <a:latin typeface="华文新魏" panose="02010800040101010101" pitchFamily="2" charset="-122"/>
                <a:ea typeface="华文新魏" panose="02010800040101010101" pitchFamily="2" charset="-122"/>
              </a:rPr>
              <a:t>3000</a:t>
            </a:r>
            <a:r>
              <a:rPr lang="zh-CN" altLang="en-US" sz="3600" dirty="0">
                <a:solidFill>
                  <a:srgbClr val="C00000"/>
                </a:solidFill>
                <a:latin typeface="华文新魏" panose="02010800040101010101" pitchFamily="2" charset="-122"/>
                <a:ea typeface="华文新魏" panose="02010800040101010101" pitchFamily="2" charset="-122"/>
              </a:rPr>
              <a:t>亿美金，比</a:t>
            </a:r>
            <a:r>
              <a:rPr lang="en-US" altLang="zh-CN" sz="3600" dirty="0">
                <a:solidFill>
                  <a:srgbClr val="C00000"/>
                </a:solidFill>
                <a:latin typeface="华文新魏" panose="02010800040101010101" pitchFamily="2" charset="-122"/>
                <a:ea typeface="华文新魏" panose="02010800040101010101" pitchFamily="2" charset="-122"/>
              </a:rPr>
              <a:t>1500</a:t>
            </a:r>
            <a:r>
              <a:rPr lang="zh-CN" altLang="en-US" sz="3600" dirty="0">
                <a:solidFill>
                  <a:srgbClr val="C00000"/>
                </a:solidFill>
                <a:latin typeface="华文新魏" panose="02010800040101010101" pitchFamily="2" charset="-122"/>
                <a:ea typeface="华文新魏" panose="02010800040101010101" pitchFamily="2" charset="-122"/>
              </a:rPr>
              <a:t>年全球财富</a:t>
            </a:r>
            <a:r>
              <a:rPr lang="en-US" altLang="zh-CN" sz="3600" dirty="0">
                <a:solidFill>
                  <a:srgbClr val="C00000"/>
                </a:solidFill>
                <a:latin typeface="华文新魏" panose="02010800040101010101" pitchFamily="2" charset="-122"/>
                <a:ea typeface="华文新魏" panose="02010800040101010101" pitchFamily="2" charset="-122"/>
              </a:rPr>
              <a:t>2500</a:t>
            </a:r>
            <a:r>
              <a:rPr lang="zh-CN" altLang="en-US" sz="3600" dirty="0">
                <a:solidFill>
                  <a:srgbClr val="C00000"/>
                </a:solidFill>
                <a:latin typeface="华文新魏" panose="02010800040101010101" pitchFamily="2" charset="-122"/>
                <a:ea typeface="华文新魏" panose="02010800040101010101" pitchFamily="2" charset="-122"/>
              </a:rPr>
              <a:t>亿还多</a:t>
            </a:r>
          </a:p>
        </p:txBody>
      </p:sp>
      <p:pic>
        <p:nvPicPr>
          <p:cNvPr id="6" name="图片 5"/>
          <p:cNvPicPr>
            <a:picLocks noChangeAspect="1"/>
          </p:cNvPicPr>
          <p:nvPr/>
        </p:nvPicPr>
        <p:blipFill>
          <a:blip r:embed="rId2" cstate="print"/>
          <a:stretch>
            <a:fillRect/>
          </a:stretch>
        </p:blipFill>
        <p:spPr>
          <a:xfrm>
            <a:off x="5301765" y="2382715"/>
            <a:ext cx="3459773" cy="4304470"/>
          </a:xfrm>
          <a:prstGeom prst="rect">
            <a:avLst/>
          </a:prstGeom>
        </p:spPr>
      </p:pic>
      <p:pic>
        <p:nvPicPr>
          <p:cNvPr id="2" name="图片 1"/>
          <p:cNvPicPr>
            <a:picLocks noChangeAspect="1"/>
          </p:cNvPicPr>
          <p:nvPr/>
        </p:nvPicPr>
        <p:blipFill>
          <a:blip r:embed="rId3" cstate="print"/>
          <a:stretch>
            <a:fillRect/>
          </a:stretch>
        </p:blipFill>
        <p:spPr>
          <a:xfrm>
            <a:off x="558312" y="2325565"/>
            <a:ext cx="4585188" cy="4330212"/>
          </a:xfrm>
          <a:prstGeom prst="rect">
            <a:avLst/>
          </a:prstGeom>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328" y="1625819"/>
            <a:ext cx="1777444" cy="1279759"/>
          </a:xfrm>
          <a:prstGeom prst="rect">
            <a:avLst/>
          </a:prstGeom>
        </p:spPr>
      </p:pic>
      <p:cxnSp>
        <p:nvCxnSpPr>
          <p:cNvPr id="5" name="MH_Other_1"/>
          <p:cNvCxnSpPr/>
          <p:nvPr>
            <p:custDataLst>
              <p:tags r:id="rId2"/>
            </p:custDataLst>
          </p:nvPr>
        </p:nvCxnSpPr>
        <p:spPr>
          <a:xfrm rot="19980000">
            <a:off x="1079629" y="5380378"/>
            <a:ext cx="11525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rot="19980000">
            <a:off x="1266825" y="3563938"/>
            <a:ext cx="1008063"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MH_Other_3"/>
          <p:cNvCxnSpPr/>
          <p:nvPr>
            <p:custDataLst>
              <p:tags r:id="rId4"/>
            </p:custDataLst>
          </p:nvPr>
        </p:nvCxnSpPr>
        <p:spPr>
          <a:xfrm rot="19980000">
            <a:off x="3955956" y="4369937"/>
            <a:ext cx="865187"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4"/>
          <p:cNvCxnSpPr/>
          <p:nvPr>
            <p:custDataLst>
              <p:tags r:id="rId5"/>
            </p:custDataLst>
          </p:nvPr>
        </p:nvCxnSpPr>
        <p:spPr>
          <a:xfrm rot="19980000">
            <a:off x="4168775" y="4121911"/>
            <a:ext cx="5032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MH_Other_5"/>
          <p:cNvCxnSpPr/>
          <p:nvPr>
            <p:custDataLst>
              <p:tags r:id="rId6"/>
            </p:custDataLst>
          </p:nvPr>
        </p:nvCxnSpPr>
        <p:spPr>
          <a:xfrm rot="19980000">
            <a:off x="4069121" y="6565461"/>
            <a:ext cx="1150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MH_Other_6"/>
          <p:cNvCxnSpPr/>
          <p:nvPr>
            <p:custDataLst>
              <p:tags r:id="rId7"/>
            </p:custDataLst>
          </p:nvPr>
        </p:nvCxnSpPr>
        <p:spPr>
          <a:xfrm rot="19980000">
            <a:off x="4525963" y="5080000"/>
            <a:ext cx="100806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MH_Other_7"/>
          <p:cNvCxnSpPr/>
          <p:nvPr>
            <p:custDataLst>
              <p:tags r:id="rId8"/>
            </p:custDataLst>
          </p:nvPr>
        </p:nvCxnSpPr>
        <p:spPr>
          <a:xfrm rot="19980000">
            <a:off x="7828523" y="5837330"/>
            <a:ext cx="863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MH_Other_8"/>
          <p:cNvCxnSpPr/>
          <p:nvPr>
            <p:custDataLst>
              <p:tags r:id="rId9"/>
            </p:custDataLst>
          </p:nvPr>
        </p:nvCxnSpPr>
        <p:spPr>
          <a:xfrm rot="19980000">
            <a:off x="7427913" y="3789363"/>
            <a:ext cx="50482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2043" y="3259096"/>
            <a:ext cx="7585820" cy="3122339"/>
            <a:chOff x="1175498" y="2331577"/>
            <a:chExt cx="7585820" cy="3122339"/>
          </a:xfrm>
        </p:grpSpPr>
        <p:sp>
          <p:nvSpPr>
            <p:cNvPr id="9" name="MH_Text_1"/>
            <p:cNvSpPr/>
            <p:nvPr>
              <p:custDataLst>
                <p:tags r:id="rId10"/>
              </p:custDataLst>
            </p:nvPr>
          </p:nvSpPr>
          <p:spPr>
            <a:xfrm>
              <a:off x="1175498" y="2331577"/>
              <a:ext cx="3268203" cy="2774268"/>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1"/>
            </a:solidFill>
          </p:spPr>
          <p:txBody>
            <a:bodyPr lIns="108000" tIns="144000" rIns="108000" anchor="ctr">
              <a:norm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没有人能知道那些人的发明和创新意味着什么，没有人能承担创新带来的风险</a:t>
              </a: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16" name="MH_Text_2"/>
            <p:cNvSpPr/>
            <p:nvPr>
              <p:custDataLst>
                <p:tags r:id="rId11"/>
              </p:custDataLst>
            </p:nvPr>
          </p:nvSpPr>
          <p:spPr>
            <a:xfrm>
              <a:off x="5502094" y="2430556"/>
              <a:ext cx="3259224" cy="3023360"/>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1"/>
            </a:solidFill>
          </p:spPr>
          <p:txBody>
            <a:bodyPr lIns="108000" tIns="144000" rIns="108000" anchor="ctr">
              <a:norm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rPr>
                <a:t>直觉无法度量，没有数据，不能表达</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，所以我们无法训练机器人产生直觉</a:t>
              </a: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sp>
        <p:nvSpPr>
          <p:cNvPr id="18" name="标题 1"/>
          <p:cNvSpPr>
            <a:spLocks noGrp="1"/>
          </p:cNvSpPr>
          <p:nvPr/>
        </p:nvSpPr>
        <p:spPr>
          <a:xfrm>
            <a:off x="0" y="-346823"/>
            <a:ext cx="8832159" cy="2216886"/>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j-cs"/>
              </a:rPr>
              <a:t/>
            </a:r>
            <a:br>
              <a:rPr kumimoji="0" lang="en-US" altLang="zh-CN" sz="44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j-cs"/>
              </a:rPr>
            </a:br>
            <a:r>
              <a:rPr kumimoji="0" lang="zh-CN" altLang="en-US" sz="67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rPr>
              <a:t>做风险投资的人有高度的直觉，是有观察力、有经验、有判断力的</a:t>
            </a:r>
            <a:r>
              <a:rPr kumimoji="0" lang="en-US" altLang="zh-CN" sz="67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rPr>
              <a:t/>
            </a:r>
            <a:br>
              <a:rPr kumimoji="0" lang="en-US" altLang="zh-CN" sz="67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rPr>
            </a:br>
            <a:r>
              <a:rPr kumimoji="0" lang="zh-CN" altLang="en-US" sz="67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rPr>
              <a:t>天才人物</a:t>
            </a:r>
          </a:p>
        </p:txBody>
      </p:sp>
      <p:sp>
        <p:nvSpPr>
          <p:cNvPr id="11" name="矩形 10"/>
          <p:cNvSpPr/>
          <p:nvPr/>
        </p:nvSpPr>
        <p:spPr>
          <a:xfrm>
            <a:off x="1512155" y="1921235"/>
            <a:ext cx="7613517"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为什么是风险投资，而不是中央计划，不是政府，不是银行，也不是证券市场</a:t>
            </a:r>
          </a:p>
        </p:txBody>
      </p:sp>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855663" y="1868492"/>
            <a:ext cx="7821612" cy="48974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1" name="矩形 1"/>
          <p:cNvSpPr>
            <a:spLocks noChangeArrowheads="1"/>
          </p:cNvSpPr>
          <p:nvPr/>
        </p:nvSpPr>
        <p:spPr bwMode="auto">
          <a:xfrm>
            <a:off x="714375" y="188913"/>
            <a:ext cx="78184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40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rPr>
              <a:t>在美 国 上 市 的中 国 公 司 新 兴 行 业 市 值 占 比 更 高 </a:t>
            </a:r>
            <a:endParaRPr kumimoji="0" lang="en-US" altLang="zh-CN" sz="40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 截至</a:t>
            </a:r>
            <a:r>
              <a:rPr kumimoji="0" lang="en-US" altLang="zh-CN"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2018</a:t>
            </a:r>
            <a:r>
              <a:rPr kumimoji="0" lang="zh-CN" altLang="en-US"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年</a:t>
            </a:r>
            <a:r>
              <a:rPr kumimoji="0" lang="en-US" altLang="zh-CN"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4</a:t>
            </a:r>
            <a:r>
              <a:rPr kumimoji="0" lang="zh-CN" altLang="en-US"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月</a:t>
            </a:r>
            <a:r>
              <a:rPr kumimoji="0" lang="en-US" altLang="zh-CN"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18</a:t>
            </a:r>
            <a:r>
              <a:rPr kumimoji="0" lang="zh-CN" altLang="en-US" sz="20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日）</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4" name="MH_Other_1"/>
          <p:cNvCxnSpPr>
            <a:cxnSpLocks noChangeShapeType="1"/>
          </p:cNvCxnSpPr>
          <p:nvPr>
            <p:custDataLst>
              <p:tags r:id="rId2"/>
            </p:custDataLst>
          </p:nvPr>
        </p:nvCxnSpPr>
        <p:spPr bwMode="auto">
          <a:xfrm>
            <a:off x="1017593" y="2373313"/>
            <a:ext cx="6696075" cy="0"/>
          </a:xfrm>
          <a:prstGeom prst="line">
            <a:avLst/>
          </a:prstGeom>
          <a:noFill/>
          <a:ln w="28575" algn="ctr">
            <a:solidFill>
              <a:schemeClr val="accent1"/>
            </a:solidFill>
            <a:round/>
          </a:ln>
          <a:extLst>
            <a:ext uri="{909E8E84-426E-40DD-AFC4-6F175D3DCCD1}">
              <a14:hiddenFill xmlns:a14="http://schemas.microsoft.com/office/drawing/2010/main">
                <a:noFill/>
              </a14:hiddenFill>
            </a:ext>
          </a:extLst>
        </p:spPr>
      </p:cxnSp>
      <p:sp>
        <p:nvSpPr>
          <p:cNvPr id="52" name="MH_Other_2"/>
          <p:cNvSpPr/>
          <p:nvPr>
            <p:custDataLst>
              <p:tags r:id="rId3"/>
            </p:custDataLst>
          </p:nvPr>
        </p:nvSpPr>
        <p:spPr>
          <a:xfrm>
            <a:off x="590091" y="2733675"/>
            <a:ext cx="936625" cy="935038"/>
          </a:xfrm>
          <a:prstGeom prst="ellipse">
            <a:avLst/>
          </a:prstGeom>
          <a:noFill/>
          <a:ln w="25400" cap="flat" cmpd="sng" algn="ctr">
            <a:solidFill>
              <a:schemeClr val="accent1"/>
            </a:solid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076" name="MH_Other_3"/>
          <p:cNvCxnSpPr>
            <a:cxnSpLocks noChangeShapeType="1"/>
            <a:endCxn id="52" idx="0"/>
          </p:cNvCxnSpPr>
          <p:nvPr>
            <p:custDataLst>
              <p:tags r:id="rId4"/>
            </p:custDataLst>
          </p:nvPr>
        </p:nvCxnSpPr>
        <p:spPr bwMode="auto">
          <a:xfrm>
            <a:off x="1053637" y="2373313"/>
            <a:ext cx="4762" cy="360362"/>
          </a:xfrm>
          <a:prstGeom prst="line">
            <a:avLst/>
          </a:prstGeom>
          <a:noFill/>
          <a:ln w="28575" algn="ctr">
            <a:solidFill>
              <a:schemeClr val="accent1"/>
            </a:solidFill>
            <a:round/>
          </a:ln>
          <a:extLst>
            <a:ext uri="{909E8E84-426E-40DD-AFC4-6F175D3DCCD1}">
              <a14:hiddenFill xmlns:a14="http://schemas.microsoft.com/office/drawing/2010/main">
                <a:noFill/>
              </a14:hiddenFill>
            </a:ext>
          </a:extLst>
        </p:spPr>
      </p:cxnSp>
      <p:sp>
        <p:nvSpPr>
          <p:cNvPr id="54" name="MH_Other_4"/>
          <p:cNvSpPr/>
          <p:nvPr>
            <p:custDataLst>
              <p:tags r:id="rId5"/>
            </p:custDataLst>
          </p:nvPr>
        </p:nvSpPr>
        <p:spPr>
          <a:xfrm>
            <a:off x="2271719" y="2733675"/>
            <a:ext cx="936625" cy="935038"/>
          </a:xfrm>
          <a:prstGeom prst="ellipse">
            <a:avLst/>
          </a:prstGeom>
          <a:noFill/>
          <a:ln w="25400" cap="flat" cmpd="sng" algn="ctr">
            <a:solidFill>
              <a:schemeClr val="accent2"/>
            </a:solid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079" name="MH_Other_5"/>
          <p:cNvCxnSpPr>
            <a:cxnSpLocks noChangeShapeType="1"/>
            <a:endCxn id="54" idx="0"/>
          </p:cNvCxnSpPr>
          <p:nvPr>
            <p:custDataLst>
              <p:tags r:id="rId6"/>
            </p:custDataLst>
          </p:nvPr>
        </p:nvCxnSpPr>
        <p:spPr bwMode="auto">
          <a:xfrm>
            <a:off x="2740027" y="2373313"/>
            <a:ext cx="0" cy="360362"/>
          </a:xfrm>
          <a:prstGeom prst="line">
            <a:avLst/>
          </a:prstGeom>
          <a:noFill/>
          <a:ln w="28575" algn="ctr">
            <a:solidFill>
              <a:schemeClr val="accent2"/>
            </a:solidFill>
            <a:round/>
          </a:ln>
          <a:extLst>
            <a:ext uri="{909E8E84-426E-40DD-AFC4-6F175D3DCCD1}">
              <a14:hiddenFill xmlns:a14="http://schemas.microsoft.com/office/drawing/2010/main">
                <a:noFill/>
              </a14:hiddenFill>
            </a:ext>
          </a:extLst>
        </p:spPr>
      </p:cxnSp>
      <p:sp>
        <p:nvSpPr>
          <p:cNvPr id="56" name="MH_Other_6"/>
          <p:cNvSpPr/>
          <p:nvPr>
            <p:custDataLst>
              <p:tags r:id="rId7"/>
            </p:custDataLst>
          </p:nvPr>
        </p:nvSpPr>
        <p:spPr>
          <a:xfrm>
            <a:off x="3949425" y="2733675"/>
            <a:ext cx="936625" cy="935038"/>
          </a:xfrm>
          <a:prstGeom prst="ellipse">
            <a:avLst/>
          </a:prstGeom>
          <a:noFill/>
          <a:ln w="25400" cap="flat" cmpd="sng" algn="ctr">
            <a:solidFill>
              <a:schemeClr val="accent1"/>
            </a:solid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082" name="MH_Other_7"/>
          <p:cNvCxnSpPr>
            <a:cxnSpLocks noChangeShapeType="1"/>
            <a:endCxn id="56" idx="0"/>
          </p:cNvCxnSpPr>
          <p:nvPr>
            <p:custDataLst>
              <p:tags r:id="rId8"/>
            </p:custDataLst>
          </p:nvPr>
        </p:nvCxnSpPr>
        <p:spPr bwMode="auto">
          <a:xfrm>
            <a:off x="4417733" y="2373313"/>
            <a:ext cx="0" cy="360362"/>
          </a:xfrm>
          <a:prstGeom prst="line">
            <a:avLst/>
          </a:prstGeom>
          <a:noFill/>
          <a:ln w="28575" algn="ctr">
            <a:solidFill>
              <a:schemeClr val="accent1"/>
            </a:solidFill>
            <a:round/>
          </a:ln>
          <a:extLst>
            <a:ext uri="{909E8E84-426E-40DD-AFC4-6F175D3DCCD1}">
              <a14:hiddenFill xmlns:a14="http://schemas.microsoft.com/office/drawing/2010/main">
                <a:noFill/>
              </a14:hiddenFill>
            </a:ext>
          </a:extLst>
        </p:spPr>
      </p:cxnSp>
      <p:sp>
        <p:nvSpPr>
          <p:cNvPr id="58" name="MH_Other_8"/>
          <p:cNvSpPr/>
          <p:nvPr>
            <p:custDataLst>
              <p:tags r:id="rId9"/>
            </p:custDataLst>
          </p:nvPr>
        </p:nvSpPr>
        <p:spPr>
          <a:xfrm>
            <a:off x="5533002" y="2733675"/>
            <a:ext cx="936625" cy="935038"/>
          </a:xfrm>
          <a:prstGeom prst="ellipse">
            <a:avLst/>
          </a:prstGeom>
          <a:noFill/>
          <a:ln w="25400" cap="flat" cmpd="sng" algn="ctr">
            <a:solidFill>
              <a:schemeClr val="accent2"/>
            </a:solid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085" name="MH_Other_9"/>
          <p:cNvCxnSpPr>
            <a:cxnSpLocks noChangeShapeType="1"/>
            <a:endCxn id="58" idx="0"/>
          </p:cNvCxnSpPr>
          <p:nvPr>
            <p:custDataLst>
              <p:tags r:id="rId10"/>
            </p:custDataLst>
          </p:nvPr>
        </p:nvCxnSpPr>
        <p:spPr bwMode="auto">
          <a:xfrm>
            <a:off x="6001310" y="2373313"/>
            <a:ext cx="0" cy="360362"/>
          </a:xfrm>
          <a:prstGeom prst="line">
            <a:avLst/>
          </a:prstGeom>
          <a:noFill/>
          <a:ln w="28575" algn="ctr">
            <a:solidFill>
              <a:schemeClr val="accent2"/>
            </a:solidFill>
            <a:round/>
          </a:ln>
          <a:extLst>
            <a:ext uri="{909E8E84-426E-40DD-AFC4-6F175D3DCCD1}">
              <a14:hiddenFill xmlns:a14="http://schemas.microsoft.com/office/drawing/2010/main">
                <a:noFill/>
              </a14:hiddenFill>
            </a:ext>
          </a:extLst>
        </p:spPr>
      </p:cxnSp>
      <p:sp>
        <p:nvSpPr>
          <p:cNvPr id="60" name="MH_Other_10"/>
          <p:cNvSpPr/>
          <p:nvPr>
            <p:custDataLst>
              <p:tags r:id="rId11"/>
            </p:custDataLst>
          </p:nvPr>
        </p:nvSpPr>
        <p:spPr>
          <a:xfrm>
            <a:off x="7251049" y="2733675"/>
            <a:ext cx="936625" cy="935038"/>
          </a:xfrm>
          <a:prstGeom prst="ellipse">
            <a:avLst/>
          </a:prstGeom>
          <a:noFill/>
          <a:ln w="25400" cap="flat" cmpd="sng" algn="ctr">
            <a:solidFill>
              <a:schemeClr val="accent1"/>
            </a:solid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3088" name="MH_Other_11"/>
          <p:cNvCxnSpPr>
            <a:cxnSpLocks noChangeShapeType="1"/>
            <a:endCxn id="60" idx="0"/>
          </p:cNvCxnSpPr>
          <p:nvPr>
            <p:custDataLst>
              <p:tags r:id="rId12"/>
            </p:custDataLst>
          </p:nvPr>
        </p:nvCxnSpPr>
        <p:spPr bwMode="auto">
          <a:xfrm>
            <a:off x="7719357" y="2373313"/>
            <a:ext cx="0" cy="360362"/>
          </a:xfrm>
          <a:prstGeom prst="line">
            <a:avLst/>
          </a:prstGeom>
          <a:noFill/>
          <a:ln w="28575" algn="ctr">
            <a:solidFill>
              <a:schemeClr val="accent1"/>
            </a:solidFill>
            <a:round/>
          </a:ln>
          <a:extLst>
            <a:ext uri="{909E8E84-426E-40DD-AFC4-6F175D3DCCD1}">
              <a14:hiddenFill xmlns:a14="http://schemas.microsoft.com/office/drawing/2010/main">
                <a:noFill/>
              </a14:hiddenFill>
            </a:ext>
          </a:extLst>
        </p:spPr>
      </p:cxnSp>
      <p:sp>
        <p:nvSpPr>
          <p:cNvPr id="3090" name="MH_PageTitle"/>
          <p:cNvSpPr>
            <a:spLocks noGrp="1"/>
          </p:cNvSpPr>
          <p:nvPr>
            <p:ph type="title"/>
            <p:custDataLst>
              <p:tags r:id="rId13"/>
            </p:custDataLst>
          </p:nvPr>
        </p:nvSpPr>
        <p:spPr>
          <a:xfrm>
            <a:off x="590087" y="4"/>
            <a:ext cx="7886700" cy="1325563"/>
          </a:xfrm>
        </p:spPr>
        <p:txBody>
          <a:bodyPr/>
          <a:lstStyle/>
          <a:p>
            <a:pPr algn="ctr"/>
            <a:r>
              <a:rPr lang="zh-CN" altLang="en-US" sz="4000">
                <a:solidFill>
                  <a:srgbClr val="C00000"/>
                </a:solidFill>
                <a:latin typeface="华文新魏" panose="02010800040101010101" pitchFamily="2" charset="-122"/>
                <a:ea typeface="华文新魏" panose="02010800040101010101" pitchFamily="2" charset="-122"/>
              </a:rPr>
              <a:t>世界各国减税浪潮</a:t>
            </a:r>
            <a:endParaRPr lang="zh-CN" altLang="en-US"/>
          </a:p>
        </p:txBody>
      </p:sp>
      <p:sp>
        <p:nvSpPr>
          <p:cNvPr id="24" name="MH_SubTitle_1"/>
          <p:cNvSpPr/>
          <p:nvPr>
            <p:custDataLst>
              <p:tags r:id="rId14"/>
            </p:custDataLst>
          </p:nvPr>
        </p:nvSpPr>
        <p:spPr>
          <a:xfrm>
            <a:off x="661528" y="2805113"/>
            <a:ext cx="792163" cy="792162"/>
          </a:xfrm>
          <a:prstGeom prst="ellipse">
            <a:avLst/>
          </a:prstGeom>
          <a:solidFill>
            <a:schemeClr val="accent1"/>
          </a:solidFill>
          <a:ln w="25400" cap="flat" cmpd="sng" algn="ctr">
            <a:noFill/>
            <a:prstDash val="solid"/>
          </a:ln>
          <a:effectLst/>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5" name="MH_SubTitle_2"/>
          <p:cNvSpPr/>
          <p:nvPr>
            <p:custDataLst>
              <p:tags r:id="rId15"/>
            </p:custDataLst>
          </p:nvPr>
        </p:nvSpPr>
        <p:spPr>
          <a:xfrm>
            <a:off x="2351090" y="2805113"/>
            <a:ext cx="792162" cy="792162"/>
          </a:xfrm>
          <a:prstGeom prst="ellipse">
            <a:avLst/>
          </a:prstGeom>
          <a:solidFill>
            <a:schemeClr val="accent2"/>
          </a:solidFill>
          <a:ln w="25400" cap="flat" cmpd="sng" algn="ctr">
            <a:no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6" name="MH_SubTitle_3"/>
          <p:cNvSpPr/>
          <p:nvPr>
            <p:custDataLst>
              <p:tags r:id="rId16"/>
            </p:custDataLst>
          </p:nvPr>
        </p:nvSpPr>
        <p:spPr>
          <a:xfrm>
            <a:off x="4024037" y="2805113"/>
            <a:ext cx="792163" cy="792162"/>
          </a:xfrm>
          <a:prstGeom prst="ellipse">
            <a:avLst/>
          </a:prstGeom>
          <a:solidFill>
            <a:schemeClr val="accent1"/>
          </a:solidFill>
          <a:ln w="25400" cap="flat" cmpd="sng" algn="ctr">
            <a:no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7" name="MH_SubTitle_4"/>
          <p:cNvSpPr/>
          <p:nvPr>
            <p:custDataLst>
              <p:tags r:id="rId17"/>
            </p:custDataLst>
          </p:nvPr>
        </p:nvSpPr>
        <p:spPr>
          <a:xfrm>
            <a:off x="5602848" y="2805113"/>
            <a:ext cx="792162" cy="792162"/>
          </a:xfrm>
          <a:prstGeom prst="ellipse">
            <a:avLst/>
          </a:prstGeom>
          <a:solidFill>
            <a:schemeClr val="accent2"/>
          </a:solidFill>
          <a:ln w="25400" cap="flat" cmpd="sng" algn="ctr">
            <a:no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MH_SubTitle_5"/>
          <p:cNvSpPr/>
          <p:nvPr>
            <p:custDataLst>
              <p:tags r:id="rId18"/>
            </p:custDataLst>
          </p:nvPr>
        </p:nvSpPr>
        <p:spPr>
          <a:xfrm>
            <a:off x="7316136" y="2805113"/>
            <a:ext cx="792163" cy="792162"/>
          </a:xfrm>
          <a:prstGeom prst="ellipse">
            <a:avLst/>
          </a:prstGeom>
          <a:solidFill>
            <a:schemeClr val="accent1"/>
          </a:solidFill>
          <a:ln w="25400" cap="flat" cmpd="sng" algn="ctr">
            <a:noFill/>
            <a:prstDash val="solid"/>
          </a:ln>
          <a:effectLst/>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9" name="MH_Text_1"/>
          <p:cNvSpPr txBox="1"/>
          <p:nvPr>
            <p:custDataLst>
              <p:tags r:id="rId19"/>
            </p:custDataLst>
          </p:nvPr>
        </p:nvSpPr>
        <p:spPr>
          <a:xfrm>
            <a:off x="223560" y="3821021"/>
            <a:ext cx="1811723" cy="2055465"/>
          </a:xfrm>
          <a:prstGeom prst="rect">
            <a:avLst/>
          </a:prstGeom>
          <a:noFill/>
        </p:spPr>
        <p:txBody>
          <a:bodyPr>
            <a:norm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特朗普税改法案成为美国近</a:t>
            </a:r>
            <a:r>
              <a:rPr kumimoji="0" lang="en-US"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30</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年最大的税改，预期</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企业所得税从</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35%</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下调至</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20%</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 name="矩形 1"/>
          <p:cNvSpPr/>
          <p:nvPr/>
        </p:nvSpPr>
        <p:spPr>
          <a:xfrm>
            <a:off x="638968" y="1820220"/>
            <a:ext cx="8034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美国</a:t>
            </a:r>
          </a:p>
        </p:txBody>
      </p:sp>
      <p:sp>
        <p:nvSpPr>
          <p:cNvPr id="3" name="矩形 2"/>
          <p:cNvSpPr/>
          <p:nvPr/>
        </p:nvSpPr>
        <p:spPr>
          <a:xfrm>
            <a:off x="2328207" y="1818635"/>
            <a:ext cx="8034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日本</a:t>
            </a:r>
          </a:p>
        </p:txBody>
      </p:sp>
      <p:sp>
        <p:nvSpPr>
          <p:cNvPr id="4" name="矩形 3"/>
          <p:cNvSpPr/>
          <p:nvPr/>
        </p:nvSpPr>
        <p:spPr>
          <a:xfrm>
            <a:off x="2083415" y="3792258"/>
            <a:ext cx="1579049" cy="2031325"/>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企业法人税下调至</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25%</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左右</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。而部分</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高科技以及创新行业</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企业税率将降至</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20%</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6" name="矩形 5"/>
          <p:cNvSpPr/>
          <p:nvPr/>
        </p:nvSpPr>
        <p:spPr>
          <a:xfrm>
            <a:off x="3972741" y="1818635"/>
            <a:ext cx="8034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德国</a:t>
            </a:r>
            <a:endParaRPr kumimoji="0" lang="zh-CN" altLang="en-US"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5533002" y="1840214"/>
            <a:ext cx="8034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英国</a:t>
            </a:r>
            <a:endParaRPr kumimoji="0" lang="zh-CN" altLang="en-US"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7251049" y="1821453"/>
            <a:ext cx="8034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法国</a:t>
            </a:r>
            <a:endParaRPr kumimoji="0" lang="zh-CN" altLang="en-US" sz="24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3746693" y="3821017"/>
            <a:ext cx="1520825"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通过减税政策每年为企业和经济发展</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减负</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150</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亿欧元</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5351747" y="3792254"/>
            <a:ext cx="1593571"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在新的五年计划中，将把</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公司税率从目前的</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20%</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下调至</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17%</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0"/>
          <p:cNvSpPr/>
          <p:nvPr/>
        </p:nvSpPr>
        <p:spPr>
          <a:xfrm>
            <a:off x="7118635" y="3821017"/>
            <a:ext cx="1358152" cy="1477328"/>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2018</a:t>
            </a:r>
            <a:r>
              <a:rPr kumimoji="0" lang="zh-CN" altLang="zh-CN" sz="2000" b="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年强制性征税金额将</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减少约</a:t>
            </a:r>
            <a:r>
              <a:rPr kumimoji="0" lang="en-US"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70</a:t>
            </a:r>
            <a:r>
              <a:rPr kumimoji="0" lang="zh-CN" altLang="zh-CN" sz="2000" b="1" i="0" u="none" strike="noStrike" kern="120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cs"/>
              </a:rPr>
              <a:t>亿欧元</a:t>
            </a:r>
            <a:endParaRPr kumimoji="0" lang="zh-CN"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p:nvPicPr>
        <p:blipFill rotWithShape="1">
          <a:blip r:embed="rId22" cstate="print">
            <a:extLst>
              <a:ext uri="{28A0092B-C50C-407E-A947-70E740481C1C}">
                <a14:useLocalDpi xmlns:a14="http://schemas.microsoft.com/office/drawing/2010/main" val="0"/>
              </a:ext>
            </a:extLst>
          </a:blip>
          <a:srcRect r="78625" b="79216"/>
          <a:stretch>
            <a:fillRect/>
          </a:stretch>
        </p:blipFill>
        <p:spPr>
          <a:xfrm>
            <a:off x="468725" y="2643277"/>
            <a:ext cx="1169824" cy="1177740"/>
          </a:xfrm>
          <a:prstGeom prst="rect">
            <a:avLst/>
          </a:prstGeom>
        </p:spPr>
      </p:pic>
      <p:pic>
        <p:nvPicPr>
          <p:cNvPr id="13" name="图片 12"/>
          <p:cNvPicPr>
            <a:picLocks noChangeAspect="1"/>
          </p:cNvPicPr>
          <p:nvPr/>
        </p:nvPicPr>
        <p:blipFill rotWithShape="1">
          <a:blip r:embed="rId22" cstate="print">
            <a:extLst>
              <a:ext uri="{28A0092B-C50C-407E-A947-70E740481C1C}">
                <a14:useLocalDpi xmlns:a14="http://schemas.microsoft.com/office/drawing/2010/main" val="0"/>
              </a:ext>
            </a:extLst>
          </a:blip>
          <a:srcRect t="69019" r="78625" b="10248"/>
          <a:stretch>
            <a:fillRect/>
          </a:stretch>
        </p:blipFill>
        <p:spPr>
          <a:xfrm>
            <a:off x="2126933" y="2643281"/>
            <a:ext cx="1157292" cy="1162241"/>
          </a:xfrm>
          <a:prstGeom prst="rect">
            <a:avLst/>
          </a:prstGeom>
        </p:spPr>
      </p:pic>
      <p:pic>
        <p:nvPicPr>
          <p:cNvPr id="14" name="图片 13"/>
          <p:cNvPicPr>
            <a:picLocks noChangeAspect="1"/>
          </p:cNvPicPr>
          <p:nvPr/>
        </p:nvPicPr>
        <p:blipFill rotWithShape="1">
          <a:blip r:embed="rId22" cstate="print">
            <a:extLst>
              <a:ext uri="{28A0092B-C50C-407E-A947-70E740481C1C}">
                <a14:useLocalDpi xmlns:a14="http://schemas.microsoft.com/office/drawing/2010/main" val="0"/>
              </a:ext>
            </a:extLst>
          </a:blip>
          <a:srcRect l="26044" r="52436" b="79216"/>
          <a:stretch>
            <a:fillRect/>
          </a:stretch>
        </p:blipFill>
        <p:spPr>
          <a:xfrm>
            <a:off x="5380075" y="2643277"/>
            <a:ext cx="1228353" cy="1228352"/>
          </a:xfrm>
          <a:prstGeom prst="rect">
            <a:avLst/>
          </a:prstGeom>
        </p:spPr>
      </p:pic>
      <p:pic>
        <p:nvPicPr>
          <p:cNvPr id="15" name="图片 14"/>
          <p:cNvPicPr>
            <a:picLocks noChangeAspect="1"/>
          </p:cNvPicPr>
          <p:nvPr/>
        </p:nvPicPr>
        <p:blipFill rotWithShape="1">
          <a:blip r:embed="rId22" cstate="print">
            <a:extLst>
              <a:ext uri="{28A0092B-C50C-407E-A947-70E740481C1C}">
                <a14:useLocalDpi xmlns:a14="http://schemas.microsoft.com/office/drawing/2010/main" val="0"/>
              </a:ext>
            </a:extLst>
          </a:blip>
          <a:srcRect l="52233" t="34118" r="26450" b="44902"/>
          <a:stretch>
            <a:fillRect/>
          </a:stretch>
        </p:blipFill>
        <p:spPr>
          <a:xfrm>
            <a:off x="3816127" y="2643277"/>
            <a:ext cx="1205393" cy="1228352"/>
          </a:xfrm>
          <a:prstGeom prst="rect">
            <a:avLst/>
          </a:prstGeom>
        </p:spPr>
      </p:pic>
      <p:pic>
        <p:nvPicPr>
          <p:cNvPr id="16" name="图片 15"/>
          <p:cNvPicPr>
            <a:picLocks noChangeAspect="1"/>
          </p:cNvPicPr>
          <p:nvPr/>
        </p:nvPicPr>
        <p:blipFill rotWithShape="1">
          <a:blip r:embed="rId22" cstate="print">
            <a:extLst>
              <a:ext uri="{28A0092B-C50C-407E-A947-70E740481C1C}">
                <a14:useLocalDpi xmlns:a14="http://schemas.microsoft.com/office/drawing/2010/main" val="0"/>
              </a:ext>
            </a:extLst>
          </a:blip>
          <a:srcRect l="52436" t="68823" r="26247" b="10392"/>
          <a:stretch>
            <a:fillRect/>
          </a:stretch>
        </p:blipFill>
        <p:spPr>
          <a:xfrm>
            <a:off x="7135876" y="2664078"/>
            <a:ext cx="1175554" cy="1186750"/>
          </a:xfrm>
          <a:prstGeom prst="rect">
            <a:avLst/>
          </a:prstGeom>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319" y="169545"/>
            <a:ext cx="8510905" cy="1325880"/>
          </a:xfrm>
        </p:spPr>
        <p:txBody>
          <a:bodyPr>
            <a:normAutofit fontScale="90000"/>
          </a:bodyPr>
          <a:lstStyle/>
          <a:p>
            <a:pPr algn="ctr"/>
            <a:r>
              <a:rPr lang="zh-CN" altLang="en-US" dirty="0">
                <a:solidFill>
                  <a:srgbClr val="C00000"/>
                </a:solidFill>
                <a:latin typeface="华文新魏" panose="02010800040101010101" pitchFamily="2" charset="-122"/>
                <a:ea typeface="华文新魏" panose="02010800040101010101" pitchFamily="2" charset="-122"/>
              </a:rPr>
              <a:t>湾区经济已成为全球经济发展</a:t>
            </a:r>
            <a:r>
              <a:rPr lang="zh-CN" altLang="en-US" dirty="0" smtClean="0">
                <a:solidFill>
                  <a:srgbClr val="C00000"/>
                </a:solidFill>
                <a:latin typeface="华文新魏" panose="02010800040101010101" pitchFamily="2" charset="-122"/>
                <a:ea typeface="华文新魏" panose="02010800040101010101" pitchFamily="2" charset="-122"/>
              </a:rPr>
              <a:t>的</a:t>
            </a:r>
            <a:r>
              <a:rPr lang="en-US" altLang="zh-CN" dirty="0" smtClean="0">
                <a:solidFill>
                  <a:srgbClr val="C00000"/>
                </a:solidFill>
                <a:latin typeface="华文新魏" panose="02010800040101010101" pitchFamily="2" charset="-122"/>
                <a:ea typeface="华文新魏" panose="02010800040101010101" pitchFamily="2" charset="-122"/>
              </a:rPr>
              <a:t/>
            </a:r>
            <a:br>
              <a:rPr lang="en-US" altLang="zh-CN" dirty="0" smtClean="0">
                <a:solidFill>
                  <a:srgbClr val="C00000"/>
                </a:solidFill>
                <a:latin typeface="华文新魏" panose="02010800040101010101" pitchFamily="2" charset="-122"/>
                <a:ea typeface="华文新魏" panose="02010800040101010101" pitchFamily="2" charset="-122"/>
              </a:rPr>
            </a:br>
            <a:r>
              <a:rPr lang="zh-CN" altLang="en-US" dirty="0" smtClean="0">
                <a:solidFill>
                  <a:srgbClr val="C00000"/>
                </a:solidFill>
                <a:latin typeface="华文新魏" panose="02010800040101010101" pitchFamily="2" charset="-122"/>
                <a:ea typeface="华文新魏" panose="02010800040101010101" pitchFamily="2" charset="-122"/>
              </a:rPr>
              <a:t>重要</a:t>
            </a:r>
            <a:r>
              <a:rPr lang="zh-CN" altLang="en-US" dirty="0">
                <a:solidFill>
                  <a:srgbClr val="C00000"/>
                </a:solidFill>
                <a:latin typeface="华文新魏" panose="02010800040101010101" pitchFamily="2" charset="-122"/>
                <a:ea typeface="华文新魏" panose="02010800040101010101" pitchFamily="2" charset="-122"/>
              </a:rPr>
              <a:t>增长极</a:t>
            </a:r>
            <a:r>
              <a:rPr lang="en-US" altLang="zh-CN" dirty="0">
                <a:solidFill>
                  <a:srgbClr val="C00000"/>
                </a:solidFill>
                <a:latin typeface="华文新魏" panose="02010800040101010101" pitchFamily="2" charset="-122"/>
                <a:ea typeface="华文新魏" panose="02010800040101010101" pitchFamily="2" charset="-122"/>
              </a:rPr>
              <a:t/>
            </a:r>
            <a:br>
              <a:rPr lang="en-US" altLang="zh-CN" dirty="0">
                <a:solidFill>
                  <a:srgbClr val="C00000"/>
                </a:solidFill>
                <a:latin typeface="华文新魏" panose="02010800040101010101" pitchFamily="2" charset="-122"/>
                <a:ea typeface="华文新魏" panose="02010800040101010101" pitchFamily="2" charset="-122"/>
              </a:rPr>
            </a:br>
            <a:endParaRPr lang="zh-CN" altLang="en-US" sz="1800" dirty="0">
              <a:solidFill>
                <a:srgbClr val="C00000"/>
              </a:solidFill>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p:txBody>
          <a:bodyPr/>
          <a:lstStyle/>
          <a:p>
            <a:endParaRPr lang="zh-CN" altLang="en-US"/>
          </a:p>
        </p:txBody>
      </p:sp>
      <p:pic>
        <p:nvPicPr>
          <p:cNvPr id="4" name="图片 3" descr="fb42093f75c74a0c889b51f2132b2bca[1]"/>
          <p:cNvPicPr>
            <a:picLocks noChangeAspect="1"/>
          </p:cNvPicPr>
          <p:nvPr/>
        </p:nvPicPr>
        <p:blipFill>
          <a:blip r:embed="rId2" cstate="print"/>
          <a:stretch>
            <a:fillRect/>
          </a:stretch>
        </p:blipFill>
        <p:spPr>
          <a:xfrm>
            <a:off x="144780" y="1903730"/>
            <a:ext cx="8854440" cy="4936490"/>
          </a:xfrm>
          <a:prstGeom prst="rect">
            <a:avLst/>
          </a:prstGeom>
        </p:spPr>
      </p:pic>
      <p:sp>
        <p:nvSpPr>
          <p:cNvPr id="5" name="文本框 4"/>
          <p:cNvSpPr txBox="1"/>
          <p:nvPr/>
        </p:nvSpPr>
        <p:spPr>
          <a:xfrm>
            <a:off x="488319" y="1277302"/>
            <a:ext cx="7709535" cy="1252855"/>
          </a:xfrm>
          <a:prstGeom prst="rect">
            <a:avLst/>
          </a:prstGeom>
          <a:solidFill>
            <a:schemeClr val="bg1">
              <a:alpha val="71000"/>
            </a:schemeClr>
          </a:solidFill>
          <a:ln>
            <a:solidFill>
              <a:schemeClr val="bg2"/>
            </a:solidFill>
          </a:ln>
          <a:effectLst>
            <a:outerShdw blurRad="50800" dist="76200" dir="2700000" algn="tl" rotWithShape="0">
              <a:prstClr val="black">
                <a:alpha val="40000"/>
              </a:prstClr>
            </a:outerShdw>
          </a:effectLst>
        </p:spPr>
        <p:txBody>
          <a:bodyPr wrap="square" rtlCol="0" anchor="t">
            <a:spAutoFit/>
          </a:bodyPr>
          <a:lstStyle/>
          <a:p>
            <a:pPr algn="ctr" defTabSz="914400">
              <a:lnSpc>
                <a:spcPct val="90000"/>
              </a:lnSpc>
            </a:pPr>
            <a:r>
              <a:rPr lang="en-US" altLang="zh-CN" sz="2800" dirty="0">
                <a:solidFill>
                  <a:srgbClr val="0000FF"/>
                </a:solidFill>
                <a:latin typeface="Impact" panose="020B0806030902050204" pitchFamily="34" charset="0"/>
                <a:ea typeface="微软雅黑" panose="020B0503020204020204" charset="-122"/>
                <a:cs typeface="Impact" panose="020B0806030902050204" pitchFamily="34" charset="0"/>
                <a:sym typeface="+mn-ea"/>
              </a:rPr>
              <a:t>60%</a:t>
            </a:r>
            <a:r>
              <a:rPr lang="zh-CN" altLang="zh-CN" sz="2000" dirty="0">
                <a:solidFill>
                  <a:srgbClr val="000000"/>
                </a:solidFill>
                <a:latin typeface="Arial" panose="020B0604020202020204"/>
                <a:ea typeface="微软雅黑" panose="020B0503020204020204" charset="-122"/>
                <a:sym typeface="+mn-ea"/>
              </a:rPr>
              <a:t>的经济总量集中在海口区域，</a:t>
            </a:r>
          </a:p>
          <a:p>
            <a:pPr algn="ctr" defTabSz="914400">
              <a:lnSpc>
                <a:spcPct val="90000"/>
              </a:lnSpc>
            </a:pPr>
            <a:r>
              <a:rPr lang="en-US" altLang="zh-CN" sz="2800" dirty="0">
                <a:solidFill>
                  <a:srgbClr val="0000FF"/>
                </a:solidFill>
                <a:latin typeface="Impact" panose="020B0806030902050204" pitchFamily="34" charset="0"/>
                <a:ea typeface="微软雅黑" panose="020B0503020204020204" charset="-122"/>
                <a:cs typeface="Impact" panose="020B0806030902050204" pitchFamily="34" charset="0"/>
                <a:sym typeface="+mn-ea"/>
              </a:rPr>
              <a:t>75%</a:t>
            </a:r>
            <a:r>
              <a:rPr lang="zh-CN" altLang="zh-CN" sz="2000" dirty="0">
                <a:solidFill>
                  <a:srgbClr val="000000"/>
                </a:solidFill>
                <a:latin typeface="Arial" panose="020B0604020202020204"/>
                <a:ea typeface="微软雅黑" panose="020B0503020204020204" charset="-122"/>
                <a:sym typeface="+mn-ea"/>
              </a:rPr>
              <a:t>的大城市、</a:t>
            </a:r>
          </a:p>
          <a:p>
            <a:pPr algn="ctr" defTabSz="914400">
              <a:lnSpc>
                <a:spcPct val="90000"/>
              </a:lnSpc>
            </a:pPr>
            <a:r>
              <a:rPr lang="en-US" altLang="zh-CN" sz="2800" dirty="0">
                <a:solidFill>
                  <a:srgbClr val="0000FF"/>
                </a:solidFill>
                <a:latin typeface="Impact" panose="020B0806030902050204" pitchFamily="34" charset="0"/>
                <a:ea typeface="微软雅黑" panose="020B0503020204020204" charset="-122"/>
                <a:cs typeface="Impact" panose="020B0806030902050204" pitchFamily="34" charset="0"/>
                <a:sym typeface="+mn-ea"/>
              </a:rPr>
              <a:t>70%</a:t>
            </a:r>
            <a:r>
              <a:rPr lang="zh-CN" altLang="zh-CN" sz="2000" dirty="0">
                <a:solidFill>
                  <a:srgbClr val="000000"/>
                </a:solidFill>
                <a:latin typeface="Arial" panose="020B0604020202020204"/>
                <a:ea typeface="微软雅黑" panose="020B0503020204020204" charset="-122"/>
                <a:sym typeface="+mn-ea"/>
              </a:rPr>
              <a:t>的工业资本和人口集中在距海岸</a:t>
            </a:r>
            <a:r>
              <a:rPr lang="en-US" altLang="zh-CN" sz="2000" dirty="0">
                <a:solidFill>
                  <a:srgbClr val="000000"/>
                </a:solidFill>
                <a:latin typeface="Arial" panose="020B0604020202020204"/>
                <a:ea typeface="微软雅黑" panose="020B0503020204020204" charset="-122"/>
                <a:sym typeface="+mn-ea"/>
              </a:rPr>
              <a:t>100</a:t>
            </a:r>
            <a:r>
              <a:rPr lang="zh-CN" altLang="zh-CN" sz="2000" dirty="0">
                <a:solidFill>
                  <a:srgbClr val="000000"/>
                </a:solidFill>
                <a:latin typeface="Arial" panose="020B0604020202020204"/>
                <a:ea typeface="微软雅黑" panose="020B0503020204020204" charset="-122"/>
                <a:sym typeface="+mn-ea"/>
              </a:rPr>
              <a:t>公里的地区</a:t>
            </a:r>
            <a:endParaRPr lang="zh-CN" altLang="en-US" sz="2000">
              <a:solidFill>
                <a:srgbClr val="000000"/>
              </a:solidFill>
              <a:latin typeface="Arial" panose="020B0604020202020204"/>
              <a:ea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sz="4800" dirty="0">
                <a:solidFill>
                  <a:srgbClr val="C00000"/>
                </a:solidFill>
                <a:latin typeface="华文新魏" panose="02010800040101010101" pitchFamily="2" charset="-122"/>
                <a:ea typeface="华文新魏" panose="02010800040101010101" pitchFamily="2" charset="-122"/>
              </a:rPr>
              <a:t>2017</a:t>
            </a:r>
            <a:r>
              <a:rPr lang="zh-CN" altLang="en-US" sz="4800" dirty="0">
                <a:solidFill>
                  <a:srgbClr val="C00000"/>
                </a:solidFill>
                <a:latin typeface="华文新魏" panose="02010800040101010101" pitchFamily="2" charset="-122"/>
                <a:ea typeface="华文新魏" panose="02010800040101010101" pitchFamily="2" charset="-122"/>
              </a:rPr>
              <a:t>年</a:t>
            </a:r>
            <a:r>
              <a:rPr lang="en-US" altLang="zh-CN" sz="4800" dirty="0">
                <a:solidFill>
                  <a:srgbClr val="C00000"/>
                </a:solidFill>
                <a:latin typeface="华文新魏" panose="02010800040101010101" pitchFamily="2" charset="-122"/>
                <a:ea typeface="华文新魏" panose="02010800040101010101" pitchFamily="2" charset="-122"/>
              </a:rPr>
              <a:t>156</a:t>
            </a:r>
            <a:r>
              <a:rPr lang="zh-CN" altLang="en-US" sz="4800" dirty="0">
                <a:solidFill>
                  <a:srgbClr val="C00000"/>
                </a:solidFill>
                <a:latin typeface="华文新魏" panose="02010800040101010101" pitchFamily="2" charset="-122"/>
                <a:ea typeface="华文新魏" panose="02010800040101010101" pitchFamily="2" charset="-122"/>
              </a:rPr>
              <a:t>家国家高新区经济规模相当于俄罗斯同期</a:t>
            </a:r>
            <a:r>
              <a:rPr lang="en-US" altLang="zh-CN" sz="4800" dirty="0">
                <a:solidFill>
                  <a:srgbClr val="C00000"/>
                </a:solidFill>
                <a:latin typeface="华文新魏" panose="02010800040101010101" pitchFamily="2" charset="-122"/>
                <a:ea typeface="华文新魏" panose="02010800040101010101" pitchFamily="2" charset="-122"/>
              </a:rPr>
              <a:t>GDP</a:t>
            </a:r>
            <a:endParaRPr lang="zh-CN" altLang="en-US" sz="4800" dirty="0">
              <a:solidFill>
                <a:srgbClr val="C00000"/>
              </a:solidFill>
              <a:latin typeface="华文新魏" panose="02010800040101010101" pitchFamily="2" charset="-122"/>
              <a:ea typeface="华文新魏" panose="02010800040101010101" pitchFamily="2" charset="-122"/>
            </a:endParaRPr>
          </a:p>
        </p:txBody>
      </p:sp>
      <p:pic>
        <p:nvPicPr>
          <p:cNvPr id="4" name="内容占位符 3"/>
          <p:cNvPicPr>
            <a:picLocks noGrp="1" noChangeAspect="1"/>
          </p:cNvPicPr>
          <p:nvPr>
            <p:ph idx="1"/>
          </p:nvPr>
        </p:nvPicPr>
        <p:blipFill>
          <a:blip r:embed="rId2" cstate="print"/>
          <a:stretch>
            <a:fillRect/>
          </a:stretch>
        </p:blipFill>
        <p:spPr>
          <a:xfrm>
            <a:off x="279521" y="1785287"/>
            <a:ext cx="8584965" cy="4776881"/>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610" y="4"/>
            <a:ext cx="8515350" cy="1325563"/>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国家高新区是创新人才的集聚地，新企业诞生孵化的“摇篮”</a:t>
            </a:r>
          </a:p>
        </p:txBody>
      </p:sp>
      <p:pic>
        <p:nvPicPr>
          <p:cNvPr id="4" name="内容占位符 3"/>
          <p:cNvPicPr>
            <a:picLocks noGrp="1" noChangeAspect="1"/>
          </p:cNvPicPr>
          <p:nvPr>
            <p:ph idx="1"/>
          </p:nvPr>
        </p:nvPicPr>
        <p:blipFill>
          <a:blip r:embed="rId2" cstate="print"/>
          <a:stretch>
            <a:fillRect/>
          </a:stretch>
        </p:blipFill>
        <p:spPr>
          <a:xfrm>
            <a:off x="4" y="1266438"/>
            <a:ext cx="6695439" cy="4377844"/>
          </a:xfrm>
          <a:prstGeom prst="rect">
            <a:avLst/>
          </a:prstGeom>
        </p:spPr>
      </p:pic>
      <p:pic>
        <p:nvPicPr>
          <p:cNvPr id="5" name="内容占位符 3"/>
          <p:cNvPicPr>
            <a:picLocks noChangeAspect="1"/>
          </p:cNvPicPr>
          <p:nvPr/>
        </p:nvPicPr>
        <p:blipFill>
          <a:blip r:embed="rId3" cstate="print"/>
          <a:stretch>
            <a:fillRect/>
          </a:stretch>
        </p:blipFill>
        <p:spPr>
          <a:xfrm>
            <a:off x="2245364" y="2511464"/>
            <a:ext cx="6898639" cy="4346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中国已经形成五大创业中心</a:t>
            </a:r>
          </a:p>
        </p:txBody>
      </p:sp>
      <p:graphicFrame>
        <p:nvGraphicFramePr>
          <p:cNvPr id="4" name="内容占位符 3"/>
          <p:cNvGraphicFramePr>
            <a:graphicFrameLocks noGrp="1"/>
          </p:cNvGraphicFramePr>
          <p:nvPr>
            <p:ph idx="1"/>
          </p:nvPr>
        </p:nvGraphicFramePr>
        <p:xfrm>
          <a:off x="989262" y="2021986"/>
          <a:ext cx="7327157" cy="3927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custDataLst>
              <p:tags r:id="rId2"/>
            </p:custDataLst>
          </p:nvPr>
        </p:nvSpPr>
        <p:spPr>
          <a:xfrm>
            <a:off x="248285" y="290834"/>
            <a:ext cx="8714740" cy="756285"/>
          </a:xfrm>
          <a:custGeom>
            <a:avLst/>
            <a:gdLst>
              <a:gd name="connsiteX0" fmla="*/ 0 w 3525716"/>
              <a:gd name="connsiteY0" fmla="*/ 0 h 756138"/>
              <a:gd name="connsiteX1" fmla="*/ 3525716 w 3525716"/>
              <a:gd name="connsiteY1" fmla="*/ 0 h 756138"/>
              <a:gd name="connsiteX2" fmla="*/ 3525716 w 3525716"/>
              <a:gd name="connsiteY2" fmla="*/ 756138 h 756138"/>
              <a:gd name="connsiteX3" fmla="*/ 0 w 3525716"/>
              <a:gd name="connsiteY3" fmla="*/ 756138 h 756138"/>
              <a:gd name="connsiteX4" fmla="*/ 0 w 3525716"/>
              <a:gd name="connsiteY4" fmla="*/ 755176 h 756138"/>
              <a:gd name="connsiteX5" fmla="*/ 67318 w 3525716"/>
              <a:gd name="connsiteY5" fmla="*/ 748389 h 756138"/>
              <a:gd name="connsiteX6" fmla="*/ 369138 w 3525716"/>
              <a:gd name="connsiteY6" fmla="*/ 378069 h 756138"/>
              <a:gd name="connsiteX7" fmla="*/ 67318 w 3525716"/>
              <a:gd name="connsiteY7" fmla="*/ 7749 h 756138"/>
              <a:gd name="connsiteX8" fmla="*/ 0 w 3525716"/>
              <a:gd name="connsiteY8" fmla="*/ 962 h 75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5716" h="756138">
                <a:moveTo>
                  <a:pt x="0" y="0"/>
                </a:moveTo>
                <a:lnTo>
                  <a:pt x="3525716" y="0"/>
                </a:lnTo>
                <a:lnTo>
                  <a:pt x="3525716" y="756138"/>
                </a:lnTo>
                <a:lnTo>
                  <a:pt x="0" y="756138"/>
                </a:lnTo>
                <a:lnTo>
                  <a:pt x="0" y="755176"/>
                </a:lnTo>
                <a:lnTo>
                  <a:pt x="67318" y="748389"/>
                </a:lnTo>
                <a:cubicBezTo>
                  <a:pt x="239567" y="713142"/>
                  <a:pt x="369138" y="560738"/>
                  <a:pt x="369138" y="378069"/>
                </a:cubicBezTo>
                <a:cubicBezTo>
                  <a:pt x="369138" y="195401"/>
                  <a:pt x="239567" y="42996"/>
                  <a:pt x="67318" y="7749"/>
                </a:cubicBezTo>
                <a:lnTo>
                  <a:pt x="0" y="962"/>
                </a:lnTo>
                <a:close/>
              </a:path>
            </a:pathLst>
          </a:custGeom>
          <a:noFill/>
          <a:extLst>
            <a:ext uri="{909E8E84-426E-40DD-AFC4-6F175D3DCCD1}">
              <a14:hiddenFill xmlns:a14="http://schemas.microsoft.com/office/drawing/2010/main">
                <a:solidFill>
                  <a:schemeClr val="accent1"/>
                </a:solidFill>
              </a14:hiddenFill>
            </a:ext>
          </a:extLst>
        </p:spPr>
        <p:txBody>
          <a:bodyPr rot="0" spcFirstLastPara="0" vertOverflow="overflow" horzOverflow="overflow" vert="horz" wrap="square" lIns="432000" tIns="45720" rIns="91440" bIns="45720" numCol="1" spcCol="0" rtlCol="0" fromWordArt="0" anchor="ctr" anchorCtr="0" forceAA="0" compatLnSpc="1">
            <a:noAutofit/>
          </a:bodyPr>
          <a:lstStyle/>
          <a:p>
            <a:pPr algn="ctr" defTabSz="914400">
              <a:defRPr/>
            </a:pPr>
            <a:r>
              <a:rPr lang="zh-CN" altLang="en-US" sz="4400" dirty="0">
                <a:solidFill>
                  <a:srgbClr val="C00000"/>
                </a:solidFill>
                <a:latin typeface="华文新魏" panose="02010800040101010101" pitchFamily="2" charset="-122"/>
                <a:ea typeface="华文新魏" panose="02010800040101010101" pitchFamily="2" charset="-122"/>
                <a:sym typeface="+mn-ea"/>
              </a:rPr>
              <a:t>中关村是全国风险投资最活跃的区域之一</a:t>
            </a:r>
          </a:p>
        </p:txBody>
      </p:sp>
      <p:sp>
        <p:nvSpPr>
          <p:cNvPr id="9" name="椭圆 8"/>
          <p:cNvSpPr/>
          <p:nvPr>
            <p:custDataLst>
              <p:tags r:id="rId3"/>
            </p:custDataLst>
          </p:nvPr>
        </p:nvSpPr>
        <p:spPr>
          <a:xfrm>
            <a:off x="4923135" y="1531129"/>
            <a:ext cx="184639" cy="184639"/>
          </a:xfrm>
          <a:prstGeom prst="ellipse">
            <a:avLst/>
          </a:prstGeom>
          <a:solidFill>
            <a:schemeClr val="bg1"/>
          </a:solidFill>
          <a:ln w="25400">
            <a:solidFill>
              <a:schemeClr val="accent2"/>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defTabSz="914400">
              <a:lnSpc>
                <a:spcPct val="130000"/>
              </a:lnSpc>
              <a:defRPr/>
            </a:pPr>
            <a:endParaRPr lang="zh-CN" altLang="en-US" dirty="0" err="1">
              <a:solidFill>
                <a:srgbClr val="FFFFFF"/>
              </a:solidFill>
              <a:latin typeface="Arial" panose="020B0604020202020204"/>
              <a:ea typeface="微软雅黑" panose="020B0503020204020204" charset="-122"/>
              <a:sym typeface="Arial" panose="020B0604020202020204" pitchFamily="34" charset="0"/>
            </a:endParaRPr>
          </a:p>
        </p:txBody>
      </p:sp>
      <p:sp>
        <p:nvSpPr>
          <p:cNvPr id="10" name="矩形 9"/>
          <p:cNvSpPr/>
          <p:nvPr>
            <p:custDataLst>
              <p:tags r:id="rId4"/>
            </p:custDataLst>
          </p:nvPr>
        </p:nvSpPr>
        <p:spPr>
          <a:xfrm>
            <a:off x="5226685" y="1345565"/>
            <a:ext cx="3595370" cy="1275080"/>
          </a:xfrm>
          <a:prstGeom prst="rect">
            <a:avLst/>
          </a:prstGeom>
          <a:solidFill>
            <a:schemeClr val="accent1">
              <a:lumMod val="20000"/>
              <a:lumOff val="80000"/>
            </a:schemeClr>
          </a:solidFill>
        </p:spPr>
        <p:txBody>
          <a:bodyPr wrap="square" anchor="ctr" anchorCtr="0">
            <a:noAutofit/>
          </a:bodyPr>
          <a:lstStyle/>
          <a:p>
            <a:pPr algn="just" defTabSz="914400">
              <a:lnSpc>
                <a:spcPct val="120000"/>
              </a:lnSpc>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天使投资人和投资机构：</a:t>
            </a:r>
            <a:r>
              <a:rPr lang="zh-CN" altLang="en-US" sz="28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80%</a:t>
            </a:r>
          </a:p>
          <a:p>
            <a:pPr algn="just" defTabSz="914400">
              <a:lnSpc>
                <a:spcPct val="120000"/>
              </a:lnSpc>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天使投资案例：</a:t>
            </a:r>
            <a:r>
              <a:rPr lang="zh-CN" altLang="en-US" sz="28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60%</a:t>
            </a:r>
            <a:r>
              <a:rPr lang="zh-CN" altLang="en-US" sz="20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（占全国）</a:t>
            </a:r>
          </a:p>
        </p:txBody>
      </p:sp>
      <p:sp>
        <p:nvSpPr>
          <p:cNvPr id="13" name="椭圆 12"/>
          <p:cNvSpPr/>
          <p:nvPr>
            <p:custDataLst>
              <p:tags r:id="rId5"/>
            </p:custDataLst>
          </p:nvPr>
        </p:nvSpPr>
        <p:spPr>
          <a:xfrm>
            <a:off x="4923135" y="3875877"/>
            <a:ext cx="184639" cy="184639"/>
          </a:xfrm>
          <a:prstGeom prst="ellipse">
            <a:avLst/>
          </a:prstGeom>
          <a:solidFill>
            <a:schemeClr val="bg1"/>
          </a:solidFill>
          <a:ln w="25400">
            <a:solidFill>
              <a:schemeClr val="accent2"/>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defTabSz="914400">
              <a:lnSpc>
                <a:spcPct val="130000"/>
              </a:lnSpc>
              <a:defRPr/>
            </a:pPr>
            <a:endParaRPr lang="zh-CN" altLang="en-US" dirty="0" err="1">
              <a:solidFill>
                <a:srgbClr val="FFFFFF"/>
              </a:solidFill>
              <a:latin typeface="Arial" panose="020B0604020202020204"/>
              <a:ea typeface="微软雅黑" panose="020B0503020204020204" charset="-122"/>
              <a:sym typeface="Arial" panose="020B0604020202020204" pitchFamily="34" charset="0"/>
            </a:endParaRPr>
          </a:p>
        </p:txBody>
      </p:sp>
      <p:sp>
        <p:nvSpPr>
          <p:cNvPr id="14" name="矩形 13"/>
          <p:cNvSpPr/>
          <p:nvPr>
            <p:custDataLst>
              <p:tags r:id="rId6"/>
            </p:custDataLst>
          </p:nvPr>
        </p:nvSpPr>
        <p:spPr>
          <a:xfrm>
            <a:off x="5226685" y="3308989"/>
            <a:ext cx="3595370" cy="1243965"/>
          </a:xfrm>
          <a:prstGeom prst="rect">
            <a:avLst/>
          </a:prstGeom>
          <a:solidFill>
            <a:schemeClr val="accent1">
              <a:lumMod val="20000"/>
              <a:lumOff val="80000"/>
            </a:schemeClr>
          </a:solidFill>
        </p:spPr>
        <p:txBody>
          <a:bodyPr wrap="square" anchor="ctr" anchorCtr="0">
            <a:noAutofit/>
          </a:bodyPr>
          <a:lstStyle/>
          <a:p>
            <a:pPr algn="just" defTabSz="914400">
              <a:lnSpc>
                <a:spcPct val="120000"/>
              </a:lnSpc>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创投金额：</a:t>
            </a:r>
            <a:r>
              <a:rPr lang="zh-CN" altLang="en-US" sz="28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1100多亿元</a:t>
            </a:r>
          </a:p>
        </p:txBody>
      </p:sp>
      <p:sp>
        <p:nvSpPr>
          <p:cNvPr id="16" name="椭圆 15"/>
          <p:cNvSpPr/>
          <p:nvPr>
            <p:custDataLst>
              <p:tags r:id="rId7"/>
            </p:custDataLst>
          </p:nvPr>
        </p:nvSpPr>
        <p:spPr>
          <a:xfrm>
            <a:off x="4923135" y="6220624"/>
            <a:ext cx="184639" cy="184639"/>
          </a:xfrm>
          <a:prstGeom prst="ellipse">
            <a:avLst/>
          </a:prstGeom>
          <a:solidFill>
            <a:schemeClr val="bg1"/>
          </a:solidFill>
          <a:ln w="25400">
            <a:solidFill>
              <a:schemeClr val="accent2"/>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defTabSz="914400">
              <a:lnSpc>
                <a:spcPct val="130000"/>
              </a:lnSpc>
              <a:defRPr/>
            </a:pPr>
            <a:endParaRPr lang="zh-CN" altLang="en-US" dirty="0" err="1">
              <a:solidFill>
                <a:srgbClr val="FFFFFF"/>
              </a:solidFill>
              <a:latin typeface="Arial" panose="020B0604020202020204"/>
              <a:ea typeface="微软雅黑" panose="020B0503020204020204" charset="-122"/>
              <a:sym typeface="Arial" panose="020B0604020202020204" pitchFamily="34" charset="0"/>
            </a:endParaRPr>
          </a:p>
        </p:txBody>
      </p:sp>
      <p:sp>
        <p:nvSpPr>
          <p:cNvPr id="26" name="矩形 25"/>
          <p:cNvSpPr/>
          <p:nvPr>
            <p:custDataLst>
              <p:tags r:id="rId8"/>
            </p:custDataLst>
          </p:nvPr>
        </p:nvSpPr>
        <p:spPr>
          <a:xfrm>
            <a:off x="5226685" y="5133979"/>
            <a:ext cx="3595370" cy="1143635"/>
          </a:xfrm>
          <a:prstGeom prst="rect">
            <a:avLst/>
          </a:prstGeom>
          <a:solidFill>
            <a:schemeClr val="accent1">
              <a:lumMod val="20000"/>
              <a:lumOff val="80000"/>
            </a:schemeClr>
          </a:solidFill>
        </p:spPr>
        <p:txBody>
          <a:bodyPr wrap="square" anchor="ctr" anchorCtr="0">
            <a:normAutofit/>
          </a:bodyPr>
          <a:lstStyle/>
          <a:p>
            <a:pPr algn="just" defTabSz="914400">
              <a:lnSpc>
                <a:spcPct val="120000"/>
              </a:lnSpc>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创业投资案例和融资金额：</a:t>
            </a:r>
          </a:p>
          <a:p>
            <a:pPr algn="just" defTabSz="914400">
              <a:lnSpc>
                <a:spcPct val="120000"/>
              </a:lnSpc>
              <a:defRPr/>
            </a:pPr>
            <a:r>
              <a:rPr lang="zh-CN" altLang="en-US" sz="32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1/3以上</a:t>
            </a:r>
            <a:r>
              <a:rPr lang="zh-CN" altLang="en-US" sz="20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mn-ea"/>
              </a:rPr>
              <a:t>（占全国）</a:t>
            </a:r>
            <a:endParaRPr lang="zh-CN" altLang="en-US" sz="2000" b="1" dirty="0">
              <a:solidFill>
                <a:srgbClr val="0000FF"/>
              </a:solidFill>
              <a:latin typeface="黑体" panose="02010609060101010101" pitchFamily="49" charset="-122"/>
              <a:ea typeface="黑体" panose="02010609060101010101" pitchFamily="49" charset="-122"/>
              <a:cs typeface="宋体" panose="02010600030101010101" pitchFamily="2" charset="-122"/>
              <a:sym typeface="Arial" panose="020B0604020202020204" pitchFamily="34" charset="0"/>
            </a:endParaRPr>
          </a:p>
        </p:txBody>
      </p:sp>
      <p:cxnSp>
        <p:nvCxnSpPr>
          <p:cNvPr id="29" name="直接连接符 28"/>
          <p:cNvCxnSpPr>
            <a:stCxn id="9" idx="4"/>
            <a:endCxn id="13" idx="0"/>
          </p:cNvCxnSpPr>
          <p:nvPr>
            <p:custDataLst>
              <p:tags r:id="rId9"/>
            </p:custDataLst>
          </p:nvPr>
        </p:nvCxnSpPr>
        <p:spPr>
          <a:xfrm>
            <a:off x="5015451" y="1715768"/>
            <a:ext cx="0" cy="216010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4"/>
            <a:endCxn id="16" idx="0"/>
          </p:cNvCxnSpPr>
          <p:nvPr>
            <p:custDataLst>
              <p:tags r:id="rId10"/>
            </p:custDataLst>
          </p:nvPr>
        </p:nvCxnSpPr>
        <p:spPr>
          <a:xfrm>
            <a:off x="5016086" y="4060516"/>
            <a:ext cx="0" cy="215963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L 形 16"/>
          <p:cNvSpPr/>
          <p:nvPr>
            <p:custDataLst>
              <p:tags r:id="rId11"/>
            </p:custDataLst>
          </p:nvPr>
        </p:nvSpPr>
        <p:spPr>
          <a:xfrm rot="5400000">
            <a:off x="925073" y="2896274"/>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defTabSz="914400">
              <a:defRPr/>
            </a:pPr>
            <a:endParaRPr lang="zh-CN" altLang="en-US">
              <a:solidFill>
                <a:srgbClr val="FFFFFF"/>
              </a:solidFill>
              <a:latin typeface="Arial" panose="020B0604020202020204"/>
              <a:ea typeface="微软雅黑" panose="020B0503020204020204" charset="-122"/>
              <a:sym typeface="Arial" panose="020B0604020202020204" pitchFamily="34" charset="0"/>
            </a:endParaRPr>
          </a:p>
        </p:txBody>
      </p:sp>
      <p:sp>
        <p:nvSpPr>
          <p:cNvPr id="42" name="L 形 16"/>
          <p:cNvSpPr/>
          <p:nvPr>
            <p:custDataLst>
              <p:tags r:id="rId12"/>
            </p:custDataLst>
          </p:nvPr>
        </p:nvSpPr>
        <p:spPr>
          <a:xfrm rot="16200000" flipH="1">
            <a:off x="4517393" y="2896274"/>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defTabSz="914400">
              <a:defRPr/>
            </a:pPr>
            <a:endParaRPr lang="zh-CN" altLang="en-US">
              <a:solidFill>
                <a:srgbClr val="FFFFFF"/>
              </a:solidFill>
              <a:latin typeface="Arial" panose="020B0604020202020204"/>
              <a:ea typeface="微软雅黑" panose="020B0503020204020204" charset="-122"/>
              <a:sym typeface="Arial" panose="020B0604020202020204" pitchFamily="34" charset="0"/>
            </a:endParaRPr>
          </a:p>
        </p:txBody>
      </p:sp>
      <p:sp>
        <p:nvSpPr>
          <p:cNvPr id="43" name="L 形 16"/>
          <p:cNvSpPr/>
          <p:nvPr>
            <p:custDataLst>
              <p:tags r:id="rId13"/>
            </p:custDataLst>
          </p:nvPr>
        </p:nvSpPr>
        <p:spPr>
          <a:xfrm rot="16200000" flipV="1">
            <a:off x="925073" y="5825665"/>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defTabSz="914400">
              <a:defRPr/>
            </a:pPr>
            <a:endParaRPr lang="zh-CN" altLang="en-US">
              <a:solidFill>
                <a:srgbClr val="FFFFFF"/>
              </a:solidFill>
              <a:latin typeface="Arial" panose="020B0604020202020204"/>
              <a:ea typeface="微软雅黑" panose="020B0503020204020204" charset="-122"/>
              <a:sym typeface="Arial" panose="020B0604020202020204" pitchFamily="34" charset="0"/>
            </a:endParaRPr>
          </a:p>
        </p:txBody>
      </p:sp>
      <p:sp>
        <p:nvSpPr>
          <p:cNvPr id="44" name="L 形 16"/>
          <p:cNvSpPr/>
          <p:nvPr>
            <p:custDataLst>
              <p:tags r:id="rId14"/>
            </p:custDataLst>
          </p:nvPr>
        </p:nvSpPr>
        <p:spPr>
          <a:xfrm rot="5400000" flipH="1" flipV="1">
            <a:off x="4517393" y="5825665"/>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defTabSz="914400">
              <a:defRPr/>
            </a:pPr>
            <a:endParaRPr lang="zh-CN" altLang="en-US">
              <a:solidFill>
                <a:srgbClr val="FFFFFF"/>
              </a:solidFill>
              <a:latin typeface="Arial" panose="020B0604020202020204"/>
              <a:ea typeface="微软雅黑" panose="020B0503020204020204" charset="-122"/>
              <a:sym typeface="Arial" panose="020B0604020202020204" pitchFamily="34" charset="0"/>
            </a:endParaRPr>
          </a:p>
        </p:txBody>
      </p:sp>
      <p:pic>
        <p:nvPicPr>
          <p:cNvPr id="2" name="图片 1" descr="W020170828525544986490[1]"/>
          <p:cNvPicPr>
            <a:picLocks noChangeAspect="1"/>
          </p:cNvPicPr>
          <p:nvPr/>
        </p:nvPicPr>
        <p:blipFill>
          <a:blip r:embed="rId17" cstate="print"/>
          <a:stretch>
            <a:fillRect/>
          </a:stretch>
        </p:blipFill>
        <p:spPr>
          <a:xfrm>
            <a:off x="248285" y="2744470"/>
            <a:ext cx="4542790" cy="3533140"/>
          </a:xfrm>
          <a:prstGeom prst="rect">
            <a:avLst/>
          </a:prstGeom>
        </p:spPr>
      </p:pic>
      <p:sp>
        <p:nvSpPr>
          <p:cNvPr id="3" name="文本框 2"/>
          <p:cNvSpPr txBox="1"/>
          <p:nvPr/>
        </p:nvSpPr>
        <p:spPr>
          <a:xfrm>
            <a:off x="140897" y="1531129"/>
            <a:ext cx="5015450" cy="954107"/>
          </a:xfrm>
          <a:prstGeom prst="rect">
            <a:avLst/>
          </a:prstGeom>
          <a:noFill/>
        </p:spPr>
        <p:txBody>
          <a:bodyPr wrap="square" rtlCol="0" anchor="t">
            <a:spAutoFit/>
          </a:bodyPr>
          <a:lstStyle/>
          <a:p>
            <a:pPr defTabSz="914400">
              <a:defRPr/>
            </a:pPr>
            <a:r>
              <a:rPr lang="zh-CN" altLang="en-US" sz="2800" dirty="0">
                <a:solidFill>
                  <a:srgbClr val="000000"/>
                </a:solidFill>
                <a:latin typeface="宋体" panose="02010600030101010101" pitchFamily="2" charset="-122"/>
                <a:ea typeface="宋体" panose="02010600030101010101" pitchFamily="2" charset="-122"/>
              </a:rPr>
              <a:t>中关村在主要行业投资案例数量都位居全国第一</a:t>
            </a:r>
          </a:p>
        </p:txBody>
      </p:sp>
      <p:sp>
        <p:nvSpPr>
          <p:cNvPr id="4" name="矩形 3"/>
          <p:cNvSpPr/>
          <p:nvPr/>
        </p:nvSpPr>
        <p:spPr>
          <a:xfrm>
            <a:off x="1510669" y="2676529"/>
            <a:ext cx="824865" cy="366966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FFFFFF"/>
              </a:solidFill>
              <a:latin typeface="Arial" panose="020B0604020202020204"/>
              <a:ea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2"/>
            </p:custDataLst>
          </p:nvPr>
        </p:nvSpPr>
        <p:spPr>
          <a:xfrm rot="1795707">
            <a:off x="275624" y="2054526"/>
            <a:ext cx="3298825" cy="752475"/>
          </a:xfrm>
          <a:custGeom>
            <a:avLst/>
            <a:gdLst>
              <a:gd name="connsiteX0" fmla="*/ 3591024 w 3876820"/>
              <a:gd name="connsiteY0" fmla="*/ 273723 h 884505"/>
              <a:gd name="connsiteX1" fmla="*/ 3533366 w 3876820"/>
              <a:gd name="connsiteY1" fmla="*/ 321254 h 884505"/>
              <a:gd name="connsiteX2" fmla="*/ 3573737 w 3876820"/>
              <a:gd name="connsiteY2" fmla="*/ 453291 h 884505"/>
              <a:gd name="connsiteX3" fmla="*/ 3705774 w 3876820"/>
              <a:gd name="connsiteY3" fmla="*/ 412920 h 884505"/>
              <a:gd name="connsiteX4" fmla="*/ 3665403 w 3876820"/>
              <a:gd name="connsiteY4" fmla="*/ 280883 h 884505"/>
              <a:gd name="connsiteX5" fmla="*/ 3591024 w 3876820"/>
              <a:gd name="connsiteY5" fmla="*/ 273723 h 884505"/>
              <a:gd name="connsiteX6" fmla="*/ 309280 w 3876820"/>
              <a:gd name="connsiteY6" fmla="*/ 110311 h 884505"/>
              <a:gd name="connsiteX7" fmla="*/ 378324 w 3876820"/>
              <a:gd name="connsiteY7" fmla="*/ 101926 h 884505"/>
              <a:gd name="connsiteX8" fmla="*/ 3472565 w 3876820"/>
              <a:gd name="connsiteY8" fmla="*/ 216 h 884505"/>
              <a:gd name="connsiteX9" fmla="*/ 3693475 w 3876820"/>
              <a:gd name="connsiteY9" fmla="*/ 59836 h 884505"/>
              <a:gd name="connsiteX10" fmla="*/ 3876606 w 3876820"/>
              <a:gd name="connsiteY10" fmla="*/ 378541 h 884505"/>
              <a:gd name="connsiteX11" fmla="*/ 3876605 w 3876820"/>
              <a:gd name="connsiteY11" fmla="*/ 378541 h 884505"/>
              <a:gd name="connsiteX12" fmla="*/ 3498280 w 3876820"/>
              <a:gd name="connsiteY12" fmla="*/ 782582 h 884505"/>
              <a:gd name="connsiteX13" fmla="*/ 404042 w 3876820"/>
              <a:gd name="connsiteY13" fmla="*/ 884290 h 884505"/>
              <a:gd name="connsiteX14" fmla="*/ 10539 w 3876820"/>
              <a:gd name="connsiteY14" fmla="*/ 584541 h 884505"/>
              <a:gd name="connsiteX15" fmla="*/ 0 w 3876820"/>
              <a:gd name="connsiteY15" fmla="*/ 505966 h 884505"/>
              <a:gd name="connsiteX16" fmla="*/ 5356 w 3876820"/>
              <a:gd name="connsiteY16" fmla="*/ 426869 h 884505"/>
              <a:gd name="connsiteX17" fmla="*/ 309280 w 3876820"/>
              <a:gd name="connsiteY17" fmla="*/ 110311 h 88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76820" h="884505">
                <a:moveTo>
                  <a:pt x="3591024" y="273723"/>
                </a:moveTo>
                <a:cubicBezTo>
                  <a:pt x="3567129" y="281029"/>
                  <a:pt x="3546022" y="297450"/>
                  <a:pt x="3533366" y="321254"/>
                </a:cubicBezTo>
                <a:cubicBezTo>
                  <a:pt x="3508053" y="368863"/>
                  <a:pt x="3526128" y="427978"/>
                  <a:pt x="3573737" y="453291"/>
                </a:cubicBezTo>
                <a:cubicBezTo>
                  <a:pt x="3621346" y="478604"/>
                  <a:pt x="3680461" y="460529"/>
                  <a:pt x="3705774" y="412920"/>
                </a:cubicBezTo>
                <a:cubicBezTo>
                  <a:pt x="3731087" y="365311"/>
                  <a:pt x="3713013" y="306196"/>
                  <a:pt x="3665403" y="280883"/>
                </a:cubicBezTo>
                <a:cubicBezTo>
                  <a:pt x="3641599" y="268226"/>
                  <a:pt x="3614918" y="266417"/>
                  <a:pt x="3591024" y="273723"/>
                </a:cubicBezTo>
                <a:close/>
                <a:moveTo>
                  <a:pt x="309280" y="110311"/>
                </a:moveTo>
                <a:cubicBezTo>
                  <a:pt x="331623" y="105558"/>
                  <a:pt x="354695" y="102702"/>
                  <a:pt x="378324" y="101926"/>
                </a:cubicBezTo>
                <a:lnTo>
                  <a:pt x="3472565" y="216"/>
                </a:lnTo>
                <a:cubicBezTo>
                  <a:pt x="3553582" y="-2447"/>
                  <a:pt x="3629655" y="19708"/>
                  <a:pt x="3693475" y="59836"/>
                </a:cubicBezTo>
                <a:cubicBezTo>
                  <a:pt x="3799841" y="126713"/>
                  <a:pt x="3872168" y="243514"/>
                  <a:pt x="3876606" y="378541"/>
                </a:cubicBezTo>
                <a:lnTo>
                  <a:pt x="3876605" y="378541"/>
                </a:lnTo>
                <a:cubicBezTo>
                  <a:pt x="3883706" y="594586"/>
                  <a:pt x="3714325" y="775481"/>
                  <a:pt x="3498280" y="782582"/>
                </a:cubicBezTo>
                <a:lnTo>
                  <a:pt x="404042" y="884290"/>
                </a:lnTo>
                <a:cubicBezTo>
                  <a:pt x="215003" y="890504"/>
                  <a:pt x="52874" y="761598"/>
                  <a:pt x="10539" y="584541"/>
                </a:cubicBezTo>
                <a:lnTo>
                  <a:pt x="0" y="505966"/>
                </a:lnTo>
                <a:lnTo>
                  <a:pt x="5356" y="426869"/>
                </a:lnTo>
                <a:cubicBezTo>
                  <a:pt x="32146" y="269846"/>
                  <a:pt x="152875" y="143586"/>
                  <a:pt x="309280" y="110311"/>
                </a:cubicBezTo>
                <a:close/>
              </a:path>
            </a:pathLst>
          </a:custGeom>
          <a:gradFill>
            <a:gsLst>
              <a:gs pos="33000">
                <a:schemeClr val="accent1"/>
              </a:gs>
              <a:gs pos="100000">
                <a:schemeClr val="accent1">
                  <a:lumMod val="40000"/>
                  <a:lumOff val="60000"/>
                </a:schemeClr>
              </a:gs>
            </a:gsLst>
          </a:gradFill>
          <a:ln w="25400">
            <a:solidFill>
              <a:srgbClr val="FFFFFF"/>
            </a:solidFill>
          </a:ln>
        </p:spPr>
        <p:txBody>
          <a:bodyPr lIns="252000" tIns="0" rIns="0" bIns="0" anchor="ctr">
            <a:normAutofit/>
          </a:bodyPr>
          <a:lstStyle/>
          <a:p>
            <a:pPr defTabSz="914400">
              <a:lnSpc>
                <a:spcPct val="120000"/>
              </a:lnSpc>
              <a:defRPr/>
            </a:pPr>
            <a:r>
              <a:rPr lang="zh-CN" altLang="en-US" sz="2400" b="1" noProof="1">
                <a:solidFill>
                  <a:prstClr val="black"/>
                </a:solidFill>
                <a:latin typeface="宋体" panose="02010600030101010101" pitchFamily="2" charset="-122"/>
                <a:ea typeface="宋体" panose="02010600030101010101" pitchFamily="2" charset="-122"/>
              </a:rPr>
              <a:t>“曼哈顿计划”</a:t>
            </a:r>
            <a:endParaRPr lang="zh-CN" altLang="en-US" sz="2400" b="1" dirty="0">
              <a:solidFill>
                <a:srgbClr val="FFFFFF"/>
              </a:solidFill>
              <a:latin typeface="Calibri" panose="020F0502020204030204"/>
              <a:ea typeface="宋体" panose="02010600030101010101" pitchFamily="2" charset="-122"/>
            </a:endParaRPr>
          </a:p>
        </p:txBody>
      </p:sp>
      <p:sp>
        <p:nvSpPr>
          <p:cNvPr id="4" name="MH_SubTitle_2"/>
          <p:cNvSpPr/>
          <p:nvPr>
            <p:custDataLst>
              <p:tags r:id="rId3"/>
            </p:custDataLst>
          </p:nvPr>
        </p:nvSpPr>
        <p:spPr>
          <a:xfrm rot="537069">
            <a:off x="33504" y="2649869"/>
            <a:ext cx="3300412" cy="688975"/>
          </a:xfrm>
          <a:custGeom>
            <a:avLst/>
            <a:gdLst>
              <a:gd name="connsiteX0" fmla="*/ 3632856 w 3878559"/>
              <a:gd name="connsiteY0" fmla="*/ 273261 h 810483"/>
              <a:gd name="connsiteX1" fmla="*/ 3536772 w 3878559"/>
              <a:gd name="connsiteY1" fmla="*/ 322414 h 810483"/>
              <a:gd name="connsiteX2" fmla="*/ 3573974 w 3878559"/>
              <a:gd name="connsiteY2" fmla="*/ 455379 h 810483"/>
              <a:gd name="connsiteX3" fmla="*/ 3706939 w 3878559"/>
              <a:gd name="connsiteY3" fmla="*/ 418177 h 810483"/>
              <a:gd name="connsiteX4" fmla="*/ 3669737 w 3878559"/>
              <a:gd name="connsiteY4" fmla="*/ 285212 h 810483"/>
              <a:gd name="connsiteX5" fmla="*/ 3632856 w 3878559"/>
              <a:gd name="connsiteY5" fmla="*/ 273261 h 810483"/>
              <a:gd name="connsiteX6" fmla="*/ 3543308 w 3878559"/>
              <a:gd name="connsiteY6" fmla="*/ 3991 h 810483"/>
              <a:gd name="connsiteX7" fmla="*/ 3703086 w 3878559"/>
              <a:gd name="connsiteY7" fmla="*/ 64899 h 810483"/>
              <a:gd name="connsiteX8" fmla="*/ 3878545 w 3878559"/>
              <a:gd name="connsiteY8" fmla="*/ 387892 h 810483"/>
              <a:gd name="connsiteX9" fmla="*/ 3878544 w 3878559"/>
              <a:gd name="connsiteY9" fmla="*/ 387892 h 810483"/>
              <a:gd name="connsiteX10" fmla="*/ 3490666 w 3878559"/>
              <a:gd name="connsiteY10" fmla="*/ 782772 h 810483"/>
              <a:gd name="connsiteX11" fmla="*/ 394880 w 3878559"/>
              <a:gd name="connsiteY11" fmla="*/ 810467 h 810483"/>
              <a:gd name="connsiteX12" fmla="*/ 8657 w 3878559"/>
              <a:gd name="connsiteY12" fmla="*/ 501396 h 810483"/>
              <a:gd name="connsiteX13" fmla="*/ 0 w 3878559"/>
              <a:gd name="connsiteY13" fmla="*/ 422591 h 810483"/>
              <a:gd name="connsiteX14" fmla="*/ 7246 w 3878559"/>
              <a:gd name="connsiteY14" fmla="*/ 343645 h 810483"/>
              <a:gd name="connsiteX15" fmla="*/ 387876 w 3878559"/>
              <a:gd name="connsiteY15" fmla="*/ 27712 h 810483"/>
              <a:gd name="connsiteX16" fmla="*/ 3483665 w 3878559"/>
              <a:gd name="connsiteY16" fmla="*/ 15 h 810483"/>
              <a:gd name="connsiteX17" fmla="*/ 3543308 w 3878559"/>
              <a:gd name="connsiteY17" fmla="*/ 3991 h 81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78559" h="810483">
                <a:moveTo>
                  <a:pt x="3632856" y="273261"/>
                </a:moveTo>
                <a:cubicBezTo>
                  <a:pt x="3595049" y="268992"/>
                  <a:pt x="3556605" y="287172"/>
                  <a:pt x="3536772" y="322414"/>
                </a:cubicBezTo>
                <a:cubicBezTo>
                  <a:pt x="3510328" y="369405"/>
                  <a:pt x="3526984" y="428935"/>
                  <a:pt x="3573974" y="455379"/>
                </a:cubicBezTo>
                <a:cubicBezTo>
                  <a:pt x="3620965" y="481823"/>
                  <a:pt x="3680495" y="465167"/>
                  <a:pt x="3706939" y="418177"/>
                </a:cubicBezTo>
                <a:cubicBezTo>
                  <a:pt x="3733383" y="371187"/>
                  <a:pt x="3716727" y="311656"/>
                  <a:pt x="3669737" y="285212"/>
                </a:cubicBezTo>
                <a:cubicBezTo>
                  <a:pt x="3657989" y="278601"/>
                  <a:pt x="3645458" y="274684"/>
                  <a:pt x="3632856" y="273261"/>
                </a:cubicBezTo>
                <a:close/>
                <a:moveTo>
                  <a:pt x="3543308" y="3991"/>
                </a:moveTo>
                <a:cubicBezTo>
                  <a:pt x="3601690" y="12378"/>
                  <a:pt x="3655954" y="33668"/>
                  <a:pt x="3703086" y="64899"/>
                </a:cubicBezTo>
                <a:cubicBezTo>
                  <a:pt x="3807822" y="134300"/>
                  <a:pt x="3877336" y="252797"/>
                  <a:pt x="3878545" y="387892"/>
                </a:cubicBezTo>
                <a:lnTo>
                  <a:pt x="3878544" y="387892"/>
                </a:lnTo>
                <a:cubicBezTo>
                  <a:pt x="3880477" y="604045"/>
                  <a:pt x="3706818" y="780838"/>
                  <a:pt x="3490666" y="782772"/>
                </a:cubicBezTo>
                <a:lnTo>
                  <a:pt x="394880" y="810467"/>
                </a:lnTo>
                <a:cubicBezTo>
                  <a:pt x="205747" y="812160"/>
                  <a:pt x="46747" y="679414"/>
                  <a:pt x="8657" y="501396"/>
                </a:cubicBezTo>
                <a:lnTo>
                  <a:pt x="0" y="422591"/>
                </a:lnTo>
                <a:lnTo>
                  <a:pt x="7246" y="343645"/>
                </a:lnTo>
                <a:cubicBezTo>
                  <a:pt x="42145" y="164973"/>
                  <a:pt x="198744" y="29404"/>
                  <a:pt x="387876" y="27712"/>
                </a:cubicBezTo>
                <a:lnTo>
                  <a:pt x="3483665" y="15"/>
                </a:lnTo>
                <a:cubicBezTo>
                  <a:pt x="3503929" y="-166"/>
                  <a:pt x="3523847" y="1196"/>
                  <a:pt x="3543308" y="3991"/>
                </a:cubicBezTo>
                <a:close/>
              </a:path>
            </a:pathLst>
          </a:custGeom>
          <a:gradFill>
            <a:gsLst>
              <a:gs pos="33000">
                <a:schemeClr val="accent2"/>
              </a:gs>
              <a:gs pos="100000">
                <a:schemeClr val="accent2">
                  <a:lumMod val="40000"/>
                  <a:lumOff val="60000"/>
                </a:schemeClr>
              </a:gs>
            </a:gsLst>
          </a:gradFill>
          <a:ln w="25400">
            <a:solidFill>
              <a:srgbClr val="FFFFFF"/>
            </a:solidFill>
          </a:ln>
        </p:spPr>
        <p:txBody>
          <a:bodyPr lIns="252000" tIns="0" rIns="0" bIns="0" anchor="ctr">
            <a:normAutofit/>
          </a:bodyPr>
          <a:lstStyle/>
          <a:p>
            <a:pPr defTabSz="914400">
              <a:lnSpc>
                <a:spcPct val="120000"/>
              </a:lnSpc>
              <a:defRPr/>
            </a:pPr>
            <a:r>
              <a:rPr lang="zh-CN" altLang="en-US" sz="2400" b="1" noProof="1">
                <a:solidFill>
                  <a:prstClr val="black"/>
                </a:solidFill>
                <a:latin typeface="宋体" panose="02010600030101010101" pitchFamily="2" charset="-122"/>
                <a:ea typeface="宋体" panose="02010600030101010101" pitchFamily="2" charset="-122"/>
              </a:rPr>
              <a:t>“阿波罗登月计划”</a:t>
            </a:r>
            <a:endParaRPr lang="zh-CN" altLang="en-US" sz="2400" b="1" dirty="0">
              <a:solidFill>
                <a:prstClr val="black"/>
              </a:solidFill>
              <a:latin typeface="宋体" panose="02010600030101010101" pitchFamily="2" charset="-122"/>
              <a:ea typeface="宋体" panose="02010600030101010101" pitchFamily="2" charset="-122"/>
            </a:endParaRPr>
          </a:p>
        </p:txBody>
      </p:sp>
      <p:sp>
        <p:nvSpPr>
          <p:cNvPr id="5" name="MH_SubTitle_3"/>
          <p:cNvSpPr/>
          <p:nvPr>
            <p:custDataLst>
              <p:tags r:id="rId4"/>
            </p:custDataLst>
          </p:nvPr>
        </p:nvSpPr>
        <p:spPr>
          <a:xfrm rot="20616229">
            <a:off x="22956" y="3415400"/>
            <a:ext cx="3300412" cy="700087"/>
          </a:xfrm>
          <a:custGeom>
            <a:avLst/>
            <a:gdLst>
              <a:gd name="connsiteX0" fmla="*/ 3671867 w 3878405"/>
              <a:gd name="connsiteY0" fmla="*/ 329468 h 823012"/>
              <a:gd name="connsiteX1" fmla="*/ 3538118 w 3878405"/>
              <a:gd name="connsiteY1" fmla="*/ 363744 h 823012"/>
              <a:gd name="connsiteX2" fmla="*/ 3572395 w 3878405"/>
              <a:gd name="connsiteY2" fmla="*/ 497493 h 823012"/>
              <a:gd name="connsiteX3" fmla="*/ 3706144 w 3878405"/>
              <a:gd name="connsiteY3" fmla="*/ 463216 h 823012"/>
              <a:gd name="connsiteX4" fmla="*/ 3671867 w 3878405"/>
              <a:gd name="connsiteY4" fmla="*/ 329468 h 823012"/>
              <a:gd name="connsiteX5" fmla="*/ 3661266 w 3878405"/>
              <a:gd name="connsiteY5" fmla="*/ 81054 h 823012"/>
              <a:gd name="connsiteX6" fmla="*/ 3710042 w 3878405"/>
              <a:gd name="connsiteY6" fmla="*/ 109939 h 823012"/>
              <a:gd name="connsiteX7" fmla="*/ 3878372 w 3878405"/>
              <a:gd name="connsiteY7" fmla="*/ 436704 h 823012"/>
              <a:gd name="connsiteX8" fmla="*/ 3878371 w 3878405"/>
              <a:gd name="connsiteY8" fmla="*/ 436703 h 823012"/>
              <a:gd name="connsiteX9" fmla="*/ 3481925 w 3878405"/>
              <a:gd name="connsiteY9" fmla="*/ 822979 h 823012"/>
              <a:gd name="connsiteX10" fmla="*/ 386276 w 3878405"/>
              <a:gd name="connsiteY10" fmla="*/ 782754 h 823012"/>
              <a:gd name="connsiteX11" fmla="*/ 6926 w 3878405"/>
              <a:gd name="connsiteY11" fmla="*/ 465284 h 823012"/>
              <a:gd name="connsiteX12" fmla="*/ 0 w 3878405"/>
              <a:gd name="connsiteY12" fmla="*/ 386308 h 823012"/>
              <a:gd name="connsiteX13" fmla="*/ 8976 w 3878405"/>
              <a:gd name="connsiteY13" fmla="*/ 307540 h 823012"/>
              <a:gd name="connsiteX14" fmla="*/ 396446 w 3878405"/>
              <a:gd name="connsiteY14" fmla="*/ 33 h 823012"/>
              <a:gd name="connsiteX15" fmla="*/ 3492096 w 3878405"/>
              <a:gd name="connsiteY15" fmla="*/ 40257 h 823012"/>
              <a:gd name="connsiteX16" fmla="*/ 3661266 w 3878405"/>
              <a:gd name="connsiteY16" fmla="*/ 81054 h 8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8405" h="823012">
                <a:moveTo>
                  <a:pt x="3671867" y="329468"/>
                </a:moveTo>
                <a:cubicBezTo>
                  <a:pt x="3625469" y="301999"/>
                  <a:pt x="3565587" y="317345"/>
                  <a:pt x="3538118" y="363744"/>
                </a:cubicBezTo>
                <a:cubicBezTo>
                  <a:pt x="3510650" y="410143"/>
                  <a:pt x="3525996" y="470024"/>
                  <a:pt x="3572395" y="497493"/>
                </a:cubicBezTo>
                <a:cubicBezTo>
                  <a:pt x="3618794" y="524961"/>
                  <a:pt x="3678675" y="509615"/>
                  <a:pt x="3706144" y="463216"/>
                </a:cubicBezTo>
                <a:cubicBezTo>
                  <a:pt x="3733612" y="416818"/>
                  <a:pt x="3718266" y="356936"/>
                  <a:pt x="3671867" y="329468"/>
                </a:cubicBezTo>
                <a:close/>
                <a:moveTo>
                  <a:pt x="3661266" y="81054"/>
                </a:moveTo>
                <a:cubicBezTo>
                  <a:pt x="3678268" y="89521"/>
                  <a:pt x="3694563" y="99186"/>
                  <a:pt x="3710042" y="109939"/>
                </a:cubicBezTo>
                <a:cubicBezTo>
                  <a:pt x="3813230" y="181621"/>
                  <a:pt x="3880127" y="301614"/>
                  <a:pt x="3878372" y="436704"/>
                </a:cubicBezTo>
                <a:lnTo>
                  <a:pt x="3878371" y="436703"/>
                </a:lnTo>
                <a:cubicBezTo>
                  <a:pt x="3875562" y="652847"/>
                  <a:pt x="3698067" y="825787"/>
                  <a:pt x="3481925" y="822979"/>
                </a:cubicBezTo>
                <a:lnTo>
                  <a:pt x="386276" y="782754"/>
                </a:lnTo>
                <a:cubicBezTo>
                  <a:pt x="197151" y="780297"/>
                  <a:pt x="41101" y="644095"/>
                  <a:pt x="6926" y="465284"/>
                </a:cubicBezTo>
                <a:lnTo>
                  <a:pt x="0" y="386308"/>
                </a:lnTo>
                <a:lnTo>
                  <a:pt x="8976" y="307540"/>
                </a:lnTo>
                <a:cubicBezTo>
                  <a:pt x="47786" y="129677"/>
                  <a:pt x="207321" y="-2425"/>
                  <a:pt x="396446" y="33"/>
                </a:cubicBezTo>
                <a:lnTo>
                  <a:pt x="3492096" y="40257"/>
                </a:lnTo>
                <a:cubicBezTo>
                  <a:pt x="3552886" y="41047"/>
                  <a:pt x="3610259" y="55655"/>
                  <a:pt x="3661266" y="81054"/>
                </a:cubicBezTo>
                <a:close/>
              </a:path>
            </a:pathLst>
          </a:custGeom>
          <a:gradFill>
            <a:gsLst>
              <a:gs pos="33000">
                <a:schemeClr val="accent1"/>
              </a:gs>
              <a:gs pos="100000">
                <a:schemeClr val="accent1">
                  <a:lumMod val="40000"/>
                  <a:lumOff val="60000"/>
                </a:schemeClr>
              </a:gs>
            </a:gsLst>
            <a:lin ang="0" scaled="0"/>
          </a:gradFill>
          <a:ln w="25400">
            <a:solidFill>
              <a:srgbClr val="FFFFFF"/>
            </a:solidFill>
          </a:ln>
        </p:spPr>
        <p:txBody>
          <a:bodyPr lIns="252000" tIns="0" rIns="0" bIns="0" anchor="ctr">
            <a:normAutofit/>
          </a:bodyPr>
          <a:lstStyle/>
          <a:p>
            <a:pPr defTabSz="914400">
              <a:lnSpc>
                <a:spcPct val="120000"/>
              </a:lnSpc>
              <a:defRPr/>
            </a:pPr>
            <a:r>
              <a:rPr lang="zh-CN" altLang="en-US" sz="2400" b="1" noProof="1">
                <a:solidFill>
                  <a:prstClr val="black"/>
                </a:solidFill>
                <a:latin typeface="宋体" panose="02010600030101010101" pitchFamily="2" charset="-122"/>
                <a:ea typeface="宋体" panose="02010600030101010101" pitchFamily="2" charset="-122"/>
              </a:rPr>
              <a:t>“航天飞机计划”</a:t>
            </a:r>
            <a:endParaRPr lang="zh-CN" altLang="en-US" sz="2400" b="1" dirty="0">
              <a:solidFill>
                <a:prstClr val="black"/>
              </a:solidFill>
              <a:latin typeface="宋体" panose="02010600030101010101" pitchFamily="2" charset="-122"/>
              <a:ea typeface="宋体" panose="02010600030101010101" pitchFamily="2" charset="-122"/>
            </a:endParaRPr>
          </a:p>
        </p:txBody>
      </p:sp>
      <p:sp>
        <p:nvSpPr>
          <p:cNvPr id="8" name="MH_SubTitle_4"/>
          <p:cNvSpPr/>
          <p:nvPr>
            <p:custDataLst>
              <p:tags r:id="rId5"/>
            </p:custDataLst>
          </p:nvPr>
        </p:nvSpPr>
        <p:spPr>
          <a:xfrm rot="19386321">
            <a:off x="328436" y="3962271"/>
            <a:ext cx="3300413" cy="701675"/>
          </a:xfrm>
          <a:custGeom>
            <a:avLst/>
            <a:gdLst>
              <a:gd name="connsiteX0" fmla="*/ 3671867 w 3878405"/>
              <a:gd name="connsiteY0" fmla="*/ 329468 h 823012"/>
              <a:gd name="connsiteX1" fmla="*/ 3538118 w 3878405"/>
              <a:gd name="connsiteY1" fmla="*/ 363744 h 823012"/>
              <a:gd name="connsiteX2" fmla="*/ 3572395 w 3878405"/>
              <a:gd name="connsiteY2" fmla="*/ 497493 h 823012"/>
              <a:gd name="connsiteX3" fmla="*/ 3706144 w 3878405"/>
              <a:gd name="connsiteY3" fmla="*/ 463216 h 823012"/>
              <a:gd name="connsiteX4" fmla="*/ 3671867 w 3878405"/>
              <a:gd name="connsiteY4" fmla="*/ 329468 h 823012"/>
              <a:gd name="connsiteX5" fmla="*/ 3661266 w 3878405"/>
              <a:gd name="connsiteY5" fmla="*/ 81054 h 823012"/>
              <a:gd name="connsiteX6" fmla="*/ 3710042 w 3878405"/>
              <a:gd name="connsiteY6" fmla="*/ 109939 h 823012"/>
              <a:gd name="connsiteX7" fmla="*/ 3878372 w 3878405"/>
              <a:gd name="connsiteY7" fmla="*/ 436704 h 823012"/>
              <a:gd name="connsiteX8" fmla="*/ 3878371 w 3878405"/>
              <a:gd name="connsiteY8" fmla="*/ 436703 h 823012"/>
              <a:gd name="connsiteX9" fmla="*/ 3481925 w 3878405"/>
              <a:gd name="connsiteY9" fmla="*/ 822979 h 823012"/>
              <a:gd name="connsiteX10" fmla="*/ 386276 w 3878405"/>
              <a:gd name="connsiteY10" fmla="*/ 782754 h 823012"/>
              <a:gd name="connsiteX11" fmla="*/ 6926 w 3878405"/>
              <a:gd name="connsiteY11" fmla="*/ 465284 h 823012"/>
              <a:gd name="connsiteX12" fmla="*/ 0 w 3878405"/>
              <a:gd name="connsiteY12" fmla="*/ 386308 h 823012"/>
              <a:gd name="connsiteX13" fmla="*/ 8976 w 3878405"/>
              <a:gd name="connsiteY13" fmla="*/ 307540 h 823012"/>
              <a:gd name="connsiteX14" fmla="*/ 396446 w 3878405"/>
              <a:gd name="connsiteY14" fmla="*/ 33 h 823012"/>
              <a:gd name="connsiteX15" fmla="*/ 3492096 w 3878405"/>
              <a:gd name="connsiteY15" fmla="*/ 40257 h 823012"/>
              <a:gd name="connsiteX16" fmla="*/ 3661266 w 3878405"/>
              <a:gd name="connsiteY16" fmla="*/ 81054 h 8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8405" h="823012">
                <a:moveTo>
                  <a:pt x="3671867" y="329468"/>
                </a:moveTo>
                <a:cubicBezTo>
                  <a:pt x="3625469" y="301999"/>
                  <a:pt x="3565587" y="317345"/>
                  <a:pt x="3538118" y="363744"/>
                </a:cubicBezTo>
                <a:cubicBezTo>
                  <a:pt x="3510650" y="410143"/>
                  <a:pt x="3525996" y="470024"/>
                  <a:pt x="3572395" y="497493"/>
                </a:cubicBezTo>
                <a:cubicBezTo>
                  <a:pt x="3618794" y="524961"/>
                  <a:pt x="3678675" y="509615"/>
                  <a:pt x="3706144" y="463216"/>
                </a:cubicBezTo>
                <a:cubicBezTo>
                  <a:pt x="3733612" y="416818"/>
                  <a:pt x="3718266" y="356936"/>
                  <a:pt x="3671867" y="329468"/>
                </a:cubicBezTo>
                <a:close/>
                <a:moveTo>
                  <a:pt x="3661266" y="81054"/>
                </a:moveTo>
                <a:cubicBezTo>
                  <a:pt x="3678268" y="89521"/>
                  <a:pt x="3694563" y="99186"/>
                  <a:pt x="3710042" y="109939"/>
                </a:cubicBezTo>
                <a:cubicBezTo>
                  <a:pt x="3813230" y="181621"/>
                  <a:pt x="3880127" y="301614"/>
                  <a:pt x="3878372" y="436704"/>
                </a:cubicBezTo>
                <a:lnTo>
                  <a:pt x="3878371" y="436703"/>
                </a:lnTo>
                <a:cubicBezTo>
                  <a:pt x="3875562" y="652847"/>
                  <a:pt x="3698067" y="825787"/>
                  <a:pt x="3481925" y="822979"/>
                </a:cubicBezTo>
                <a:lnTo>
                  <a:pt x="386276" y="782754"/>
                </a:lnTo>
                <a:cubicBezTo>
                  <a:pt x="197151" y="780297"/>
                  <a:pt x="41101" y="644095"/>
                  <a:pt x="6926" y="465284"/>
                </a:cubicBezTo>
                <a:lnTo>
                  <a:pt x="0" y="386308"/>
                </a:lnTo>
                <a:lnTo>
                  <a:pt x="8976" y="307540"/>
                </a:lnTo>
                <a:cubicBezTo>
                  <a:pt x="47786" y="129677"/>
                  <a:pt x="207321" y="-2425"/>
                  <a:pt x="396446" y="33"/>
                </a:cubicBezTo>
                <a:lnTo>
                  <a:pt x="3492096" y="40257"/>
                </a:lnTo>
                <a:cubicBezTo>
                  <a:pt x="3552886" y="41047"/>
                  <a:pt x="3610259" y="55655"/>
                  <a:pt x="3661266" y="81054"/>
                </a:cubicBezTo>
                <a:close/>
              </a:path>
            </a:pathLst>
          </a:custGeom>
          <a:gradFill>
            <a:gsLst>
              <a:gs pos="33000">
                <a:schemeClr val="accent2"/>
              </a:gs>
              <a:gs pos="100000">
                <a:schemeClr val="accent2">
                  <a:lumMod val="40000"/>
                  <a:lumOff val="60000"/>
                </a:schemeClr>
              </a:gs>
            </a:gsLst>
            <a:lin ang="0" scaled="0"/>
          </a:gradFill>
          <a:ln w="25400">
            <a:solidFill>
              <a:srgbClr val="FFFFFF"/>
            </a:solidFill>
          </a:ln>
        </p:spPr>
        <p:txBody>
          <a:bodyPr lIns="252000" tIns="0" rIns="0" bIns="0" anchor="ctr">
            <a:normAutofit/>
          </a:bodyPr>
          <a:lstStyle/>
          <a:p>
            <a:pPr defTabSz="914400">
              <a:lnSpc>
                <a:spcPct val="120000"/>
              </a:lnSpc>
              <a:defRPr/>
            </a:pPr>
            <a:r>
              <a:rPr lang="zh-CN" altLang="en-US" sz="2400" b="1" noProof="1">
                <a:solidFill>
                  <a:prstClr val="black"/>
                </a:solidFill>
                <a:latin typeface="宋体" panose="02010600030101010101" pitchFamily="2" charset="-122"/>
                <a:ea typeface="宋体" panose="02010600030101010101" pitchFamily="2" charset="-122"/>
              </a:rPr>
              <a:t>“星球大战计划”</a:t>
            </a:r>
            <a:endParaRPr lang="zh-CN" altLang="en-US" sz="2400" b="1" dirty="0">
              <a:solidFill>
                <a:prstClr val="black"/>
              </a:solidFill>
              <a:latin typeface="宋体" panose="02010600030101010101" pitchFamily="2" charset="-122"/>
              <a:ea typeface="宋体" panose="02010600030101010101" pitchFamily="2" charset="-122"/>
            </a:endParaRPr>
          </a:p>
        </p:txBody>
      </p:sp>
      <p:sp>
        <p:nvSpPr>
          <p:cNvPr id="10" name="MH_SubTitle_5"/>
          <p:cNvSpPr/>
          <p:nvPr>
            <p:custDataLst>
              <p:tags r:id="rId6"/>
            </p:custDataLst>
          </p:nvPr>
        </p:nvSpPr>
        <p:spPr>
          <a:xfrm rot="17912052">
            <a:off x="936620" y="4312605"/>
            <a:ext cx="3300412" cy="700088"/>
          </a:xfrm>
          <a:custGeom>
            <a:avLst/>
            <a:gdLst>
              <a:gd name="connsiteX0" fmla="*/ 3671867 w 3878405"/>
              <a:gd name="connsiteY0" fmla="*/ 329468 h 823012"/>
              <a:gd name="connsiteX1" fmla="*/ 3538118 w 3878405"/>
              <a:gd name="connsiteY1" fmla="*/ 363744 h 823012"/>
              <a:gd name="connsiteX2" fmla="*/ 3572395 w 3878405"/>
              <a:gd name="connsiteY2" fmla="*/ 497493 h 823012"/>
              <a:gd name="connsiteX3" fmla="*/ 3706144 w 3878405"/>
              <a:gd name="connsiteY3" fmla="*/ 463216 h 823012"/>
              <a:gd name="connsiteX4" fmla="*/ 3671867 w 3878405"/>
              <a:gd name="connsiteY4" fmla="*/ 329468 h 823012"/>
              <a:gd name="connsiteX5" fmla="*/ 3661266 w 3878405"/>
              <a:gd name="connsiteY5" fmla="*/ 81054 h 823012"/>
              <a:gd name="connsiteX6" fmla="*/ 3710042 w 3878405"/>
              <a:gd name="connsiteY6" fmla="*/ 109939 h 823012"/>
              <a:gd name="connsiteX7" fmla="*/ 3878372 w 3878405"/>
              <a:gd name="connsiteY7" fmla="*/ 436704 h 823012"/>
              <a:gd name="connsiteX8" fmla="*/ 3878371 w 3878405"/>
              <a:gd name="connsiteY8" fmla="*/ 436703 h 823012"/>
              <a:gd name="connsiteX9" fmla="*/ 3481925 w 3878405"/>
              <a:gd name="connsiteY9" fmla="*/ 822979 h 823012"/>
              <a:gd name="connsiteX10" fmla="*/ 386276 w 3878405"/>
              <a:gd name="connsiteY10" fmla="*/ 782754 h 823012"/>
              <a:gd name="connsiteX11" fmla="*/ 6926 w 3878405"/>
              <a:gd name="connsiteY11" fmla="*/ 465284 h 823012"/>
              <a:gd name="connsiteX12" fmla="*/ 0 w 3878405"/>
              <a:gd name="connsiteY12" fmla="*/ 386308 h 823012"/>
              <a:gd name="connsiteX13" fmla="*/ 8976 w 3878405"/>
              <a:gd name="connsiteY13" fmla="*/ 307540 h 823012"/>
              <a:gd name="connsiteX14" fmla="*/ 396446 w 3878405"/>
              <a:gd name="connsiteY14" fmla="*/ 33 h 823012"/>
              <a:gd name="connsiteX15" fmla="*/ 3492096 w 3878405"/>
              <a:gd name="connsiteY15" fmla="*/ 40257 h 823012"/>
              <a:gd name="connsiteX16" fmla="*/ 3661266 w 3878405"/>
              <a:gd name="connsiteY16" fmla="*/ 81054 h 8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8405" h="823012">
                <a:moveTo>
                  <a:pt x="3671867" y="329468"/>
                </a:moveTo>
                <a:cubicBezTo>
                  <a:pt x="3625469" y="301999"/>
                  <a:pt x="3565587" y="317345"/>
                  <a:pt x="3538118" y="363744"/>
                </a:cubicBezTo>
                <a:cubicBezTo>
                  <a:pt x="3510650" y="410143"/>
                  <a:pt x="3525996" y="470024"/>
                  <a:pt x="3572395" y="497493"/>
                </a:cubicBezTo>
                <a:cubicBezTo>
                  <a:pt x="3618794" y="524961"/>
                  <a:pt x="3678675" y="509615"/>
                  <a:pt x="3706144" y="463216"/>
                </a:cubicBezTo>
                <a:cubicBezTo>
                  <a:pt x="3733612" y="416818"/>
                  <a:pt x="3718266" y="356936"/>
                  <a:pt x="3671867" y="329468"/>
                </a:cubicBezTo>
                <a:close/>
                <a:moveTo>
                  <a:pt x="3661266" y="81054"/>
                </a:moveTo>
                <a:cubicBezTo>
                  <a:pt x="3678268" y="89521"/>
                  <a:pt x="3694563" y="99186"/>
                  <a:pt x="3710042" y="109939"/>
                </a:cubicBezTo>
                <a:cubicBezTo>
                  <a:pt x="3813230" y="181621"/>
                  <a:pt x="3880127" y="301614"/>
                  <a:pt x="3878372" y="436704"/>
                </a:cubicBezTo>
                <a:lnTo>
                  <a:pt x="3878371" y="436703"/>
                </a:lnTo>
                <a:cubicBezTo>
                  <a:pt x="3875562" y="652847"/>
                  <a:pt x="3698067" y="825787"/>
                  <a:pt x="3481925" y="822979"/>
                </a:cubicBezTo>
                <a:lnTo>
                  <a:pt x="386276" y="782754"/>
                </a:lnTo>
                <a:cubicBezTo>
                  <a:pt x="197151" y="780297"/>
                  <a:pt x="41101" y="644095"/>
                  <a:pt x="6926" y="465284"/>
                </a:cubicBezTo>
                <a:lnTo>
                  <a:pt x="0" y="386308"/>
                </a:lnTo>
                <a:lnTo>
                  <a:pt x="8976" y="307540"/>
                </a:lnTo>
                <a:cubicBezTo>
                  <a:pt x="47786" y="129677"/>
                  <a:pt x="207321" y="-2425"/>
                  <a:pt x="396446" y="33"/>
                </a:cubicBezTo>
                <a:lnTo>
                  <a:pt x="3492096" y="40257"/>
                </a:lnTo>
                <a:cubicBezTo>
                  <a:pt x="3552886" y="41047"/>
                  <a:pt x="3610259" y="55655"/>
                  <a:pt x="3661266" y="81054"/>
                </a:cubicBezTo>
                <a:close/>
              </a:path>
            </a:pathLst>
          </a:custGeom>
          <a:gradFill>
            <a:gsLst>
              <a:gs pos="33000">
                <a:schemeClr val="accent1"/>
              </a:gs>
              <a:gs pos="100000">
                <a:schemeClr val="accent1">
                  <a:lumMod val="40000"/>
                  <a:lumOff val="60000"/>
                </a:schemeClr>
              </a:gs>
            </a:gsLst>
          </a:gradFill>
          <a:ln w="25400">
            <a:solidFill>
              <a:srgbClr val="FFFFFF"/>
            </a:solidFill>
          </a:ln>
        </p:spPr>
        <p:txBody>
          <a:bodyPr lIns="252000" tIns="0" rIns="0" bIns="0" anchor="ctr">
            <a:normAutofit/>
          </a:bodyPr>
          <a:lstStyle/>
          <a:p>
            <a:pPr defTabSz="914400">
              <a:lnSpc>
                <a:spcPct val="120000"/>
              </a:lnSpc>
              <a:defRPr/>
            </a:pPr>
            <a:r>
              <a:rPr lang="zh-CN" altLang="en-US" sz="2400" b="1" noProof="1">
                <a:solidFill>
                  <a:prstClr val="black"/>
                </a:solidFill>
                <a:latin typeface="宋体" panose="02010600030101010101" pitchFamily="2" charset="-122"/>
                <a:ea typeface="宋体" panose="02010600030101010101" pitchFamily="2" charset="-122"/>
              </a:rPr>
              <a:t>“信息高速公路计划”</a:t>
            </a:r>
            <a:endParaRPr lang="zh-CN" altLang="en-US" sz="2400" b="1" dirty="0">
              <a:solidFill>
                <a:prstClr val="black"/>
              </a:solidFill>
              <a:latin typeface="宋体" panose="02010600030101010101" pitchFamily="2" charset="-122"/>
              <a:ea typeface="宋体" panose="02010600030101010101" pitchFamily="2" charset="-122"/>
            </a:endParaRPr>
          </a:p>
        </p:txBody>
      </p:sp>
      <p:sp>
        <p:nvSpPr>
          <p:cNvPr id="3079" name="MH_Other_1"/>
          <p:cNvSpPr/>
          <p:nvPr>
            <p:custDataLst>
              <p:tags r:id="rId7"/>
            </p:custDataLst>
          </p:nvPr>
        </p:nvSpPr>
        <p:spPr bwMode="auto">
          <a:xfrm rot="853785">
            <a:off x="3329180" y="2399460"/>
            <a:ext cx="1038225" cy="1128712"/>
          </a:xfrm>
          <a:custGeom>
            <a:avLst/>
            <a:gdLst>
              <a:gd name="T0" fmla="*/ 167828 w 984623"/>
              <a:gd name="T1" fmla="*/ 1492613 h 1028559"/>
              <a:gd name="T2" fmla="*/ 123663 w 984623"/>
              <a:gd name="T3" fmla="*/ 1413133 h 1028559"/>
              <a:gd name="T4" fmla="*/ 194328 w 984623"/>
              <a:gd name="T5" fmla="*/ 1233444 h 1028559"/>
              <a:gd name="T6" fmla="*/ 482874 w 984623"/>
              <a:gd name="T7" fmla="*/ 939716 h 1028559"/>
              <a:gd name="T8" fmla="*/ 974581 w 984623"/>
              <a:gd name="T9" fmla="*/ 431746 h 1028559"/>
              <a:gd name="T10" fmla="*/ 1213075 w 984623"/>
              <a:gd name="T11" fmla="*/ 34352 h 1028559"/>
              <a:gd name="T12" fmla="*/ 1101190 w 984623"/>
              <a:gd name="T13" fmla="*/ 65452 h 1028559"/>
              <a:gd name="T14" fmla="*/ 762588 w 984623"/>
              <a:gd name="T15" fmla="*/ 428289 h 1028559"/>
              <a:gd name="T16" fmla="*/ 479930 w 984623"/>
              <a:gd name="T17" fmla="*/ 870606 h 1028559"/>
              <a:gd name="T18" fmla="*/ 323878 w 984623"/>
              <a:gd name="T19" fmla="*/ 1178154 h 1028559"/>
              <a:gd name="T20" fmla="*/ 217881 w 984623"/>
              <a:gd name="T21" fmla="*/ 1309467 h 1028559"/>
              <a:gd name="T22" fmla="*/ 67720 w 984623"/>
              <a:gd name="T23" fmla="*/ 1364756 h 1028559"/>
              <a:gd name="T24" fmla="*/ 0 w 984623"/>
              <a:gd name="T25" fmla="*/ 1371667 h 10285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84623" h="1028559">
                <a:moveTo>
                  <a:pt x="135731" y="1028559"/>
                </a:moveTo>
                <a:cubicBezTo>
                  <a:pt x="116085" y="1016057"/>
                  <a:pt x="96440" y="1003556"/>
                  <a:pt x="100012" y="973791"/>
                </a:cubicBezTo>
                <a:cubicBezTo>
                  <a:pt x="103584" y="944026"/>
                  <a:pt x="108743" y="904338"/>
                  <a:pt x="157162" y="849966"/>
                </a:cubicBezTo>
                <a:cubicBezTo>
                  <a:pt x="205581" y="795594"/>
                  <a:pt x="390525" y="647559"/>
                  <a:pt x="390525" y="647559"/>
                </a:cubicBezTo>
                <a:cubicBezTo>
                  <a:pt x="495697" y="555484"/>
                  <a:pt x="689768" y="401497"/>
                  <a:pt x="788193" y="297516"/>
                </a:cubicBezTo>
                <a:cubicBezTo>
                  <a:pt x="886618" y="193535"/>
                  <a:pt x="964009" y="65741"/>
                  <a:pt x="981075" y="23672"/>
                </a:cubicBezTo>
                <a:cubicBezTo>
                  <a:pt x="998141" y="-18397"/>
                  <a:pt x="951309" y="-141"/>
                  <a:pt x="890587" y="45103"/>
                </a:cubicBezTo>
                <a:cubicBezTo>
                  <a:pt x="829865" y="90347"/>
                  <a:pt x="700483" y="202662"/>
                  <a:pt x="616743" y="295134"/>
                </a:cubicBezTo>
                <a:cubicBezTo>
                  <a:pt x="533003" y="387606"/>
                  <a:pt x="447277" y="513812"/>
                  <a:pt x="388143" y="599934"/>
                </a:cubicBezTo>
                <a:cubicBezTo>
                  <a:pt x="329009" y="686056"/>
                  <a:pt x="297259" y="761463"/>
                  <a:pt x="261937" y="811866"/>
                </a:cubicBezTo>
                <a:cubicBezTo>
                  <a:pt x="226615" y="862269"/>
                  <a:pt x="210740" y="880922"/>
                  <a:pt x="176212" y="902353"/>
                </a:cubicBezTo>
                <a:cubicBezTo>
                  <a:pt x="141684" y="923784"/>
                  <a:pt x="84137" y="933309"/>
                  <a:pt x="54768" y="940453"/>
                </a:cubicBezTo>
                <a:cubicBezTo>
                  <a:pt x="25399" y="947597"/>
                  <a:pt x="12699" y="946406"/>
                  <a:pt x="0" y="945216"/>
                </a:cubicBezTo>
              </a:path>
            </a:pathLst>
          </a:custGeom>
          <a:noFill/>
          <a:ln w="25400">
            <a:solidFill>
              <a:schemeClr val="tx1">
                <a:lumMod val="85000"/>
                <a:lumOff val="15000"/>
              </a:schemeClr>
            </a:solidFill>
            <a:round/>
          </a:ln>
          <a:extLst>
            <a:ext uri="{909E8E84-426E-40DD-AFC4-6F175D3DCCD1}">
              <a14:hiddenFill xmlns:a14="http://schemas.microsoft.com/office/drawing/2010/main">
                <a:solidFill>
                  <a:srgbClr val="FFFFFF"/>
                </a:solidFill>
              </a14:hiddenFill>
            </a:ext>
          </a:extLst>
        </p:spPr>
        <p:txBody>
          <a:bodyPr anchor="ctr"/>
          <a:lstStyle/>
          <a:p>
            <a:pPr defTabSz="914400">
              <a:defRPr/>
            </a:pPr>
            <a:endParaRPr lang="zh-CN" altLang="en-US">
              <a:solidFill>
                <a:prstClr val="black"/>
              </a:solidFill>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p:txBody>
          <a:bodyPr>
            <a:noAutofit/>
          </a:bodyPr>
          <a:lstStyle/>
          <a:p>
            <a:r>
              <a:rPr lang="zh-CN" altLang="en-US" sz="3600">
                <a:solidFill>
                  <a:srgbClr val="C00000"/>
                </a:solidFill>
                <a:latin typeface="华文新魏" panose="02010800040101010101" pitchFamily="2" charset="-122"/>
                <a:ea typeface="华文新魏" panose="02010800040101010101" pitchFamily="2" charset="-122"/>
              </a:rPr>
              <a:t>美国利用军工优势技术溢出培育一批军民两用高新技术产业集群和产业链</a:t>
            </a:r>
            <a:endParaRPr lang="zh-CN" altLang="en-US" sz="3600"/>
          </a:p>
        </p:txBody>
      </p:sp>
      <p:sp>
        <p:nvSpPr>
          <p:cNvPr id="6" name="五边形 5"/>
          <p:cNvSpPr/>
          <p:nvPr/>
        </p:nvSpPr>
        <p:spPr>
          <a:xfrm>
            <a:off x="3712176" y="3183060"/>
            <a:ext cx="2272553" cy="793376"/>
          </a:xfrm>
          <a:prstGeom prst="homePlate">
            <a:avLst/>
          </a:prstGeom>
          <a:solidFill>
            <a:schemeClr val="accent1">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defRPr/>
            </a:pPr>
            <a:r>
              <a:rPr lang="zh-CN" altLang="en-US" sz="2400" b="1">
                <a:solidFill>
                  <a:prstClr val="black"/>
                </a:solidFill>
                <a:latin typeface="Calibri" panose="020F0502020204030204"/>
                <a:ea typeface="宋体" panose="02010600030101010101" pitchFamily="2" charset="-122"/>
              </a:rPr>
              <a:t>催生和带动</a:t>
            </a:r>
          </a:p>
        </p:txBody>
      </p:sp>
      <p:sp>
        <p:nvSpPr>
          <p:cNvPr id="7" name="圆角矩形 6"/>
          <p:cNvSpPr/>
          <p:nvPr/>
        </p:nvSpPr>
        <p:spPr>
          <a:xfrm>
            <a:off x="6113174" y="2289176"/>
            <a:ext cx="2756647" cy="2968075"/>
          </a:xfrm>
          <a:prstGeom prst="round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81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defRPr/>
            </a:pPr>
            <a:r>
              <a:rPr lang="zh-CN" altLang="en-US" sz="2900" noProof="1">
                <a:solidFill>
                  <a:srgbClr val="0000FF"/>
                </a:solidFill>
                <a:latin typeface="华文琥珀" panose="02010800040101010101" pitchFamily="2" charset="-122"/>
                <a:ea typeface="华文琥珀" panose="02010800040101010101" pitchFamily="2" charset="-122"/>
              </a:rPr>
              <a:t>核工业、航天、计算机、</a:t>
            </a:r>
            <a:r>
              <a:rPr lang="en-US" altLang="zh-CN" sz="2900" noProof="1">
                <a:solidFill>
                  <a:srgbClr val="0000FF"/>
                </a:solidFill>
                <a:latin typeface="华文琥珀" panose="02010800040101010101" pitchFamily="2" charset="-122"/>
                <a:ea typeface="华文琥珀" panose="02010800040101010101" pitchFamily="2" charset="-122"/>
              </a:rPr>
              <a:t>GPS</a:t>
            </a:r>
            <a:r>
              <a:rPr lang="zh-CN" altLang="en-US" sz="2900" noProof="1">
                <a:solidFill>
                  <a:srgbClr val="0000FF"/>
                </a:solidFill>
                <a:latin typeface="华文琥珀" panose="02010800040101010101" pitchFamily="2" charset="-122"/>
                <a:ea typeface="华文琥珀" panose="02010800040101010101" pitchFamily="2" charset="-122"/>
              </a:rPr>
              <a:t>、互联网等高新技术产业</a:t>
            </a:r>
            <a:r>
              <a:rPr lang="zh-CN" altLang="en-US" sz="2900" noProof="1">
                <a:solidFill>
                  <a:prstClr val="black"/>
                </a:solidFill>
                <a:latin typeface="宋体" panose="02010600030101010101" pitchFamily="2" charset="-122"/>
                <a:ea typeface="宋体" panose="02010600030101010101" pitchFamily="2" charset="-122"/>
              </a:rPr>
              <a:t>发展</a:t>
            </a:r>
            <a:endParaRPr lang="zh-CN" altLang="en-US">
              <a:solidFill>
                <a:prstClr val="white"/>
              </a:solidFill>
              <a:latin typeface="Calibri" panose="020F0502020204030204"/>
              <a:ea typeface="宋体" panose="02010600030101010101" pitchFamily="2" charset="-122"/>
            </a:endParaRPr>
          </a:p>
        </p:txBody>
      </p:sp>
      <p:pic>
        <p:nvPicPr>
          <p:cNvPr id="9" name="图片 8"/>
          <p:cNvPicPr>
            <a:picLocks noChangeAspect="1"/>
          </p:cNvPicPr>
          <p:nvPr/>
        </p:nvPicPr>
        <p:blipFill>
          <a:blip r:embed="rId10" cstate="print"/>
          <a:stretch>
            <a:fillRect/>
          </a:stretch>
        </p:blipFill>
        <p:spPr>
          <a:xfrm>
            <a:off x="3594469" y="4394967"/>
            <a:ext cx="2261812" cy="2286198"/>
          </a:xfrm>
          <a:prstGeom prst="rect">
            <a:avLst/>
          </a:prstGeom>
        </p:spPr>
      </p:pic>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6" y="1710122"/>
            <a:ext cx="4083391" cy="3539430"/>
          </a:xfrm>
          <a:prstGeom prst="rect">
            <a:avLst/>
          </a:prstGeom>
        </p:spPr>
        <p:txBody>
          <a:bodyPr wrap="square">
            <a:spAutoFit/>
          </a:bodyPr>
          <a:lstStyle/>
          <a:p>
            <a:pPr marL="285750" indent="-285750" defTabSz="914400">
              <a:buFont typeface="Wingdings" panose="05000000000000000000" pitchFamily="2" charset="2"/>
              <a:buChar char="l"/>
              <a:defRPr/>
            </a:pPr>
            <a:r>
              <a:rPr lang="zh-CN" altLang="en-US" sz="3200" b="1" dirty="0">
                <a:solidFill>
                  <a:srgbClr val="0000FF"/>
                </a:solidFill>
                <a:latin typeface="楷体" panose="02010609060101010101" pitchFamily="49" charset="-122"/>
                <a:ea typeface="楷体" panose="02010609060101010101" pitchFamily="49" charset="-122"/>
              </a:rPr>
              <a:t>因特网（互联网）始于</a:t>
            </a:r>
            <a:r>
              <a:rPr lang="en-US" altLang="zh-CN" sz="3200" b="1" dirty="0">
                <a:solidFill>
                  <a:srgbClr val="0000FF"/>
                </a:solidFill>
                <a:latin typeface="楷体" panose="02010609060101010101" pitchFamily="49" charset="-122"/>
                <a:ea typeface="楷体" panose="02010609060101010101" pitchFamily="49" charset="-122"/>
              </a:rPr>
              <a:t>1969</a:t>
            </a:r>
            <a:r>
              <a:rPr lang="zh-CN" altLang="en-US" sz="3200" b="1" dirty="0">
                <a:solidFill>
                  <a:srgbClr val="0000FF"/>
                </a:solidFill>
                <a:latin typeface="楷体" panose="02010609060101010101" pitchFamily="49" charset="-122"/>
                <a:ea typeface="楷体" panose="02010609060101010101" pitchFamily="49" charset="-122"/>
              </a:rPr>
              <a:t>年的美国。</a:t>
            </a:r>
            <a:r>
              <a:rPr lang="zh-CN" altLang="en-US" sz="3200" dirty="0">
                <a:solidFill>
                  <a:prstClr val="black"/>
                </a:solidFill>
                <a:latin typeface="楷体" panose="02010609060101010101" pitchFamily="49" charset="-122"/>
                <a:ea typeface="楷体" panose="02010609060101010101" pitchFamily="49" charset="-122"/>
              </a:rPr>
              <a:t>是美军在</a:t>
            </a:r>
            <a:r>
              <a:rPr lang="en-US" altLang="zh-CN" sz="3200" dirty="0">
                <a:solidFill>
                  <a:prstClr val="black"/>
                </a:solidFill>
                <a:latin typeface="楷体" panose="02010609060101010101" pitchFamily="49" charset="-122"/>
                <a:ea typeface="楷体" panose="02010609060101010101" pitchFamily="49" charset="-122"/>
              </a:rPr>
              <a:t>ARPA</a:t>
            </a:r>
            <a:r>
              <a:rPr lang="zh-CN" altLang="en-US" sz="3200" dirty="0">
                <a:solidFill>
                  <a:prstClr val="black"/>
                </a:solidFill>
                <a:latin typeface="楷体" panose="02010609060101010101" pitchFamily="49" charset="-122"/>
                <a:ea typeface="楷体" panose="02010609060101010101" pitchFamily="49" charset="-122"/>
              </a:rPr>
              <a:t>（阿帕网，</a:t>
            </a:r>
            <a:r>
              <a:rPr lang="zh-CN" altLang="en-US" sz="3200" b="1" dirty="0">
                <a:solidFill>
                  <a:srgbClr val="0000FF"/>
                </a:solidFill>
                <a:latin typeface="楷体" panose="02010609060101010101" pitchFamily="49" charset="-122"/>
                <a:ea typeface="楷体" panose="02010609060101010101" pitchFamily="49" charset="-122"/>
              </a:rPr>
              <a:t>美国国防部研究计划署</a:t>
            </a:r>
            <a:r>
              <a:rPr lang="zh-CN" altLang="en-US" sz="3200" dirty="0">
                <a:solidFill>
                  <a:prstClr val="black"/>
                </a:solidFill>
                <a:latin typeface="楷体" panose="02010609060101010101" pitchFamily="49" charset="-122"/>
                <a:ea typeface="楷体" panose="02010609060101010101" pitchFamily="49" charset="-122"/>
              </a:rPr>
              <a:t>）制定的协定下，</a:t>
            </a:r>
            <a:r>
              <a:rPr lang="zh-CN" altLang="en-US" sz="3200" b="1" dirty="0">
                <a:solidFill>
                  <a:srgbClr val="0000FF"/>
                </a:solidFill>
                <a:latin typeface="楷体" panose="02010609060101010101" pitchFamily="49" charset="-122"/>
                <a:ea typeface="楷体" panose="02010609060101010101" pitchFamily="49" charset="-122"/>
              </a:rPr>
              <a:t>首先用于军事连接</a:t>
            </a:r>
            <a:r>
              <a:rPr lang="zh-CN" altLang="en-US" sz="3200" dirty="0">
                <a:solidFill>
                  <a:prstClr val="black"/>
                </a:solidFill>
                <a:latin typeface="楷体" panose="02010609060101010101" pitchFamily="49" charset="-122"/>
                <a:ea typeface="楷体" panose="02010609060101010101" pitchFamily="49" charset="-122"/>
              </a:rPr>
              <a:t>。</a:t>
            </a: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6627" y="2540855"/>
            <a:ext cx="3334887" cy="242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47743" y="244694"/>
            <a:ext cx="8648521" cy="769441"/>
          </a:xfrm>
          <a:prstGeom prst="rect">
            <a:avLst/>
          </a:prstGeom>
        </p:spPr>
        <p:txBody>
          <a:bodyPr wrap="none">
            <a:spAutoFit/>
          </a:bodyPr>
          <a:lstStyle/>
          <a:p>
            <a:pPr defTabSz="914400">
              <a:defRPr/>
            </a:pPr>
            <a:r>
              <a:rPr lang="zh-CN" altLang="en-US" sz="4400" dirty="0">
                <a:solidFill>
                  <a:srgbClr val="C00000"/>
                </a:solidFill>
                <a:latin typeface="华文新魏" panose="02010800040101010101" pitchFamily="2" charset="-122"/>
                <a:ea typeface="华文新魏" panose="02010800040101010101" pitchFamily="2" charset="-122"/>
              </a:rPr>
              <a:t>互联网在美国最早被用于军事用途</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174" y="146330"/>
            <a:ext cx="8229600" cy="1143000"/>
          </a:xfrm>
        </p:spPr>
        <p:txBody>
          <a:bodyPr>
            <a:normAutofit fontScale="90000"/>
          </a:bodyPr>
          <a:lstStyle/>
          <a:p>
            <a:pPr algn="ctr" fontAlgn="auto"/>
            <a:r>
              <a:rPr lang="zh-CN" altLang="en-US" strike="noStrike" noProof="1">
                <a:solidFill>
                  <a:srgbClr val="C00000"/>
                </a:solidFill>
                <a:latin typeface="华文新魏" panose="02010800040101010101" pitchFamily="2" charset="-122"/>
                <a:ea typeface="华文新魏" panose="02010800040101010101" pitchFamily="2" charset="-122"/>
              </a:rPr>
              <a:t>波音公司受益于军民融合模式，数次化解倒闭风险</a:t>
            </a:r>
          </a:p>
        </p:txBody>
      </p:sp>
      <p:pic>
        <p:nvPicPr>
          <p:cNvPr id="373762" name="Picture 2"/>
          <p:cNvPicPr>
            <a:picLocks noChangeAspect="1"/>
          </p:cNvPicPr>
          <p:nvPr/>
        </p:nvPicPr>
        <p:blipFill>
          <a:blip r:embed="rId2" cstate="print"/>
          <a:stretch>
            <a:fillRect/>
          </a:stretch>
        </p:blipFill>
        <p:spPr>
          <a:xfrm>
            <a:off x="1366271" y="1324119"/>
            <a:ext cx="6719437" cy="5037137"/>
          </a:xfrm>
          <a:prstGeom prst="rect">
            <a:avLst/>
          </a:prstGeom>
          <a:noFill/>
          <a:ln w="9525">
            <a:noFill/>
          </a:ln>
        </p:spPr>
      </p:pic>
      <p:sp>
        <p:nvSpPr>
          <p:cNvPr id="3" name="矩形 2"/>
          <p:cNvSpPr/>
          <p:nvPr/>
        </p:nvSpPr>
        <p:spPr>
          <a:xfrm>
            <a:off x="838203" y="6396041"/>
            <a:ext cx="7775575" cy="46196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目前，波音公司的军用和民用航空收入占比基本相当。</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602" y="132255"/>
            <a:ext cx="9279602" cy="1143000"/>
          </a:xfrm>
        </p:spPr>
        <p:txBody>
          <a:bodyPr>
            <a:noAutofit/>
          </a:bodyPr>
          <a:lstStyle/>
          <a:p>
            <a:r>
              <a:rPr lang="zh-CN" altLang="en-US" sz="4000" dirty="0">
                <a:solidFill>
                  <a:srgbClr val="C00000"/>
                </a:solidFill>
                <a:latin typeface="华文新魏" panose="02010800040101010101" pitchFamily="2" charset="-122"/>
                <a:ea typeface="华文新魏" panose="02010800040101010101" pitchFamily="2" charset="-122"/>
              </a:rPr>
              <a:t>世界上最好的“孵化器”</a:t>
            </a:r>
            <a:r>
              <a:rPr lang="en-US" altLang="zh-CN" sz="4000" dirty="0">
                <a:solidFill>
                  <a:srgbClr val="C00000"/>
                </a:solidFill>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以色列军队</a:t>
            </a:r>
          </a:p>
        </p:txBody>
      </p:sp>
      <p:graphicFrame>
        <p:nvGraphicFramePr>
          <p:cNvPr id="6" name="内容占位符 5"/>
          <p:cNvGraphicFramePr>
            <a:graphicFrameLocks noGrp="1"/>
          </p:cNvGraphicFramePr>
          <p:nvPr>
            <p:ph idx="1"/>
          </p:nvPr>
        </p:nvGraphicFramePr>
        <p:xfrm>
          <a:off x="1067536" y="2458600"/>
          <a:ext cx="7773088" cy="4503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flipH="1">
            <a:off x="117257" y="1275255"/>
            <a:ext cx="8773891" cy="1344730"/>
          </a:xfrm>
          <a:prstGeom prst="snip2Diag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lnSpc>
                <a:spcPct val="150000"/>
              </a:lnSpc>
              <a:defRPr/>
            </a:pPr>
            <a:r>
              <a:rPr lang="zh-CN" altLang="en-US" sz="2400" dirty="0">
                <a:solidFill>
                  <a:prstClr val="black"/>
                </a:solidFill>
                <a:latin typeface="黑体" panose="02010609060101010101" pitchFamily="49" charset="-122"/>
                <a:ea typeface="黑体" panose="02010609060101010101" pitchFamily="49" charset="-122"/>
              </a:rPr>
              <a:t>以色列前常驻联合国代表丹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吉勒曼</a:t>
            </a:r>
            <a:r>
              <a:rPr lang="zh-CN" altLang="en-US" sz="2400" dirty="0">
                <a:solidFill>
                  <a:prstClr val="black"/>
                </a:solidFill>
                <a:latin typeface="华文新魏" panose="02010800040101010101" pitchFamily="2" charset="-122"/>
                <a:ea typeface="华文新魏" panose="02010800040101010101" pitchFamily="2" charset="-122"/>
              </a:rPr>
              <a:t>：</a:t>
            </a:r>
            <a:r>
              <a:rPr lang="zh-CN" altLang="en-US" sz="2000" dirty="0">
                <a:solidFill>
                  <a:prstClr val="black"/>
                </a:solidFill>
                <a:latin typeface="Calibri" panose="020F0502020204030204"/>
                <a:ea typeface="宋体" panose="02010600030101010101" pitchFamily="2" charset="-122"/>
              </a:rPr>
              <a:t>以色列的很多先进科技和创新成果，最早都是</a:t>
            </a:r>
            <a:r>
              <a:rPr lang="zh-CN" altLang="en-US" sz="2400" b="1" dirty="0">
                <a:solidFill>
                  <a:srgbClr val="0000FF"/>
                </a:solidFill>
                <a:latin typeface="Calibri" panose="020F0502020204030204"/>
                <a:ea typeface="宋体" panose="02010600030101010101" pitchFamily="2" charset="-122"/>
              </a:rPr>
              <a:t>萌芽于以色列的军队和国防科研机构</a:t>
            </a:r>
            <a:r>
              <a:rPr lang="zh-CN" altLang="en-US" sz="2000" dirty="0">
                <a:solidFill>
                  <a:prstClr val="black"/>
                </a:solidFill>
                <a:latin typeface="Calibri" panose="020F0502020204030204"/>
                <a:ea typeface="宋体" panose="02010600030101010101" pitchFamily="2" charset="-122"/>
              </a:rPr>
              <a:t>当中。</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432122" y="101395"/>
            <a:ext cx="8461405" cy="1095361"/>
          </a:xfrm>
        </p:spPr>
        <p:txBody>
          <a:bodyPr>
            <a:noAutofit/>
          </a:bodyPr>
          <a:lstStyle/>
          <a:p>
            <a:pPr algn="ctr" fontAlgn="auto">
              <a:lnSpc>
                <a:spcPct val="150000"/>
              </a:lnSpc>
            </a:pPr>
            <a:r>
              <a:rPr lang="zh-CN" altLang="en-US" sz="4000" dirty="0">
                <a:solidFill>
                  <a:srgbClr val="C00000"/>
                </a:solidFill>
                <a:latin typeface="华文新魏" panose="02010800040101010101" pitchFamily="2" charset="-122"/>
                <a:ea typeface="华文新魏" panose="02010800040101010101" pitchFamily="2" charset="-122"/>
                <a:sym typeface="+mn-ea"/>
              </a:rPr>
              <a:t>硅谷奠基人</a:t>
            </a:r>
            <a:r>
              <a:rPr lang="en-US" altLang="zh-CN" sz="4000" dirty="0">
                <a:solidFill>
                  <a:srgbClr val="C00000"/>
                </a:solidFill>
                <a:latin typeface="华文新魏" panose="02010800040101010101" pitchFamily="2" charset="-122"/>
                <a:ea typeface="华文新魏" panose="02010800040101010101" pitchFamily="2" charset="-122"/>
                <a:sym typeface="+mn-ea"/>
              </a:rPr>
              <a:t>—</a:t>
            </a:r>
            <a:r>
              <a:rPr lang="zh-CN" altLang="en-US" sz="4000" dirty="0">
                <a:solidFill>
                  <a:srgbClr val="C00000"/>
                </a:solidFill>
                <a:latin typeface="华文新魏" panose="02010800040101010101" pitchFamily="2" charset="-122"/>
                <a:ea typeface="华文新魏" panose="02010800040101010101" pitchFamily="2" charset="-122"/>
                <a:sym typeface="+mn-ea"/>
              </a:rPr>
              <a:t>仙童公司</a:t>
            </a:r>
            <a:r>
              <a:rPr lang="en-US" altLang="zh-CN" sz="4000" dirty="0">
                <a:solidFill>
                  <a:srgbClr val="C00000"/>
                </a:solidFill>
                <a:latin typeface="华文新魏" panose="02010800040101010101" pitchFamily="2" charset="-122"/>
                <a:ea typeface="华文新魏" panose="02010800040101010101" pitchFamily="2" charset="-122"/>
                <a:sym typeface="+mn-ea"/>
              </a:rPr>
              <a:t>“</a:t>
            </a:r>
            <a:r>
              <a:rPr lang="zh-CN" altLang="en-US" sz="4000" dirty="0">
                <a:solidFill>
                  <a:srgbClr val="C00000"/>
                </a:solidFill>
                <a:latin typeface="华文新魏" panose="02010800040101010101" pitchFamily="2" charset="-122"/>
                <a:ea typeface="华文新魏" panose="02010800040101010101" pitchFamily="2" charset="-122"/>
                <a:sym typeface="+mn-ea"/>
              </a:rPr>
              <a:t>八叛徒</a:t>
            </a:r>
            <a:r>
              <a:rPr lang="en-US" altLang="zh-CN" sz="4000" dirty="0">
                <a:solidFill>
                  <a:srgbClr val="C00000"/>
                </a:solidFill>
                <a:latin typeface="华文新魏" panose="02010800040101010101" pitchFamily="2" charset="-122"/>
                <a:ea typeface="华文新魏" panose="02010800040101010101" pitchFamily="2" charset="-122"/>
                <a:sym typeface="+mn-ea"/>
              </a:rPr>
              <a:t>”</a:t>
            </a:r>
            <a:br>
              <a:rPr lang="en-US" altLang="zh-CN" sz="4000" dirty="0">
                <a:solidFill>
                  <a:srgbClr val="C00000"/>
                </a:solidFill>
                <a:latin typeface="华文新魏" panose="02010800040101010101" pitchFamily="2" charset="-122"/>
                <a:ea typeface="华文新魏" panose="02010800040101010101" pitchFamily="2" charset="-122"/>
                <a:sym typeface="+mn-ea"/>
              </a:rPr>
            </a:br>
            <a:r>
              <a:rPr lang="zh-CN" altLang="en-US" sz="2800" dirty="0">
                <a:solidFill>
                  <a:srgbClr val="0000FF"/>
                </a:solidFill>
                <a:latin typeface="华文新魏" panose="02010800040101010101" pitchFamily="2" charset="-122"/>
                <a:ea typeface="华文新魏" panose="02010800040101010101" pitchFamily="2" charset="-122"/>
              </a:rPr>
              <a:t>硅谷成功的重要奥秘之一：背叛，以及对背叛的宽容</a:t>
            </a:r>
          </a:p>
        </p:txBody>
      </p:sp>
      <p:pic>
        <p:nvPicPr>
          <p:cNvPr id="2" name="图片 1"/>
          <p:cNvPicPr>
            <a:picLocks noChangeAspect="1"/>
          </p:cNvPicPr>
          <p:nvPr/>
        </p:nvPicPr>
        <p:blipFill>
          <a:blip r:embed="rId2" cstate="print"/>
          <a:stretch>
            <a:fillRect/>
          </a:stretch>
        </p:blipFill>
        <p:spPr>
          <a:xfrm>
            <a:off x="1606550" y="1454618"/>
            <a:ext cx="5797550" cy="3572510"/>
          </a:xfrm>
          <a:prstGeom prst="rect">
            <a:avLst/>
          </a:prstGeom>
        </p:spPr>
      </p:pic>
      <p:sp>
        <p:nvSpPr>
          <p:cNvPr id="3" name="文本框 2"/>
          <p:cNvSpPr txBox="1"/>
          <p:nvPr/>
        </p:nvSpPr>
        <p:spPr>
          <a:xfrm>
            <a:off x="160260" y="5065894"/>
            <a:ext cx="8733267" cy="1753235"/>
          </a:xfrm>
          <a:prstGeom prst="rect">
            <a:avLst/>
          </a:prstGeom>
          <a:noFill/>
        </p:spPr>
        <p:txBody>
          <a:bodyPr wrap="square" rtlCol="0">
            <a:spAutoFit/>
          </a:bodyPr>
          <a:lstStyle/>
          <a:p>
            <a:pPr marL="285750" indent="-285750" defTabSz="914400">
              <a:buFont typeface="Arial" panose="020B0604020202020204" pitchFamily="34" charset="0"/>
              <a:buChar char="•"/>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八人</a:t>
            </a: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背叛</a:t>
            </a: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晶体管之父</a:t>
            </a: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肖克利，于1957年创办了“仙童（Fairchild）公司”，这间公司被认为是</a:t>
            </a: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孕育硅谷的“温床”</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marL="285750" indent="-285750" defTabSz="914400">
              <a:buFont typeface="Arial" panose="020B0604020202020204" pitchFamily="34" charset="0"/>
              <a:buChar char="•"/>
              <a:defRPr/>
            </a:pP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60%</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的世界半导体的精英老大在仙童公司各个年代工作过，</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包括英特尔、AMD等科技巨头。</a:t>
            </a:r>
          </a:p>
          <a:p>
            <a:pPr marL="285750" indent="-285750" defTabSz="914400">
              <a:buFont typeface="Arial" panose="020B0604020202020204" pitchFamily="34" charset="0"/>
              <a:buChar char="•"/>
              <a:defRPr/>
            </a:pP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有统计显示，仙童公司拆分出来</a:t>
            </a: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92家上市公司</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2014</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年它们的市值加起来是</a:t>
            </a: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2.1万亿</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cs typeface="宋体" panose="02010600030101010101" pitchFamily="2" charset="-122"/>
              </a:rPr>
              <a:t>足以和金砖四国的巴西、俄罗斯、印度的国家GDP相媲美</a:t>
            </a:r>
            <a:r>
              <a:rPr lang="zh-CN" altLang="en-US" dirty="0">
                <a:solidFill>
                  <a:srgbClr val="000000"/>
                </a:solidFill>
                <a:latin typeface="宋体" panose="02010600030101010101" pitchFamily="2" charset="-122"/>
                <a:ea typeface="宋体" panose="02010600030101010101" pitchFamily="2" charset="-122"/>
                <a:cs typeface="宋体" panose="02010600030101010101" pitchFamily="2" charset="-122"/>
              </a:rPr>
              <a:t>。</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26413" y="5156364"/>
            <a:ext cx="1425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he-IL"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Arial" panose="020B0604020202020204" pitchFamily="34" charset="0"/>
              </a:rPr>
              <a:t>מְדִינַת יִשְׂרָאֵל</a:t>
            </a:r>
            <a:endParaRPr kumimoji="0" lang="zh-CN" altLang="en-US"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3" name="Rectangle 2"/>
          <p:cNvSpPr>
            <a:spLocks noGrp="1"/>
          </p:cNvSpPr>
          <p:nvPr/>
        </p:nvSpPr>
        <p:spPr>
          <a:xfrm>
            <a:off x="296545" y="-527685"/>
            <a:ext cx="8675370" cy="281813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rPr>
              <a:t>世界第一商帮：犹太商帮</a:t>
            </a:r>
            <a:endParaRPr kumimoji="0" lang="en-US" altLang="zh-CN"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j-cs"/>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3200" b="0"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j-cs"/>
              </a:rPr>
              <a:t>（</a:t>
            </a:r>
            <a:r>
              <a:rPr kumimoji="0" sz="3200" b="0"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j-cs"/>
              </a:rPr>
              <a:t>占世界人口比例不到0.3%，却掌握了超过30%的财富</a:t>
            </a:r>
            <a:r>
              <a:rPr kumimoji="0" lang="zh-CN" altLang="en-US" sz="3200" b="0"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j-cs"/>
              </a:rPr>
              <a:t>）</a:t>
            </a:r>
          </a:p>
        </p:txBody>
      </p:sp>
      <p:sp>
        <p:nvSpPr>
          <p:cNvPr id="18" name="îŝļïdé"/>
          <p:cNvSpPr/>
          <p:nvPr/>
        </p:nvSpPr>
        <p:spPr>
          <a:xfrm>
            <a:off x="5213989" y="2762254"/>
            <a:ext cx="4027805" cy="447675"/>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100000"/>
                  </a:prstClr>
                </a:solidFill>
                <a:effectLst/>
                <a:uLnTx/>
                <a:uFillTx/>
                <a:latin typeface="黑体" panose="02010609060101010101" pitchFamily="49" charset="-122"/>
                <a:ea typeface="黑体" panose="02010609060101010101" pitchFamily="49" charset="-122"/>
                <a:cs typeface="+mn-cs"/>
              </a:rPr>
              <a:t>全球最有钱的企业家中犹太人占比</a:t>
            </a:r>
          </a:p>
        </p:txBody>
      </p:sp>
      <p:sp>
        <p:nvSpPr>
          <p:cNvPr id="19" name="iŝ1íḍe"/>
          <p:cNvSpPr/>
          <p:nvPr/>
        </p:nvSpPr>
        <p:spPr>
          <a:xfrm>
            <a:off x="5243199" y="2235835"/>
            <a:ext cx="1109345" cy="504190"/>
          </a:xfrm>
          <a:prstGeom prst="rect">
            <a:avLst/>
          </a:prstGeom>
        </p:spPr>
        <p:txBody>
          <a:bodyPr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50%</a:t>
            </a:r>
          </a:p>
        </p:txBody>
      </p:sp>
      <p:sp>
        <p:nvSpPr>
          <p:cNvPr id="21" name="iśḷïḑé"/>
          <p:cNvSpPr/>
          <p:nvPr/>
        </p:nvSpPr>
        <p:spPr>
          <a:xfrm>
            <a:off x="5213972" y="5415474"/>
            <a:ext cx="3559320" cy="959705"/>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福布斯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美国富豪榜前</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40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名中犹太人席位</a:t>
            </a:r>
            <a:endParaRPr kumimoji="0" lang="zh-CN" altLang="en-US" sz="1800" b="0" i="0" u="none" strike="noStrike" kern="1200" cap="none" spc="0" normalizeH="0" baseline="0" noProof="0" dirty="0">
              <a:ln>
                <a:noFill/>
              </a:ln>
              <a:solidFill>
                <a:prstClr val="black">
                  <a:lumMod val="100000"/>
                </a:prstClr>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22" name="îṩļïḑé"/>
          <p:cNvSpPr/>
          <p:nvPr/>
        </p:nvSpPr>
        <p:spPr>
          <a:xfrm>
            <a:off x="5243195" y="4799965"/>
            <a:ext cx="1377950" cy="504190"/>
          </a:xfrm>
          <a:prstGeom prst="rect">
            <a:avLst/>
          </a:prstGeom>
        </p:spPr>
        <p:txBody>
          <a:bodyPr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18</a:t>
            </a:r>
            <a:r>
              <a:rPr kumimoji="0" lang="zh-CN" altLang="en-US" sz="40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名</a:t>
            </a:r>
          </a:p>
        </p:txBody>
      </p:sp>
      <p:sp>
        <p:nvSpPr>
          <p:cNvPr id="10" name="矩形 9"/>
          <p:cNvSpPr/>
          <p:nvPr/>
        </p:nvSpPr>
        <p:spPr>
          <a:xfrm>
            <a:off x="341634" y="1694819"/>
            <a:ext cx="4120515" cy="5000625"/>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著名犹太商人</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r" defTabSz="914400" rtl="0" eaLnBrk="1" fontAlgn="auto" latinLnBrk="0" hangingPunct="1">
              <a:lnSpc>
                <a:spcPct val="3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股神</a:t>
            </a:r>
            <a:r>
              <a:rPr kumimoji="0" lang="zh-CN" altLang="en-US" sz="18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巴菲特</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p>
          <a:p>
            <a:pPr marL="0" marR="0" lvl="0" indent="0" algn="r" defTabSz="914400" rtl="0" eaLnBrk="1" fontAlgn="auto" latinLnBrk="0" hangingPunct="1">
              <a:lnSpc>
                <a:spcPct val="3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量子基金创办人</a:t>
            </a:r>
            <a:r>
              <a:rPr kumimoji="0" lang="zh-CN" altLang="en-US" sz="18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索罗斯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p>
          <a:p>
            <a:pPr marL="0" marR="0" lvl="0" indent="0" algn="r" defTabSz="914400" rtl="0" eaLnBrk="1" fontAlgn="auto" latinLnBrk="0" hangingPunct="1">
              <a:lnSpc>
                <a:spcPct val="3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微软公司共同创办人</a:t>
            </a:r>
            <a:r>
              <a:rPr kumimoji="0" lang="zh-CN" altLang="en-US" sz="18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艾伦</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p>
          <a:p>
            <a:pPr marL="0" marR="0" lvl="0" indent="0" algn="r" defTabSz="914400" rtl="0" eaLnBrk="1" fontAlgn="auto" latinLnBrk="0" hangingPunct="1">
              <a:lnSpc>
                <a:spcPct val="3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石油大王</a:t>
            </a:r>
            <a:r>
              <a:rPr kumimoji="0" lang="zh-CN" altLang="en-US" sz="18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洛克菲勒</a:t>
            </a:r>
          </a:p>
          <a:p>
            <a:pPr marL="0" marR="0" lvl="0" indent="0" algn="r" defTabSz="914400" rtl="0" eaLnBrk="1" fontAlgn="auto" latinLnBrk="0" hangingPunct="1">
              <a:lnSpc>
                <a:spcPct val="300000"/>
              </a:lnSpc>
              <a:spcBef>
                <a:spcPts val="60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
        <p:nvSpPr>
          <p:cNvPr id="3" name="文本框 2"/>
          <p:cNvSpPr txBox="1"/>
          <p:nvPr/>
        </p:nvSpPr>
        <p:spPr>
          <a:xfrm>
            <a:off x="5213989" y="4167505"/>
            <a:ext cx="38639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100000"/>
                  </a:prstClr>
                </a:solidFill>
                <a:effectLst/>
                <a:uLnTx/>
                <a:uFillTx/>
                <a:latin typeface="黑体" panose="02010609060101010101" pitchFamily="49" charset="-122"/>
                <a:ea typeface="黑体" panose="02010609060101010101" pitchFamily="49" charset="-122"/>
                <a:cs typeface="+mn-cs"/>
              </a:rPr>
              <a:t>美国纳斯达克上市高科技公司中排名</a:t>
            </a:r>
          </a:p>
        </p:txBody>
      </p:sp>
      <p:sp>
        <p:nvSpPr>
          <p:cNvPr id="20" name="îṩļïḑé"/>
          <p:cNvSpPr/>
          <p:nvPr/>
        </p:nvSpPr>
        <p:spPr>
          <a:xfrm>
            <a:off x="5335941" y="3487155"/>
            <a:ext cx="1016650" cy="504097"/>
          </a:xfrm>
          <a:prstGeom prst="rect">
            <a:avLst/>
          </a:prstGeom>
        </p:spPr>
        <p:txBody>
          <a:bodyPr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3</a:t>
            </a:r>
            <a:r>
              <a:rPr kumimoji="0" lang="zh-CN" altLang="en-US" sz="40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名</a:t>
            </a:r>
          </a:p>
        </p:txBody>
      </p:sp>
      <p:pic>
        <p:nvPicPr>
          <p:cNvPr id="9" name="图片 8"/>
          <p:cNvPicPr>
            <a:picLocks noChangeAspect="1"/>
          </p:cNvPicPr>
          <p:nvPr/>
        </p:nvPicPr>
        <p:blipFill>
          <a:blip r:embed="rId3" cstate="print"/>
          <a:stretch>
            <a:fillRect/>
          </a:stretch>
        </p:blipFill>
        <p:spPr>
          <a:xfrm>
            <a:off x="397510" y="2152650"/>
            <a:ext cx="971550" cy="960120"/>
          </a:xfrm>
          <a:prstGeom prst="rect">
            <a:avLst/>
          </a:prstGeom>
        </p:spPr>
      </p:pic>
      <p:pic>
        <p:nvPicPr>
          <p:cNvPr id="11" name="图片 10"/>
          <p:cNvPicPr>
            <a:picLocks noChangeAspect="1"/>
          </p:cNvPicPr>
          <p:nvPr/>
        </p:nvPicPr>
        <p:blipFill>
          <a:blip r:embed="rId4" cstate="print"/>
          <a:stretch>
            <a:fillRect/>
          </a:stretch>
        </p:blipFill>
        <p:spPr>
          <a:xfrm>
            <a:off x="410849" y="3112770"/>
            <a:ext cx="958215" cy="962660"/>
          </a:xfrm>
          <a:prstGeom prst="rect">
            <a:avLst/>
          </a:prstGeom>
        </p:spPr>
      </p:pic>
      <p:pic>
        <p:nvPicPr>
          <p:cNvPr id="12" name="图片 11"/>
          <p:cNvPicPr>
            <a:picLocks noChangeAspect="1"/>
          </p:cNvPicPr>
          <p:nvPr/>
        </p:nvPicPr>
        <p:blipFill>
          <a:blip r:embed="rId5" cstate="print"/>
          <a:stretch>
            <a:fillRect/>
          </a:stretch>
        </p:blipFill>
        <p:spPr>
          <a:xfrm>
            <a:off x="410845" y="4075434"/>
            <a:ext cx="958850" cy="906145"/>
          </a:xfrm>
          <a:prstGeom prst="rect">
            <a:avLst/>
          </a:prstGeom>
        </p:spPr>
      </p:pic>
      <p:pic>
        <p:nvPicPr>
          <p:cNvPr id="14" name="图片 13"/>
          <p:cNvPicPr>
            <a:picLocks noChangeAspect="1"/>
          </p:cNvPicPr>
          <p:nvPr/>
        </p:nvPicPr>
        <p:blipFill>
          <a:blip r:embed="rId6" cstate="print"/>
          <a:stretch>
            <a:fillRect/>
          </a:stretch>
        </p:blipFill>
        <p:spPr>
          <a:xfrm>
            <a:off x="397514" y="4916809"/>
            <a:ext cx="972185" cy="11207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p:nvPr>
        </p:nvSpPr>
        <p:spPr>
          <a:xfrm>
            <a:off x="298450" y="309563"/>
            <a:ext cx="8686800" cy="1325562"/>
          </a:xfrm>
        </p:spPr>
        <p:txBody>
          <a:bodyPr/>
          <a:lstStyle/>
          <a:p>
            <a:pPr algn="ctr" eaLnBrk="1" hangingPunct="1"/>
            <a:r>
              <a:rPr lang="zh-CN" altLang="en-US" sz="4000">
                <a:solidFill>
                  <a:srgbClr val="C00000"/>
                </a:solidFill>
                <a:latin typeface="华文新魏" panose="02010800040101010101" pitchFamily="2" charset="-122"/>
                <a:ea typeface="华文新魏" panose="02010800040101010101" pitchFamily="2" charset="-122"/>
              </a:rPr>
              <a:t>世界三大湾区的发展重心</a:t>
            </a:r>
          </a:p>
        </p:txBody>
      </p:sp>
      <p:sp>
        <p:nvSpPr>
          <p:cNvPr id="15363" name="Text Box 7"/>
          <p:cNvSpPr txBox="1">
            <a:spLocks noChangeArrowheads="1"/>
          </p:cNvSpPr>
          <p:nvPr/>
        </p:nvSpPr>
        <p:spPr bwMode="auto">
          <a:xfrm>
            <a:off x="5961067" y="1862138"/>
            <a:ext cx="3030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2000">
              <a:solidFill>
                <a:srgbClr val="000000"/>
              </a:solidFill>
              <a:latin typeface="微软雅黑" panose="020B0503020204020204" charset="-122"/>
              <a:ea typeface="微软雅黑" panose="020B0503020204020204" charset="-122"/>
            </a:endParaRPr>
          </a:p>
        </p:txBody>
      </p:sp>
      <p:sp>
        <p:nvSpPr>
          <p:cNvPr id="15364" name="Text Box 9"/>
          <p:cNvSpPr txBox="1">
            <a:spLocks noChangeArrowheads="1"/>
          </p:cNvSpPr>
          <p:nvPr/>
        </p:nvSpPr>
        <p:spPr bwMode="auto">
          <a:xfrm>
            <a:off x="5776917" y="2025650"/>
            <a:ext cx="27384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r>
              <a:rPr lang="zh-CN" altLang="en-US" dirty="0">
                <a:solidFill>
                  <a:srgbClr val="0000FF"/>
                </a:solidFill>
                <a:latin typeface="黑体" panose="02010609060101010101" pitchFamily="49" charset="-122"/>
                <a:ea typeface="黑体" panose="02010609060101010101" pitchFamily="49" charset="-122"/>
                <a:sym typeface="+mn-ea"/>
              </a:rPr>
              <a:t>“金融湾区”</a:t>
            </a:r>
          </a:p>
        </p:txBody>
      </p:sp>
      <p:sp>
        <p:nvSpPr>
          <p:cNvPr id="15365" name="Rectangle 34"/>
          <p:cNvSpPr>
            <a:spLocks noChangeArrowheads="1"/>
          </p:cNvSpPr>
          <p:nvPr/>
        </p:nvSpPr>
        <p:spPr bwMode="auto">
          <a:xfrm>
            <a:off x="6080129" y="4159250"/>
            <a:ext cx="1450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ct val="0"/>
              </a:spcBef>
              <a:buNone/>
              <a:defRPr/>
            </a:pPr>
            <a:r>
              <a:rPr lang="zh-CN" altLang="en-US" sz="3200" b="1">
                <a:solidFill>
                  <a:srgbClr val="FFFFFF"/>
                </a:solidFill>
                <a:latin typeface="微软雅黑" panose="020B0503020204020204" charset="-122"/>
                <a:ea typeface="微软雅黑" panose="020B0503020204020204" charset="-122"/>
              </a:rPr>
              <a:t>创富</a:t>
            </a:r>
          </a:p>
        </p:txBody>
      </p:sp>
      <p:sp>
        <p:nvSpPr>
          <p:cNvPr id="37" name="流程图: 摘录 36"/>
          <p:cNvSpPr/>
          <p:nvPr/>
        </p:nvSpPr>
        <p:spPr>
          <a:xfrm>
            <a:off x="2681292" y="2424113"/>
            <a:ext cx="3621087" cy="3009900"/>
          </a:xfrm>
          <a:prstGeom prst="flowChartExtract">
            <a:avLst/>
          </a:prstGeom>
          <a:solidFill>
            <a:schemeClr val="bg1"/>
          </a:solidFill>
          <a:ln w="381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rgbClr val="FFFFFF"/>
              </a:solidFill>
              <a:latin typeface="Arial" panose="020B0604020202020204"/>
              <a:ea typeface="微软雅黑" panose="020B0503020204020204" charset="-122"/>
            </a:endParaRPr>
          </a:p>
        </p:txBody>
      </p:sp>
      <p:grpSp>
        <p:nvGrpSpPr>
          <p:cNvPr id="15367" name="Group 8"/>
          <p:cNvGrpSpPr/>
          <p:nvPr/>
        </p:nvGrpSpPr>
        <p:grpSpPr bwMode="auto">
          <a:xfrm>
            <a:off x="3763967" y="1619254"/>
            <a:ext cx="1673225" cy="1590675"/>
            <a:chOff x="0" y="0"/>
            <a:chExt cx="1110" cy="1096"/>
          </a:xfrm>
        </p:grpSpPr>
        <p:grpSp>
          <p:nvGrpSpPr>
            <p:cNvPr id="15393" name="Group 9"/>
            <p:cNvGrpSpPr/>
            <p:nvPr/>
          </p:nvGrpSpPr>
          <p:grpSpPr bwMode="auto">
            <a:xfrm>
              <a:off x="0" y="0"/>
              <a:ext cx="1110" cy="1096"/>
              <a:chOff x="0" y="0"/>
              <a:chExt cx="1110" cy="1096"/>
            </a:xfrm>
          </p:grpSpPr>
          <p:sp>
            <p:nvSpPr>
              <p:cNvPr id="15397" name="Oval 12"/>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98" name="Oval 13"/>
              <p:cNvSpPr>
                <a:spLocks noChangeArrowheads="1"/>
              </p:cNvSpPr>
              <p:nvPr/>
            </p:nvSpPr>
            <p:spPr bwMode="auto">
              <a:xfrm>
                <a:off x="25" y="25"/>
                <a:ext cx="1062" cy="1048"/>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nvGrpSpPr>
            <p:cNvPr id="15394" name="Group 12"/>
            <p:cNvGrpSpPr/>
            <p:nvPr/>
          </p:nvGrpSpPr>
          <p:grpSpPr bwMode="auto">
            <a:xfrm>
              <a:off x="49" y="48"/>
              <a:ext cx="1026" cy="1014"/>
              <a:chOff x="0" y="0"/>
              <a:chExt cx="1110" cy="1096"/>
            </a:xfrm>
          </p:grpSpPr>
          <p:sp>
            <p:nvSpPr>
              <p:cNvPr id="15395" name="Oval 15"/>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96" name="Oval 16"/>
              <p:cNvSpPr>
                <a:spLocks noChangeArrowheads="1"/>
              </p:cNvSpPr>
              <p:nvPr/>
            </p:nvSpPr>
            <p:spPr bwMode="auto">
              <a:xfrm>
                <a:off x="25" y="25"/>
                <a:ext cx="1062" cy="1048"/>
              </a:xfrm>
              <a:prstGeom prst="ellipse">
                <a:avLst/>
              </a:prstGeom>
              <a:solidFill>
                <a:srgbClr val="3333CC">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sp>
        <p:nvSpPr>
          <p:cNvPr id="45" name="Oval 32"/>
          <p:cNvSpPr>
            <a:spLocks noChangeArrowheads="1"/>
          </p:cNvSpPr>
          <p:nvPr/>
        </p:nvSpPr>
        <p:spPr bwMode="auto">
          <a:xfrm>
            <a:off x="3873500" y="1722438"/>
            <a:ext cx="1398588" cy="1352550"/>
          </a:xfrm>
          <a:prstGeom prst="ellipse">
            <a:avLst/>
          </a:prstGeom>
          <a:solidFill>
            <a:srgbClr val="E9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600" b="1">
              <a:solidFill>
                <a:srgbClr val="FFFFFF"/>
              </a:solidFill>
              <a:latin typeface="微软雅黑" panose="020B0503020204020204" charset="-122"/>
              <a:ea typeface="微软雅黑" panose="020B0503020204020204" charset="-122"/>
            </a:endParaRPr>
          </a:p>
        </p:txBody>
      </p:sp>
      <p:sp>
        <p:nvSpPr>
          <p:cNvPr id="15369" name="Rectangle 34"/>
          <p:cNvSpPr>
            <a:spLocks noChangeArrowheads="1"/>
          </p:cNvSpPr>
          <p:nvPr/>
        </p:nvSpPr>
        <p:spPr bwMode="auto">
          <a:xfrm>
            <a:off x="3692529" y="1920879"/>
            <a:ext cx="16240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ct val="0"/>
              </a:spcBef>
              <a:buNone/>
              <a:defRPr/>
            </a:pPr>
            <a:r>
              <a:rPr lang="en-US" altLang="zh-CN" sz="3200" b="1">
                <a:solidFill>
                  <a:srgbClr val="FFFFFF"/>
                </a:solidFill>
                <a:latin typeface="微软雅黑" panose="020B0503020204020204" charset="-122"/>
                <a:ea typeface="微软雅黑" panose="020B0503020204020204" charset="-122"/>
              </a:rPr>
              <a:t> </a:t>
            </a:r>
            <a:r>
              <a:rPr lang="zh-CN" altLang="en-US" sz="3200" b="1">
                <a:solidFill>
                  <a:srgbClr val="FFFFFF"/>
                </a:solidFill>
                <a:latin typeface="微软雅黑" panose="020B0503020204020204" charset="-122"/>
                <a:ea typeface="微软雅黑" panose="020B0503020204020204" charset="-122"/>
              </a:rPr>
              <a:t>纽约</a:t>
            </a:r>
          </a:p>
          <a:p>
            <a:pPr algn="ctr" defTabSz="914400">
              <a:lnSpc>
                <a:spcPct val="100000"/>
              </a:lnSpc>
              <a:spcBef>
                <a:spcPct val="0"/>
              </a:spcBef>
              <a:buNone/>
              <a:defRPr/>
            </a:pPr>
            <a:r>
              <a:rPr lang="zh-CN" altLang="en-US" sz="3200" b="1">
                <a:solidFill>
                  <a:srgbClr val="FFFFFF"/>
                </a:solidFill>
                <a:latin typeface="微软雅黑" panose="020B0503020204020204" charset="-122"/>
                <a:ea typeface="微软雅黑" panose="020B0503020204020204" charset="-122"/>
              </a:rPr>
              <a:t>湾区</a:t>
            </a:r>
          </a:p>
        </p:txBody>
      </p:sp>
      <p:grpSp>
        <p:nvGrpSpPr>
          <p:cNvPr id="15370" name="Group 8"/>
          <p:cNvGrpSpPr/>
          <p:nvPr/>
        </p:nvGrpSpPr>
        <p:grpSpPr bwMode="auto">
          <a:xfrm>
            <a:off x="5397500" y="4270375"/>
            <a:ext cx="1708150" cy="1665288"/>
            <a:chOff x="0" y="0"/>
            <a:chExt cx="1110" cy="1096"/>
          </a:xfrm>
        </p:grpSpPr>
        <p:grpSp>
          <p:nvGrpSpPr>
            <p:cNvPr id="15387" name="Group 9"/>
            <p:cNvGrpSpPr/>
            <p:nvPr/>
          </p:nvGrpSpPr>
          <p:grpSpPr bwMode="auto">
            <a:xfrm>
              <a:off x="0" y="0"/>
              <a:ext cx="1110" cy="1096"/>
              <a:chOff x="0" y="0"/>
              <a:chExt cx="1110" cy="1096"/>
            </a:xfrm>
          </p:grpSpPr>
          <p:sp>
            <p:nvSpPr>
              <p:cNvPr id="15391" name="Oval 12"/>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92" name="Oval 13"/>
              <p:cNvSpPr>
                <a:spLocks noChangeArrowheads="1"/>
              </p:cNvSpPr>
              <p:nvPr/>
            </p:nvSpPr>
            <p:spPr bwMode="auto">
              <a:xfrm>
                <a:off x="25" y="25"/>
                <a:ext cx="1062" cy="1048"/>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nvGrpSpPr>
            <p:cNvPr id="15388" name="Group 12"/>
            <p:cNvGrpSpPr/>
            <p:nvPr/>
          </p:nvGrpSpPr>
          <p:grpSpPr bwMode="auto">
            <a:xfrm>
              <a:off x="49" y="48"/>
              <a:ext cx="1026" cy="1014"/>
              <a:chOff x="0" y="0"/>
              <a:chExt cx="1110" cy="1096"/>
            </a:xfrm>
          </p:grpSpPr>
          <p:sp>
            <p:nvSpPr>
              <p:cNvPr id="15389" name="Oval 15"/>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90" name="Oval 16"/>
              <p:cNvSpPr>
                <a:spLocks noChangeArrowheads="1"/>
              </p:cNvSpPr>
              <p:nvPr/>
            </p:nvSpPr>
            <p:spPr bwMode="auto">
              <a:xfrm>
                <a:off x="25" y="25"/>
                <a:ext cx="1062" cy="1048"/>
              </a:xfrm>
              <a:prstGeom prst="ellipse">
                <a:avLst/>
              </a:prstGeom>
              <a:solidFill>
                <a:srgbClr val="3333CC">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sp>
        <p:nvSpPr>
          <p:cNvPr id="54" name="Oval 32"/>
          <p:cNvSpPr>
            <a:spLocks noChangeArrowheads="1"/>
          </p:cNvSpPr>
          <p:nvPr/>
        </p:nvSpPr>
        <p:spPr bwMode="auto">
          <a:xfrm>
            <a:off x="5549900" y="4411667"/>
            <a:ext cx="1392238" cy="1430337"/>
          </a:xfrm>
          <a:prstGeom prst="ellipse">
            <a:avLst/>
          </a:prstGeom>
          <a:solidFill>
            <a:srgbClr val="78A8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600" b="1">
              <a:solidFill>
                <a:srgbClr val="FFFFFF"/>
              </a:solidFill>
              <a:latin typeface="微软雅黑" panose="020B0503020204020204" charset="-122"/>
              <a:ea typeface="微软雅黑" panose="020B0503020204020204" charset="-122"/>
            </a:endParaRPr>
          </a:p>
        </p:txBody>
      </p:sp>
      <p:sp>
        <p:nvSpPr>
          <p:cNvPr id="15372" name="Rectangle 34"/>
          <p:cNvSpPr>
            <a:spLocks noChangeArrowheads="1"/>
          </p:cNvSpPr>
          <p:nvPr/>
        </p:nvSpPr>
        <p:spPr bwMode="auto">
          <a:xfrm>
            <a:off x="5473700" y="4600579"/>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ct val="0"/>
              </a:spcBef>
              <a:buNone/>
              <a:defRPr/>
            </a:pPr>
            <a:r>
              <a:rPr lang="zh-CN" altLang="en-US" sz="3200" b="1">
                <a:solidFill>
                  <a:srgbClr val="FFFFFF"/>
                </a:solidFill>
                <a:latin typeface="微软雅黑" panose="020B0503020204020204" charset="-122"/>
                <a:ea typeface="微软雅黑" panose="020B0503020204020204" charset="-122"/>
              </a:rPr>
              <a:t>东京</a:t>
            </a:r>
          </a:p>
          <a:p>
            <a:pPr algn="ctr" defTabSz="914400">
              <a:lnSpc>
                <a:spcPct val="100000"/>
              </a:lnSpc>
              <a:spcBef>
                <a:spcPct val="0"/>
              </a:spcBef>
              <a:buNone/>
              <a:defRPr/>
            </a:pPr>
            <a:r>
              <a:rPr lang="zh-CN" altLang="en-US" sz="3200" b="1">
                <a:solidFill>
                  <a:srgbClr val="FFFFFF"/>
                </a:solidFill>
                <a:latin typeface="微软雅黑" panose="020B0503020204020204" charset="-122"/>
                <a:ea typeface="微软雅黑" panose="020B0503020204020204" charset="-122"/>
              </a:rPr>
              <a:t>湾区</a:t>
            </a:r>
          </a:p>
        </p:txBody>
      </p:sp>
      <p:grpSp>
        <p:nvGrpSpPr>
          <p:cNvPr id="15373" name="Group 8"/>
          <p:cNvGrpSpPr/>
          <p:nvPr/>
        </p:nvGrpSpPr>
        <p:grpSpPr bwMode="auto">
          <a:xfrm>
            <a:off x="1801817" y="4270379"/>
            <a:ext cx="1773237" cy="1662113"/>
            <a:chOff x="0" y="0"/>
            <a:chExt cx="1110" cy="1096"/>
          </a:xfrm>
        </p:grpSpPr>
        <p:grpSp>
          <p:nvGrpSpPr>
            <p:cNvPr id="15381" name="Group 9"/>
            <p:cNvGrpSpPr/>
            <p:nvPr/>
          </p:nvGrpSpPr>
          <p:grpSpPr bwMode="auto">
            <a:xfrm>
              <a:off x="0" y="0"/>
              <a:ext cx="1110" cy="1096"/>
              <a:chOff x="0" y="0"/>
              <a:chExt cx="1110" cy="1096"/>
            </a:xfrm>
          </p:grpSpPr>
          <p:sp>
            <p:nvSpPr>
              <p:cNvPr id="15385" name="Oval 12"/>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86" name="Oval 13"/>
              <p:cNvSpPr>
                <a:spLocks noChangeArrowheads="1"/>
              </p:cNvSpPr>
              <p:nvPr/>
            </p:nvSpPr>
            <p:spPr bwMode="auto">
              <a:xfrm>
                <a:off x="25" y="25"/>
                <a:ext cx="1062" cy="1048"/>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nvGrpSpPr>
            <p:cNvPr id="15382" name="Group 12"/>
            <p:cNvGrpSpPr/>
            <p:nvPr/>
          </p:nvGrpSpPr>
          <p:grpSpPr bwMode="auto">
            <a:xfrm>
              <a:off x="49" y="48"/>
              <a:ext cx="1026" cy="1014"/>
              <a:chOff x="0" y="0"/>
              <a:chExt cx="1110" cy="1096"/>
            </a:xfrm>
          </p:grpSpPr>
          <p:sp>
            <p:nvSpPr>
              <p:cNvPr id="15383" name="Oval 15"/>
              <p:cNvSpPr>
                <a:spLocks noChangeArrowheads="1"/>
              </p:cNvSpPr>
              <p:nvPr/>
            </p:nvSpPr>
            <p:spPr bwMode="auto">
              <a:xfrm>
                <a:off x="0" y="0"/>
                <a:ext cx="1110" cy="1096"/>
              </a:xfrm>
              <a:prstGeom prst="ellipse">
                <a:avLst/>
              </a:prstGeom>
              <a:solidFill>
                <a:schemeClr val="tx1">
                  <a:alpha val="9804"/>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sp>
            <p:nvSpPr>
              <p:cNvPr id="15384" name="Oval 16"/>
              <p:cNvSpPr>
                <a:spLocks noChangeArrowheads="1"/>
              </p:cNvSpPr>
              <p:nvPr/>
            </p:nvSpPr>
            <p:spPr bwMode="auto">
              <a:xfrm>
                <a:off x="25" y="25"/>
                <a:ext cx="1062" cy="1048"/>
              </a:xfrm>
              <a:prstGeom prst="ellipse">
                <a:avLst/>
              </a:prstGeom>
              <a:solidFill>
                <a:srgbClr val="3333CC">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endParaRPr lang="zh-CN" altLang="en-US" sz="1800">
                  <a:solidFill>
                    <a:srgbClr val="000000"/>
                  </a:solidFill>
                  <a:latin typeface="微软雅黑" panose="020B0503020204020204" charset="-122"/>
                  <a:ea typeface="微软雅黑" panose="020B0503020204020204" charset="-122"/>
                </a:endParaRPr>
              </a:p>
            </p:txBody>
          </p:sp>
        </p:grpSp>
      </p:grpSp>
      <p:sp>
        <p:nvSpPr>
          <p:cNvPr id="63" name="Oval 32"/>
          <p:cNvSpPr>
            <a:spLocks noChangeArrowheads="1"/>
          </p:cNvSpPr>
          <p:nvPr/>
        </p:nvSpPr>
        <p:spPr bwMode="auto">
          <a:xfrm>
            <a:off x="1949450" y="4435475"/>
            <a:ext cx="1454150" cy="1404938"/>
          </a:xfrm>
          <a:prstGeom prst="ellipse">
            <a:avLst/>
          </a:prstGeom>
          <a:solidFill>
            <a:srgbClr val="EC76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600" b="1">
              <a:solidFill>
                <a:srgbClr val="FFFFFF"/>
              </a:solidFill>
              <a:latin typeface="微软雅黑" panose="020B0503020204020204" charset="-122"/>
              <a:ea typeface="微软雅黑" panose="020B0503020204020204" charset="-122"/>
            </a:endParaRPr>
          </a:p>
        </p:txBody>
      </p:sp>
      <p:sp>
        <p:nvSpPr>
          <p:cNvPr id="15375" name="Rectangle 34"/>
          <p:cNvSpPr>
            <a:spLocks noChangeArrowheads="1"/>
          </p:cNvSpPr>
          <p:nvPr/>
        </p:nvSpPr>
        <p:spPr bwMode="auto">
          <a:xfrm>
            <a:off x="1798642" y="4743454"/>
            <a:ext cx="17414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ct val="0"/>
              </a:spcBef>
              <a:buNone/>
              <a:defRPr/>
            </a:pPr>
            <a:r>
              <a:rPr lang="zh-CN" altLang="en-US" sz="3200" b="1">
                <a:solidFill>
                  <a:srgbClr val="FFFFFF"/>
                </a:solidFill>
                <a:latin typeface="微软雅黑" panose="020B0503020204020204" charset="-122"/>
                <a:ea typeface="微软雅黑" panose="020B0503020204020204" charset="-122"/>
              </a:rPr>
              <a:t>旧金山湾区</a:t>
            </a:r>
          </a:p>
        </p:txBody>
      </p:sp>
      <p:sp>
        <p:nvSpPr>
          <p:cNvPr id="15376" name="文本框 2"/>
          <p:cNvSpPr txBox="1">
            <a:spLocks noChangeArrowheads="1"/>
          </p:cNvSpPr>
          <p:nvPr/>
        </p:nvSpPr>
        <p:spPr bwMode="auto">
          <a:xfrm>
            <a:off x="1447800" y="6183313"/>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r>
              <a:rPr lang="zh-CN" altLang="en-US">
                <a:solidFill>
                  <a:srgbClr val="0000FF"/>
                </a:solidFill>
                <a:latin typeface="黑体" panose="02010609060101010101" pitchFamily="49" charset="-122"/>
                <a:ea typeface="黑体" panose="02010609060101010101" pitchFamily="49" charset="-122"/>
                <a:sym typeface="+mn-ea"/>
              </a:rPr>
              <a:t>“科技湾区”</a:t>
            </a:r>
            <a:endParaRPr lang="zh-CN" altLang="en-US">
              <a:solidFill>
                <a:srgbClr val="000000"/>
              </a:solidFill>
            </a:endParaRPr>
          </a:p>
        </p:txBody>
      </p:sp>
      <p:sp>
        <p:nvSpPr>
          <p:cNvPr id="15377" name="Text Box 9"/>
          <p:cNvSpPr txBox="1">
            <a:spLocks noChangeArrowheads="1"/>
          </p:cNvSpPr>
          <p:nvPr/>
        </p:nvSpPr>
        <p:spPr bwMode="auto">
          <a:xfrm>
            <a:off x="5270504" y="6183317"/>
            <a:ext cx="2740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14400">
              <a:lnSpc>
                <a:spcPct val="100000"/>
              </a:lnSpc>
              <a:spcBef>
                <a:spcPct val="0"/>
              </a:spcBef>
              <a:buNone/>
              <a:defRPr/>
            </a:pPr>
            <a:r>
              <a:rPr lang="en-US" altLang="zh-CN">
                <a:solidFill>
                  <a:srgbClr val="0000FF"/>
                </a:solidFill>
                <a:latin typeface="黑体" panose="02010609060101010101" pitchFamily="49" charset="-122"/>
                <a:ea typeface="黑体" panose="02010609060101010101" pitchFamily="49" charset="-122"/>
                <a:sym typeface="+mn-ea"/>
              </a:rPr>
              <a:t>“</a:t>
            </a:r>
            <a:r>
              <a:rPr lang="zh-CN" altLang="en-US">
                <a:solidFill>
                  <a:srgbClr val="0000FF"/>
                </a:solidFill>
                <a:latin typeface="黑体" panose="02010609060101010101" pitchFamily="49" charset="-122"/>
                <a:ea typeface="黑体" panose="02010609060101010101" pitchFamily="49" charset="-122"/>
                <a:sym typeface="+mn-ea"/>
              </a:rPr>
              <a:t>产业湾区”</a:t>
            </a:r>
          </a:p>
        </p:txBody>
      </p:sp>
      <p:cxnSp>
        <p:nvCxnSpPr>
          <p:cNvPr id="5" name="直接连接符 4"/>
          <p:cNvCxnSpPr>
            <a:stCxn id="15396" idx="6"/>
          </p:cNvCxnSpPr>
          <p:nvPr/>
        </p:nvCxnSpPr>
        <p:spPr>
          <a:xfrm flipV="1">
            <a:off x="5351463" y="2420938"/>
            <a:ext cx="736600" cy="4762"/>
          </a:xfrm>
          <a:prstGeom prst="line">
            <a:avLst/>
          </a:prstGeom>
          <a:ln w="38100">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15396" idx="6"/>
          </p:cNvCxnSpPr>
          <p:nvPr/>
        </p:nvCxnSpPr>
        <p:spPr>
          <a:xfrm flipH="1">
            <a:off x="2687638" y="5819775"/>
            <a:ext cx="4762" cy="438150"/>
          </a:xfrm>
          <a:prstGeom prst="line">
            <a:avLst/>
          </a:prstGeom>
          <a:ln w="38100">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5396" idx="6"/>
          </p:cNvCxnSpPr>
          <p:nvPr/>
        </p:nvCxnSpPr>
        <p:spPr>
          <a:xfrm flipH="1">
            <a:off x="6302379" y="5819775"/>
            <a:ext cx="4763" cy="438150"/>
          </a:xfrm>
          <a:prstGeom prst="line">
            <a:avLst/>
          </a:prstGeom>
          <a:ln w="38100">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7406" y="1995749"/>
            <a:ext cx="1227844" cy="926583"/>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081" y="5520535"/>
            <a:ext cx="1441873" cy="1325563"/>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9017" y="5542569"/>
            <a:ext cx="1869665" cy="1325562"/>
          </a:xfrm>
          <a:prstGeom prst="rect">
            <a:avLst/>
          </a:prstGeom>
        </p:spPr>
      </p:pic>
    </p:spTree>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660" y="-90170"/>
            <a:ext cx="7886700" cy="1325563"/>
          </a:xfrm>
        </p:spPr>
        <p:txBody>
          <a:bodyP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以色列</a:t>
            </a:r>
            <a:r>
              <a:rPr lang="en-US" altLang="zh-CN" sz="4000" dirty="0">
                <a:solidFill>
                  <a:srgbClr val="C00000"/>
                </a:solidFill>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智慧的聚集地</a:t>
            </a:r>
          </a:p>
        </p:txBody>
      </p:sp>
      <p:pic>
        <p:nvPicPr>
          <p:cNvPr id="5" name="图片 4"/>
          <p:cNvPicPr>
            <a:picLocks noChangeAspect="1"/>
          </p:cNvPicPr>
          <p:nvPr/>
        </p:nvPicPr>
        <p:blipFill>
          <a:blip r:embed="rId2" cstate="print"/>
          <a:stretch>
            <a:fillRect/>
          </a:stretch>
        </p:blipFill>
        <p:spPr>
          <a:xfrm>
            <a:off x="5839002" y="1146674"/>
            <a:ext cx="2877614" cy="2014330"/>
          </a:xfrm>
          <a:prstGeom prst="rect">
            <a:avLst/>
          </a:prstGeom>
          <a:ln>
            <a:noFill/>
          </a:ln>
          <a:effectLst>
            <a:softEdge rad="112500"/>
          </a:effectLst>
        </p:spPr>
      </p:pic>
      <p:sp>
        <p:nvSpPr>
          <p:cNvPr id="6" name="矩形 5"/>
          <p:cNvSpPr/>
          <p:nvPr/>
        </p:nvSpPr>
        <p:spPr>
          <a:xfrm>
            <a:off x="419827" y="1338181"/>
            <a:ext cx="512002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股</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神</a:t>
            </a:r>
            <a:r>
              <a:rPr kumimoji="0" lang="zh-CN" altLang="en-US"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cs typeface="+mn-cs"/>
              </a:rPr>
              <a:t>巴菲特</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微软雅黑" panose="020B0503020204020204" charset="-122"/>
                <a:cs typeface="+mn-cs"/>
              </a:rPr>
              <a:t>：“如果你来中东是寻找石油，那么你可以忽略以色列。如果你</a:t>
            </a:r>
            <a:r>
              <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是在寻找智慧，那么请聚焦于此</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微软雅黑" panose="020B0503020204020204" charset="-122"/>
                <a:cs typeface="+mn-cs"/>
              </a:rPr>
              <a:t>。”</a:t>
            </a:r>
            <a:endPar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5" name="ïšlïdè"/>
          <p:cNvSpPr/>
          <p:nvPr/>
        </p:nvSpPr>
        <p:spPr>
          <a:xfrm>
            <a:off x="265244" y="3925168"/>
            <a:ext cx="1431029" cy="572362"/>
          </a:xfrm>
          <a:prstGeom prst="rect">
            <a:avLst/>
          </a:prstGeom>
        </p:spPr>
        <p:txBody>
          <a:bodyPr wrap="square" lIns="91440" tIns="45720" rIns="91440" bIns="45720">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10</a:t>
            </a:r>
            <a:r>
              <a:rPr kumimoji="0" lang="zh-CN" altLang="en-US" sz="26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名</a:t>
            </a:r>
          </a:p>
        </p:txBody>
      </p:sp>
      <p:sp>
        <p:nvSpPr>
          <p:cNvPr id="16" name="îŝļíḓe"/>
          <p:cNvSpPr/>
          <p:nvPr/>
        </p:nvSpPr>
        <p:spPr>
          <a:xfrm>
            <a:off x="0" y="4563899"/>
            <a:ext cx="1606366" cy="407510"/>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诺贝尔奖获得者</a:t>
            </a:r>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7" name="ïšlïdè"/>
          <p:cNvSpPr/>
          <p:nvPr/>
        </p:nvSpPr>
        <p:spPr>
          <a:xfrm>
            <a:off x="2639699" y="5244465"/>
            <a:ext cx="1932305" cy="601980"/>
          </a:xfrm>
          <a:prstGeom prst="rect">
            <a:avLst/>
          </a:prstGeom>
        </p:spPr>
        <p:txBody>
          <a:bodyPr wrap="square" lIns="91440" tIns="45720" rIns="91440" bIns="45720">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7所/3所</a:t>
            </a:r>
          </a:p>
        </p:txBody>
      </p:sp>
      <p:sp>
        <p:nvSpPr>
          <p:cNvPr id="18" name="ïšlïdè"/>
          <p:cNvSpPr/>
          <p:nvPr/>
        </p:nvSpPr>
        <p:spPr>
          <a:xfrm>
            <a:off x="1993978" y="3924683"/>
            <a:ext cx="1683337" cy="572362"/>
          </a:xfrm>
          <a:prstGeom prst="rect">
            <a:avLst/>
          </a:prstGeom>
        </p:spPr>
        <p:txBody>
          <a:bodyPr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世界</a:t>
            </a:r>
            <a:r>
              <a:rPr kumimoji="0" lang="zh-CN" altLang="en-US" sz="32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第一</a:t>
            </a:r>
          </a:p>
        </p:txBody>
      </p:sp>
      <p:sp>
        <p:nvSpPr>
          <p:cNvPr id="19" name="îŝļíḓe"/>
          <p:cNvSpPr/>
          <p:nvPr/>
        </p:nvSpPr>
        <p:spPr>
          <a:xfrm>
            <a:off x="1892861" y="4563899"/>
            <a:ext cx="1686627" cy="407510"/>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人均教授拥有量</a:t>
            </a:r>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0" name="îŝļíḓe"/>
          <p:cNvSpPr/>
          <p:nvPr/>
        </p:nvSpPr>
        <p:spPr>
          <a:xfrm>
            <a:off x="2539546" y="6007994"/>
            <a:ext cx="2499605" cy="407510"/>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中东地区最好的</a:t>
            </a:r>
            <a:r>
              <a:rPr kumimoji="0" lang="en-US" altLang="zh-CN"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10</a:t>
            </a:r>
            <a:r>
              <a:rPr kumimoji="0" lang="zh-CN" altLang="en-US"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所大学；世界大学</a:t>
            </a:r>
            <a:r>
              <a:rPr kumimoji="0" lang="en-US" altLang="zh-CN"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100</a:t>
            </a:r>
            <a:r>
              <a:rPr kumimoji="0" lang="zh-CN" altLang="en-US"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强</a:t>
            </a:r>
            <a:endParaRPr kumimoji="0" lang="en-US" altLang="zh-CN"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21" name="isļïḋé"/>
          <p:cNvSpPr/>
          <p:nvPr/>
        </p:nvSpPr>
        <p:spPr>
          <a:xfrm>
            <a:off x="3917869" y="4413821"/>
            <a:ext cx="2954955" cy="407510"/>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科技专业人员占</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劳动力比重</a:t>
            </a:r>
          </a:p>
        </p:txBody>
      </p:sp>
      <p:sp>
        <p:nvSpPr>
          <p:cNvPr id="22" name="ï$1íḓê"/>
          <p:cNvSpPr/>
          <p:nvPr/>
        </p:nvSpPr>
        <p:spPr>
          <a:xfrm>
            <a:off x="4108454" y="3925168"/>
            <a:ext cx="1431029" cy="572362"/>
          </a:xfrm>
          <a:prstGeom prst="rect">
            <a:avLst/>
          </a:prstGeom>
        </p:spPr>
        <p:txBody>
          <a:bodyPr wrap="square" lIns="91440" tIns="45720" rIns="91440" bIns="45720">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25%</a:t>
            </a:r>
          </a:p>
        </p:txBody>
      </p:sp>
      <p:sp>
        <p:nvSpPr>
          <p:cNvPr id="25" name="îṡľïḓê"/>
          <p:cNvSpPr/>
          <p:nvPr/>
        </p:nvSpPr>
        <p:spPr>
          <a:xfrm>
            <a:off x="310242" y="5910418"/>
            <a:ext cx="1935164" cy="602372"/>
          </a:xfrm>
          <a:prstGeom prst="rect">
            <a:avLst/>
          </a:prstGeom>
        </p:spPr>
        <p:txBody>
          <a:bodyPr wrap="square" lIns="91440" tIns="45720" rIns="91440" bIns="4572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每万人中科学家和工程师数</a:t>
            </a:r>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6" name="í$lïḋè"/>
          <p:cNvSpPr/>
          <p:nvPr/>
        </p:nvSpPr>
        <p:spPr>
          <a:xfrm>
            <a:off x="562309" y="5244661"/>
            <a:ext cx="1431030" cy="572362"/>
          </a:xfrm>
          <a:prstGeom prst="rect">
            <a:avLst/>
          </a:prstGeom>
        </p:spPr>
        <p:txBody>
          <a:bodyPr wrap="square" lIns="91440" tIns="45720" rIns="91440" bIns="45720">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000FF"/>
                </a:solidFill>
                <a:effectLst/>
                <a:uLnTx/>
                <a:uFillTx/>
                <a:latin typeface="Impact" panose="020B0806030902050204" pitchFamily="34" charset="0"/>
                <a:ea typeface="宋体" panose="02010600030101010101" pitchFamily="2" charset="-122"/>
                <a:cs typeface="+mn-cs"/>
              </a:rPr>
              <a:t>150</a:t>
            </a:r>
            <a:r>
              <a:rPr kumimoji="0" lang="zh-CN" altLang="en-US" sz="26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名</a:t>
            </a:r>
          </a:p>
        </p:txBody>
      </p:sp>
      <p:pic>
        <p:nvPicPr>
          <p:cNvPr id="3" name="图片 2"/>
          <p:cNvPicPr>
            <a:picLocks noChangeAspect="1"/>
          </p:cNvPicPr>
          <p:nvPr/>
        </p:nvPicPr>
        <p:blipFill>
          <a:blip r:embed="rId3" cstate="print"/>
          <a:stretch>
            <a:fillRect/>
          </a:stretch>
        </p:blipFill>
        <p:spPr>
          <a:xfrm>
            <a:off x="6026154" y="3380109"/>
            <a:ext cx="3136265" cy="3536315"/>
          </a:xfrm>
          <a:prstGeom prst="rect">
            <a:avLst/>
          </a:prstGeom>
        </p:spPr>
      </p:pic>
      <p:sp>
        <p:nvSpPr>
          <p:cNvPr id="4" name="矩形 3"/>
          <p:cNvSpPr/>
          <p:nvPr/>
        </p:nvSpPr>
        <p:spPr>
          <a:xfrm>
            <a:off x="310519" y="1064899"/>
            <a:ext cx="8683625" cy="217741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flipH="1">
            <a:off x="5163820" y="2409194"/>
            <a:ext cx="3968750" cy="2755265"/>
          </a:xfrm>
          <a:prstGeom prst="rect">
            <a:avLst/>
          </a:prstGeom>
        </p:spPr>
      </p:pic>
      <p:sp>
        <p:nvSpPr>
          <p:cNvPr id="5" name="矩形 4"/>
          <p:cNvSpPr/>
          <p:nvPr/>
        </p:nvSpPr>
        <p:spPr>
          <a:xfrm>
            <a:off x="153981" y="43542"/>
            <a:ext cx="8987922" cy="193899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rPr>
              <a:t>犹太民族的教育重视疑问和思考。从孩子小的时候，就鼓励</a:t>
            </a:r>
            <a:r>
              <a:rPr kumimoji="0" lang="zh-CN" altLang="en-US" sz="4000" b="0" i="0" u="none" strike="noStrike" kern="1200" cap="none" spc="0" normalizeH="0" baseline="0" noProof="0" dirty="0">
                <a:ln>
                  <a:noFill/>
                </a:ln>
                <a:solidFill>
                  <a:srgbClr val="0000FF"/>
                </a:solidFill>
                <a:effectLst/>
                <a:uLnTx/>
                <a:uFillTx/>
                <a:latin typeface="华文琥珀" panose="02010800040101010101" pitchFamily="2" charset="-122"/>
                <a:ea typeface="华文琥珀" panose="02010800040101010101" pitchFamily="2" charset="-122"/>
                <a:cs typeface="+mn-cs"/>
              </a:rPr>
              <a:t>提问、质疑、探讨、辩论</a:t>
            </a:r>
            <a:endParaRPr kumimoji="0" lang="zh-CN" altLang="en-US" sz="4000" b="0" i="0" u="none" strike="noStrike" kern="1200" cap="none" spc="0" normalizeH="0" baseline="0" noProof="0" dirty="0">
              <a:ln>
                <a:noFill/>
              </a:ln>
              <a:solidFill>
                <a:srgbClr val="333333"/>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3" y="2409190"/>
            <a:ext cx="4031615" cy="2750820"/>
          </a:xfrm>
          <a:prstGeom prst="rect">
            <a:avLst/>
          </a:prstGeom>
        </p:spPr>
      </p:pic>
      <p:sp>
        <p:nvSpPr>
          <p:cNvPr id="2" name="文本框 1"/>
          <p:cNvSpPr txBox="1"/>
          <p:nvPr/>
        </p:nvSpPr>
        <p:spPr>
          <a:xfrm>
            <a:off x="5163824" y="5160014"/>
            <a:ext cx="3875405" cy="8299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犹太人认为人一生有三大任务，而</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教育后代位列其首</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p>
        </p:txBody>
      </p:sp>
      <p:sp>
        <p:nvSpPr>
          <p:cNvPr id="3" name="文本框 2"/>
          <p:cNvSpPr txBox="1"/>
          <p:nvPr/>
        </p:nvSpPr>
        <p:spPr>
          <a:xfrm>
            <a:off x="-3175" y="5160014"/>
            <a:ext cx="3976370" cy="8299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爱因斯坦的成就，也与他在童年时代受到</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良好教育</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有关。</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 y="188640"/>
            <a:ext cx="9047480" cy="905594"/>
          </a:xfrm>
        </p:spPr>
        <p:txBody>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我国对法国核电技术进行</a:t>
            </a:r>
            <a:r>
              <a:rPr lang="zh-CN" altLang="en-US" sz="4000" dirty="0">
                <a:solidFill>
                  <a:srgbClr val="C00000"/>
                </a:solidFill>
                <a:latin typeface="华文新魏" panose="02010800040101010101" pitchFamily="2" charset="-122"/>
                <a:ea typeface="华文新魏" panose="02010800040101010101" pitchFamily="2" charset="-122"/>
                <a:sym typeface="+mn-ea"/>
              </a:rPr>
              <a:t>消化与再创新</a:t>
            </a:r>
          </a:p>
        </p:txBody>
      </p:sp>
      <p:sp>
        <p:nvSpPr>
          <p:cNvPr id="27" name="箭头3"/>
          <p:cNvSpPr>
            <a:spLocks noChangeArrowheads="1"/>
          </p:cNvSpPr>
          <p:nvPr/>
        </p:nvSpPr>
        <p:spPr bwMode="auto">
          <a:xfrm flipV="1">
            <a:off x="1746889" y="3936915"/>
            <a:ext cx="885825" cy="183324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62111" tIns="31055" rIns="62111" bIns="31055" anchor="ctr"/>
          <a:lstStyle/>
          <a:p>
            <a:pPr defTabSz="914400">
              <a:defRPr/>
            </a:pPr>
            <a:endParaRPr lang="zh-CN" altLang="en-US" sz="900" dirty="0">
              <a:solidFill>
                <a:srgbClr val="000000"/>
              </a:solidFill>
              <a:latin typeface="Arial" panose="020B0604020202020204"/>
              <a:ea typeface="微软雅黑" panose="020B0503020204020204" charset="-122"/>
            </a:endParaRPr>
          </a:p>
        </p:txBody>
      </p:sp>
      <p:sp>
        <p:nvSpPr>
          <p:cNvPr id="29" name="箭头1"/>
          <p:cNvSpPr>
            <a:spLocks noChangeArrowheads="1"/>
          </p:cNvSpPr>
          <p:nvPr/>
        </p:nvSpPr>
        <p:spPr bwMode="auto">
          <a:xfrm>
            <a:off x="1746885" y="1927771"/>
            <a:ext cx="819150" cy="2397760"/>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62111" tIns="31055" rIns="62111" bIns="31055" anchor="ctr"/>
          <a:lstStyle/>
          <a:p>
            <a:pPr defTabSz="914400">
              <a:defRPr/>
            </a:pPr>
            <a:endParaRPr lang="zh-CN" altLang="en-US" sz="900" dirty="0">
              <a:solidFill>
                <a:srgbClr val="000000"/>
              </a:solidFill>
              <a:latin typeface="Arial" panose="020B0604020202020204"/>
              <a:ea typeface="微软雅黑" panose="020B0503020204020204" charset="-122"/>
            </a:endParaRPr>
          </a:p>
        </p:txBody>
      </p:sp>
      <p:sp>
        <p:nvSpPr>
          <p:cNvPr id="7" name="文本框 6"/>
          <p:cNvSpPr txBox="1"/>
          <p:nvPr/>
        </p:nvSpPr>
        <p:spPr>
          <a:xfrm>
            <a:off x="12704" y="2360210"/>
            <a:ext cx="1514475" cy="267652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defTabSz="914400">
              <a:defRPr/>
            </a:pP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1994年引进法国M310型二代压水堆技术建设</a:t>
            </a: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sym typeface="+mn-ea"/>
              </a:rPr>
              <a:t>大亚湾核电站</a:t>
            </a:r>
          </a:p>
        </p:txBody>
      </p:sp>
      <p:sp>
        <p:nvSpPr>
          <p:cNvPr id="4" name="矩形 3"/>
          <p:cNvSpPr/>
          <p:nvPr/>
        </p:nvSpPr>
        <p:spPr>
          <a:xfrm>
            <a:off x="1527179" y="3750221"/>
            <a:ext cx="229235" cy="1866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FFFFFF"/>
              </a:solidFill>
              <a:latin typeface="Arial" panose="020B0604020202020204"/>
              <a:ea typeface="微软雅黑" panose="020B0503020204020204" charset="-122"/>
            </a:endParaRPr>
          </a:p>
        </p:txBody>
      </p:sp>
      <p:sp>
        <p:nvSpPr>
          <p:cNvPr id="31" name="标题1"/>
          <p:cNvSpPr>
            <a:spLocks noChangeArrowheads="1"/>
          </p:cNvSpPr>
          <p:nvPr/>
        </p:nvSpPr>
        <p:spPr bwMode="auto">
          <a:xfrm>
            <a:off x="2565718" y="1719551"/>
            <a:ext cx="931862" cy="901700"/>
          </a:xfrm>
          <a:prstGeom prst="roundRect">
            <a:avLst>
              <a:gd name="adj" fmla="val 11921"/>
            </a:avLst>
          </a:prstGeom>
          <a:solidFill>
            <a:schemeClr val="accent2"/>
          </a:solidFill>
          <a:ln w="25400">
            <a:noFill/>
            <a:round/>
          </a:ln>
        </p:spPr>
        <p:txBody>
          <a:bodyPr lIns="62111" tIns="31055" rIns="62111" bIns="31055" anchor="ctr"/>
          <a:lstStyle/>
          <a:p>
            <a:pPr algn="ctr" defTabSz="914400">
              <a:lnSpc>
                <a:spcPct val="120000"/>
              </a:lnSpc>
              <a:defRPr/>
            </a:pPr>
            <a:r>
              <a:rPr lang="zh-CN" altLang="en-US" sz="2400" b="1" dirty="0">
                <a:solidFill>
                  <a:srgbClr val="F2F2F2"/>
                </a:solidFill>
                <a:latin typeface="黑体" panose="02010609060101010101" pitchFamily="49" charset="-122"/>
                <a:ea typeface="黑体" panose="02010609060101010101" pitchFamily="49" charset="-122"/>
              </a:rPr>
              <a:t>中核</a:t>
            </a:r>
          </a:p>
        </p:txBody>
      </p:sp>
      <p:sp>
        <p:nvSpPr>
          <p:cNvPr id="5" name="标题1"/>
          <p:cNvSpPr>
            <a:spLocks noChangeArrowheads="1"/>
          </p:cNvSpPr>
          <p:nvPr/>
        </p:nvSpPr>
        <p:spPr bwMode="auto">
          <a:xfrm>
            <a:off x="2632393" y="4808191"/>
            <a:ext cx="931862" cy="901700"/>
          </a:xfrm>
          <a:prstGeom prst="roundRect">
            <a:avLst>
              <a:gd name="adj" fmla="val 11921"/>
            </a:avLst>
          </a:prstGeom>
          <a:solidFill>
            <a:schemeClr val="accent2"/>
          </a:solidFill>
          <a:ln w="25400">
            <a:noFill/>
            <a:round/>
          </a:ln>
        </p:spPr>
        <p:txBody>
          <a:bodyPr lIns="62111" tIns="31055" rIns="62111" bIns="31055" anchor="ctr"/>
          <a:lstStyle/>
          <a:p>
            <a:pPr algn="ctr" defTabSz="914400">
              <a:lnSpc>
                <a:spcPct val="120000"/>
              </a:lnSpc>
              <a:defRPr/>
            </a:pPr>
            <a:r>
              <a:rPr lang="zh-CN" altLang="en-US" sz="2400" b="1" dirty="0">
                <a:solidFill>
                  <a:srgbClr val="F2F2F2"/>
                </a:solidFill>
                <a:latin typeface="黑体" panose="02010609060101010101" pitchFamily="49" charset="-122"/>
                <a:ea typeface="黑体" panose="02010609060101010101" pitchFamily="49" charset="-122"/>
                <a:sym typeface="+mn-ea"/>
              </a:rPr>
              <a:t>中广核</a:t>
            </a:r>
            <a:endParaRPr lang="zh-CN" altLang="zh-CN" sz="1200" b="1" dirty="0">
              <a:solidFill>
                <a:srgbClr val="F2F2F2"/>
              </a:solidFill>
              <a:latin typeface="微软雅黑" panose="020B0503020204020204" charset="-122"/>
              <a:ea typeface="微软雅黑" panose="020B0503020204020204" charset="-122"/>
            </a:endParaRPr>
          </a:p>
        </p:txBody>
      </p:sp>
      <p:sp>
        <p:nvSpPr>
          <p:cNvPr id="12" name="Freeform 5"/>
          <p:cNvSpPr/>
          <p:nvPr/>
        </p:nvSpPr>
        <p:spPr>
          <a:xfrm>
            <a:off x="281940" y="6046381"/>
            <a:ext cx="8580120" cy="76200"/>
          </a:xfrm>
          <a:custGeom>
            <a:avLst/>
            <a:gdLst/>
            <a:ahLst/>
            <a:cxnLst>
              <a:cxn ang="0">
                <a:pos x="2147483646" y="196034025"/>
              </a:cxn>
              <a:cxn ang="0">
                <a:pos x="2147483646" y="0"/>
              </a:cxn>
              <a:cxn ang="0">
                <a:pos x="748252581" y="0"/>
              </a:cxn>
              <a:cxn ang="0">
                <a:pos x="0" y="196034025"/>
              </a:cxn>
              <a:cxn ang="0">
                <a:pos x="0" y="196034025"/>
              </a:cxn>
              <a:cxn ang="0">
                <a:pos x="748252581" y="392064308"/>
              </a:cxn>
              <a:cxn ang="0">
                <a:pos x="2147483646" y="392064308"/>
              </a:cxn>
              <a:cxn ang="0">
                <a:pos x="2147483646" y="196034025"/>
              </a:cxn>
            </a:cxnLst>
            <a:rect l="0" t="0" r="0" b="0"/>
            <a:pathLst>
              <a:path w="2112" h="28">
                <a:moveTo>
                  <a:pt x="2112" y="14"/>
                </a:moveTo>
                <a:cubicBezTo>
                  <a:pt x="2112" y="7"/>
                  <a:pt x="2098" y="0"/>
                  <a:pt x="2081" y="0"/>
                </a:cubicBezTo>
                <a:cubicBezTo>
                  <a:pt x="30" y="0"/>
                  <a:pt x="30" y="0"/>
                  <a:pt x="30" y="0"/>
                </a:cubicBezTo>
                <a:cubicBezTo>
                  <a:pt x="13" y="0"/>
                  <a:pt x="0" y="7"/>
                  <a:pt x="0" y="14"/>
                </a:cubicBezTo>
                <a:cubicBezTo>
                  <a:pt x="0" y="14"/>
                  <a:pt x="0" y="14"/>
                  <a:pt x="0" y="14"/>
                </a:cubicBezTo>
                <a:cubicBezTo>
                  <a:pt x="0" y="22"/>
                  <a:pt x="13" y="28"/>
                  <a:pt x="30" y="28"/>
                </a:cubicBezTo>
                <a:cubicBezTo>
                  <a:pt x="2081" y="28"/>
                  <a:pt x="2081" y="28"/>
                  <a:pt x="2081" y="28"/>
                </a:cubicBezTo>
                <a:cubicBezTo>
                  <a:pt x="2098" y="28"/>
                  <a:pt x="2112" y="22"/>
                  <a:pt x="2112" y="14"/>
                </a:cubicBezTo>
                <a:close/>
              </a:path>
            </a:pathLst>
          </a:custGeom>
          <a:solidFill>
            <a:srgbClr val="292929">
              <a:alpha val="100000"/>
            </a:srgbClr>
          </a:solidFill>
          <a:ln w="9525">
            <a:noFill/>
          </a:ln>
        </p:spPr>
        <p:txBody>
          <a:bodyPr/>
          <a:lstStyle/>
          <a:p>
            <a:pPr defTabSz="914400">
              <a:defRPr/>
            </a:pPr>
            <a:endParaRPr lang="zh-CN" altLang="en-US">
              <a:solidFill>
                <a:srgbClr val="000000"/>
              </a:solidFill>
              <a:latin typeface="Arial" panose="020B0604020202020204"/>
              <a:ea typeface="微软雅黑" panose="020B0503020204020204" charset="-122"/>
            </a:endParaRPr>
          </a:p>
        </p:txBody>
      </p:sp>
      <p:grpSp>
        <p:nvGrpSpPr>
          <p:cNvPr id="15" name="组合 14"/>
          <p:cNvGrpSpPr/>
          <p:nvPr/>
        </p:nvGrpSpPr>
        <p:grpSpPr>
          <a:xfrm>
            <a:off x="565150" y="5856199"/>
            <a:ext cx="446088" cy="450850"/>
            <a:chOff x="3424238" y="2347913"/>
            <a:chExt cx="446087" cy="450850"/>
          </a:xfrm>
        </p:grpSpPr>
        <p:sp>
          <p:nvSpPr>
            <p:cNvPr id="10258" name="Oval 8"/>
            <p:cNvSpPr/>
            <p:nvPr/>
          </p:nvSpPr>
          <p:spPr>
            <a:xfrm>
              <a:off x="3424238" y="2347913"/>
              <a:ext cx="446087" cy="450850"/>
            </a:xfrm>
            <a:prstGeom prst="ellipse">
              <a:avLst/>
            </a:prstGeom>
            <a:solidFill>
              <a:srgbClr val="292929"/>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800" dirty="0">
                <a:solidFill>
                  <a:srgbClr val="000000"/>
                </a:solidFill>
                <a:latin typeface="Arial" panose="020B0604020202020204"/>
                <a:ea typeface="微软雅黑" panose="020B0503020204020204" charset="-122"/>
              </a:endParaRPr>
            </a:p>
          </p:txBody>
        </p:sp>
        <p:sp>
          <p:nvSpPr>
            <p:cNvPr id="10259" name="Oval 9"/>
            <p:cNvSpPr/>
            <p:nvPr/>
          </p:nvSpPr>
          <p:spPr>
            <a:xfrm>
              <a:off x="3487738" y="2416175"/>
              <a:ext cx="317500" cy="317500"/>
            </a:xfrm>
            <a:prstGeom prst="ellipse">
              <a:avLst/>
            </a:prstGeom>
            <a:solidFill>
              <a:srgbClr val="C20F2A"/>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600" dirty="0">
                <a:solidFill>
                  <a:srgbClr val="000000"/>
                </a:solidFill>
                <a:latin typeface="Arial" panose="020B0604020202020204"/>
                <a:ea typeface="微软雅黑" panose="020B0503020204020204" charset="-122"/>
              </a:endParaRPr>
            </a:p>
          </p:txBody>
        </p:sp>
      </p:grpSp>
      <p:grpSp>
        <p:nvGrpSpPr>
          <p:cNvPr id="16" name="组合 15"/>
          <p:cNvGrpSpPr/>
          <p:nvPr/>
        </p:nvGrpSpPr>
        <p:grpSpPr>
          <a:xfrm>
            <a:off x="4349750" y="5854929"/>
            <a:ext cx="446088" cy="450850"/>
            <a:chOff x="3424238" y="2347913"/>
            <a:chExt cx="446087" cy="450850"/>
          </a:xfrm>
        </p:grpSpPr>
        <p:sp>
          <p:nvSpPr>
            <p:cNvPr id="10256" name="Oval 8"/>
            <p:cNvSpPr/>
            <p:nvPr/>
          </p:nvSpPr>
          <p:spPr>
            <a:xfrm>
              <a:off x="3424238" y="2347913"/>
              <a:ext cx="446087" cy="450850"/>
            </a:xfrm>
            <a:prstGeom prst="ellipse">
              <a:avLst/>
            </a:prstGeom>
            <a:solidFill>
              <a:srgbClr val="292929"/>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800" dirty="0">
                <a:solidFill>
                  <a:srgbClr val="000000"/>
                </a:solidFill>
                <a:latin typeface="Arial" panose="020B0604020202020204"/>
                <a:ea typeface="微软雅黑" panose="020B0503020204020204" charset="-122"/>
              </a:endParaRPr>
            </a:p>
          </p:txBody>
        </p:sp>
        <p:sp>
          <p:nvSpPr>
            <p:cNvPr id="10257" name="Oval 9"/>
            <p:cNvSpPr/>
            <p:nvPr/>
          </p:nvSpPr>
          <p:spPr>
            <a:xfrm>
              <a:off x="3487738" y="2416175"/>
              <a:ext cx="317500" cy="317500"/>
            </a:xfrm>
            <a:prstGeom prst="ellipse">
              <a:avLst/>
            </a:prstGeom>
            <a:solidFill>
              <a:srgbClr val="C20F2A"/>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600" dirty="0">
                <a:solidFill>
                  <a:srgbClr val="000000"/>
                </a:solidFill>
                <a:latin typeface="Arial" panose="020B0604020202020204"/>
                <a:ea typeface="微软雅黑" panose="020B0503020204020204" charset="-122"/>
              </a:endParaRPr>
            </a:p>
          </p:txBody>
        </p:sp>
      </p:grpSp>
      <p:sp>
        <p:nvSpPr>
          <p:cNvPr id="22" name="文本框 56"/>
          <p:cNvSpPr txBox="1"/>
          <p:nvPr/>
        </p:nvSpPr>
        <p:spPr>
          <a:xfrm>
            <a:off x="84455" y="6308640"/>
            <a:ext cx="1562100" cy="460375"/>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ctr" defTabSz="914400">
              <a:lnSpc>
                <a:spcPct val="100000"/>
              </a:lnSpc>
              <a:defRPr/>
            </a:pPr>
            <a:r>
              <a:rPr lang="zh-CN" altLang="en-US" sz="2400" dirty="0">
                <a:solidFill>
                  <a:srgbClr val="000000">
                    <a:lumMod val="75000"/>
                    <a:lumOff val="25000"/>
                  </a:srgbClr>
                </a:solidFill>
                <a:latin typeface="Arial" panose="020B0604020202020204"/>
                <a:ea typeface="微软雅黑" panose="020B0503020204020204" charset="-122"/>
              </a:rPr>
              <a:t>引进技术</a:t>
            </a:r>
          </a:p>
        </p:txBody>
      </p:sp>
      <p:sp>
        <p:nvSpPr>
          <p:cNvPr id="6" name="文本框 56"/>
          <p:cNvSpPr txBox="1"/>
          <p:nvPr/>
        </p:nvSpPr>
        <p:spPr>
          <a:xfrm>
            <a:off x="3792220" y="6306100"/>
            <a:ext cx="1562100" cy="460375"/>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ctr" defTabSz="914400">
              <a:lnSpc>
                <a:spcPct val="100000"/>
              </a:lnSpc>
              <a:defRPr/>
            </a:pPr>
            <a:r>
              <a:rPr lang="zh-CN" altLang="en-US" sz="2400" dirty="0">
                <a:solidFill>
                  <a:srgbClr val="000000">
                    <a:lumMod val="75000"/>
                    <a:lumOff val="25000"/>
                  </a:srgbClr>
                </a:solidFill>
                <a:latin typeface="Arial" panose="020B0604020202020204"/>
                <a:ea typeface="微软雅黑" panose="020B0503020204020204" charset="-122"/>
              </a:rPr>
              <a:t>消化吸收</a:t>
            </a:r>
          </a:p>
        </p:txBody>
      </p:sp>
      <p:sp>
        <p:nvSpPr>
          <p:cNvPr id="8" name="文本框 7"/>
          <p:cNvSpPr txBox="1"/>
          <p:nvPr/>
        </p:nvSpPr>
        <p:spPr>
          <a:xfrm>
            <a:off x="3564255" y="1417231"/>
            <a:ext cx="2518410" cy="1938020"/>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nchor="t">
            <a:spAutoFit/>
          </a:bodyPr>
          <a:lstStyle/>
          <a:p>
            <a:pPr defTabSz="914400">
              <a:defRPr/>
            </a:pP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形成60万千瓦级</a:t>
            </a:r>
            <a:r>
              <a:rPr lang="zh-CN" altLang="en-US" sz="2000" b="1" dirty="0">
                <a:solidFill>
                  <a:srgbClr val="1B16E8"/>
                </a:solidFill>
                <a:latin typeface="宋体" panose="02010600030101010101" pitchFamily="2" charset="-122"/>
                <a:ea typeface="宋体" panose="02010600030101010101" pitchFamily="2" charset="-122"/>
                <a:cs typeface="宋体" panose="02010600030101010101" pitchFamily="2" charset="-122"/>
                <a:sym typeface="+mn-ea"/>
              </a:rPr>
              <a:t>二代压水堆技术CNP600</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，应用于2002年并网发电的秦山二期核电站和我国援建巴基斯坦的恰希玛核电站</a:t>
            </a:r>
          </a:p>
        </p:txBody>
      </p:sp>
      <p:sp>
        <p:nvSpPr>
          <p:cNvPr id="9" name="文本框 8"/>
          <p:cNvSpPr txBox="1"/>
          <p:nvPr/>
        </p:nvSpPr>
        <p:spPr>
          <a:xfrm>
            <a:off x="6913245" y="1816650"/>
            <a:ext cx="2012950" cy="706755"/>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nchor="t">
            <a:spAutoFit/>
          </a:bodyPr>
          <a:lstStyle/>
          <a:p>
            <a:pPr defTabSz="914400">
              <a:defRPr/>
            </a:pPr>
            <a:r>
              <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形成了</a:t>
            </a:r>
            <a:r>
              <a:rPr lang="zh-CN" altLang="en-US" sz="2000" b="1">
                <a:solidFill>
                  <a:srgbClr val="1B16E8"/>
                </a:solidFill>
                <a:latin typeface="宋体" panose="02010600030101010101" pitchFamily="2" charset="-122"/>
                <a:ea typeface="宋体" panose="02010600030101010101" pitchFamily="2" charset="-122"/>
                <a:cs typeface="宋体" panose="02010600030101010101" pitchFamily="2" charset="-122"/>
                <a:sym typeface="+mn-ea"/>
              </a:rPr>
              <a:t>CNP1000 二代改进型技术</a:t>
            </a:r>
            <a:endPar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文本框 9"/>
          <p:cNvSpPr txBox="1"/>
          <p:nvPr/>
        </p:nvSpPr>
        <p:spPr>
          <a:xfrm>
            <a:off x="3608074" y="4140115"/>
            <a:ext cx="2431415" cy="1630045"/>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nchor="t">
            <a:spAutoFit/>
          </a:bodyPr>
          <a:lstStyle/>
          <a:p>
            <a:pPr defTabSz="914400">
              <a:defRPr/>
            </a:pPr>
            <a:r>
              <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形成</a:t>
            </a:r>
            <a:r>
              <a:rPr lang="zh-CN" altLang="en-US" sz="2000" b="1">
                <a:solidFill>
                  <a:srgbClr val="1B16E8"/>
                </a:solidFill>
                <a:latin typeface="宋体" panose="02010600030101010101" pitchFamily="2" charset="-122"/>
                <a:ea typeface="宋体" panose="02010600030101010101" pitchFamily="2" charset="-122"/>
                <a:cs typeface="宋体" panose="02010600030101010101" pitchFamily="2" charset="-122"/>
                <a:sym typeface="+mn-ea"/>
              </a:rPr>
              <a:t>M310改进型二代压水堆技术</a:t>
            </a:r>
            <a:r>
              <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，成功应用于2002年并网发电的岭澳一期核电站</a:t>
            </a:r>
            <a:endPar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6902454" y="4566831"/>
            <a:ext cx="2023745" cy="1014730"/>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nchor="t">
            <a:spAutoFit/>
          </a:bodyPr>
          <a:lstStyle/>
          <a:p>
            <a:pPr defTabSz="914400">
              <a:defRPr/>
            </a:pPr>
            <a:r>
              <a:rPr lang="zh-CN" alt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形成了</a:t>
            </a:r>
            <a:r>
              <a:rPr lang="zh-CN" altLang="en-US" sz="2000" b="1">
                <a:solidFill>
                  <a:srgbClr val="1B16E8"/>
                </a:solidFill>
                <a:latin typeface="宋体" panose="02010600030101010101" pitchFamily="2" charset="-122"/>
                <a:ea typeface="宋体" panose="02010600030101010101" pitchFamily="2" charset="-122"/>
                <a:cs typeface="宋体" panose="02010600030101010101" pitchFamily="2" charset="-122"/>
                <a:sym typeface="+mn-ea"/>
              </a:rPr>
              <a:t>CPR1000、CPR1000+等二代改进型技术</a:t>
            </a:r>
          </a:p>
        </p:txBody>
      </p:sp>
      <p:grpSp>
        <p:nvGrpSpPr>
          <p:cNvPr id="13" name="组合 12"/>
          <p:cNvGrpSpPr/>
          <p:nvPr/>
        </p:nvGrpSpPr>
        <p:grpSpPr>
          <a:xfrm>
            <a:off x="7460615" y="5857469"/>
            <a:ext cx="446088" cy="450850"/>
            <a:chOff x="3424238" y="2347913"/>
            <a:chExt cx="446087" cy="450850"/>
          </a:xfrm>
        </p:grpSpPr>
        <p:sp>
          <p:nvSpPr>
            <p:cNvPr id="14" name="Oval 8"/>
            <p:cNvSpPr/>
            <p:nvPr/>
          </p:nvSpPr>
          <p:spPr>
            <a:xfrm>
              <a:off x="3424238" y="2347913"/>
              <a:ext cx="446087" cy="450850"/>
            </a:xfrm>
            <a:prstGeom prst="ellipse">
              <a:avLst/>
            </a:prstGeom>
            <a:solidFill>
              <a:srgbClr val="292929"/>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800" dirty="0">
                <a:solidFill>
                  <a:srgbClr val="000000"/>
                </a:solidFill>
                <a:latin typeface="Arial" panose="020B0604020202020204"/>
                <a:ea typeface="微软雅黑" panose="020B0503020204020204" charset="-122"/>
              </a:endParaRPr>
            </a:p>
          </p:txBody>
        </p:sp>
        <p:sp>
          <p:nvSpPr>
            <p:cNvPr id="17" name="Oval 9"/>
            <p:cNvSpPr/>
            <p:nvPr/>
          </p:nvSpPr>
          <p:spPr>
            <a:xfrm>
              <a:off x="3487738" y="2416175"/>
              <a:ext cx="317500" cy="317500"/>
            </a:xfrm>
            <a:prstGeom prst="ellipse">
              <a:avLst/>
            </a:prstGeom>
            <a:solidFill>
              <a:srgbClr val="C20F2A"/>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914400">
                <a:lnSpc>
                  <a:spcPct val="100000"/>
                </a:lnSpc>
                <a:spcBef>
                  <a:spcPct val="0"/>
                </a:spcBef>
                <a:buNone/>
                <a:defRPr/>
              </a:pPr>
              <a:endParaRPr lang="zh-CN" altLang="en-US" sz="1600" dirty="0">
                <a:solidFill>
                  <a:srgbClr val="000000"/>
                </a:solidFill>
                <a:latin typeface="Arial" panose="020B0604020202020204"/>
                <a:ea typeface="微软雅黑" panose="020B0503020204020204" charset="-122"/>
              </a:endParaRPr>
            </a:p>
          </p:txBody>
        </p:sp>
      </p:grpSp>
      <p:sp>
        <p:nvSpPr>
          <p:cNvPr id="18" name="文本框 56"/>
          <p:cNvSpPr txBox="1"/>
          <p:nvPr/>
        </p:nvSpPr>
        <p:spPr>
          <a:xfrm>
            <a:off x="6902450" y="6308640"/>
            <a:ext cx="1562100" cy="460375"/>
          </a:xfrm>
          <a:prstGeom prst="rect">
            <a:avLst/>
          </a:prstGeom>
          <a:noFill/>
        </p:spPr>
        <p:txBody>
          <a:bodyPr wrap="square">
            <a:spAutoFit/>
          </a:bodyPr>
          <a:lstStyle>
            <a:defPPr>
              <a:defRPr lang="zh-CN"/>
            </a:defPPr>
            <a:lvl1pPr algn="just">
              <a:lnSpc>
                <a:spcPct val="110000"/>
              </a:lnSpc>
              <a:defRPr sz="1400">
                <a:solidFill>
                  <a:schemeClr val="tx1">
                    <a:lumMod val="50000"/>
                    <a:lumOff val="50000"/>
                  </a:schemeClr>
                </a:solidFill>
              </a:defRPr>
            </a:lvl1pPr>
          </a:lstStyle>
          <a:p>
            <a:pPr algn="ctr" defTabSz="914400">
              <a:lnSpc>
                <a:spcPct val="100000"/>
              </a:lnSpc>
              <a:defRPr/>
            </a:pPr>
            <a:r>
              <a:rPr lang="zh-CN" altLang="en-US" sz="2400" dirty="0">
                <a:solidFill>
                  <a:srgbClr val="000000">
                    <a:lumMod val="75000"/>
                    <a:lumOff val="25000"/>
                  </a:srgbClr>
                </a:solidFill>
                <a:latin typeface="Arial" panose="020B0604020202020204"/>
                <a:ea typeface="微软雅黑" panose="020B0503020204020204" charset="-122"/>
              </a:rPr>
              <a:t>自主创新</a:t>
            </a:r>
          </a:p>
        </p:txBody>
      </p:sp>
      <p:sp>
        <p:nvSpPr>
          <p:cNvPr id="19" name="右箭头 18"/>
          <p:cNvSpPr/>
          <p:nvPr/>
        </p:nvSpPr>
        <p:spPr>
          <a:xfrm>
            <a:off x="6082665" y="1950000"/>
            <a:ext cx="803910" cy="441325"/>
          </a:xfrm>
          <a:prstGeom prst="rightArrow">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FFFFFF"/>
              </a:solidFill>
              <a:latin typeface="Arial" panose="020B0604020202020204"/>
              <a:ea typeface="微软雅黑" panose="020B0503020204020204" charset="-122"/>
            </a:endParaRPr>
          </a:p>
        </p:txBody>
      </p:sp>
      <p:sp>
        <p:nvSpPr>
          <p:cNvPr id="21" name="右箭头 20"/>
          <p:cNvSpPr/>
          <p:nvPr/>
        </p:nvSpPr>
        <p:spPr>
          <a:xfrm>
            <a:off x="6109335" y="4853855"/>
            <a:ext cx="803910" cy="441325"/>
          </a:xfrm>
          <a:prstGeom prst="rightArrow">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FFFFFF"/>
              </a:solidFill>
              <a:latin typeface="Arial" panose="020B0604020202020204"/>
              <a:ea typeface="微软雅黑" panose="020B0503020204020204" charset="-122"/>
            </a:endParaRPr>
          </a:p>
        </p:txBody>
      </p:sp>
      <p:pic>
        <p:nvPicPr>
          <p:cNvPr id="3" name="图片 2"/>
          <p:cNvPicPr>
            <a:picLocks noChangeAspect="1"/>
          </p:cNvPicPr>
          <p:nvPr/>
        </p:nvPicPr>
        <p:blipFill>
          <a:blip r:embed="rId3" cstate="print"/>
          <a:stretch>
            <a:fillRect/>
          </a:stretch>
        </p:blipFill>
        <p:spPr>
          <a:xfrm>
            <a:off x="6886575" y="2743653"/>
            <a:ext cx="1734596" cy="1734596"/>
          </a:xfrm>
          <a:prstGeom prst="rect">
            <a:avLst/>
          </a:prstGeom>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1"/>
          <p:cNvSpPr>
            <a:spLocks noGrp="1"/>
          </p:cNvSpPr>
          <p:nvPr>
            <p:ph type="title"/>
          </p:nvPr>
        </p:nvSpPr>
        <p:spPr>
          <a:xfrm>
            <a:off x="-37322" y="1858963"/>
            <a:ext cx="9060024" cy="3296200"/>
          </a:xfrm>
        </p:spPr>
        <p:txBody>
          <a:bodyPr vert="horz" lIns="91440" tIns="45720" rIns="91440" bIns="45720" rtlCol="0" anchor="ctr">
            <a:normAutofit/>
          </a:bodyPr>
          <a:lstStyle/>
          <a:p>
            <a:r>
              <a:rPr lang="zh-CN" altLang="en-US" sz="9600" dirty="0">
                <a:solidFill>
                  <a:srgbClr val="C00000"/>
                </a:solidFill>
                <a:latin typeface="黑体" panose="02010609060101010101" pitchFamily="49" charset="-122"/>
                <a:ea typeface="黑体" panose="02010609060101010101" pitchFamily="49" charset="-122"/>
              </a:rPr>
              <a:t>三</a:t>
            </a:r>
            <a:r>
              <a:rPr lang="zh-CN" altLang="en-US" sz="9600" dirty="0" smtClean="0">
                <a:solidFill>
                  <a:srgbClr val="C00000"/>
                </a:solidFill>
                <a:latin typeface="黑体" panose="02010609060101010101" pitchFamily="49" charset="-122"/>
                <a:ea typeface="黑体" panose="02010609060101010101" pitchFamily="49" charset="-122"/>
              </a:rPr>
              <a:t>、</a:t>
            </a:r>
            <a:r>
              <a:rPr lang="zh-CN" altLang="en-US" sz="9600" dirty="0">
                <a:solidFill>
                  <a:srgbClr val="C00000"/>
                </a:solidFill>
                <a:latin typeface="黑体" panose="02010609060101010101" pitchFamily="49" charset="-122"/>
                <a:ea typeface="黑体" panose="02010609060101010101" pitchFamily="49" charset="-122"/>
              </a:rPr>
              <a:t>企业创新转型与企业家精神</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500" name="图片 1"/>
          <p:cNvPicPr>
            <a:picLocks noChangeAspect="1"/>
          </p:cNvPicPr>
          <p:nvPr/>
        </p:nvPicPr>
        <p:blipFill>
          <a:blip r:embed="rId2" cstate="print"/>
          <a:stretch>
            <a:fillRect/>
          </a:stretch>
        </p:blipFill>
        <p:spPr>
          <a:xfrm>
            <a:off x="332105" y="3495044"/>
            <a:ext cx="3646170" cy="3110865"/>
          </a:xfrm>
          <a:prstGeom prst="rect">
            <a:avLst/>
          </a:prstGeom>
          <a:noFill/>
          <a:ln w="9525">
            <a:noFill/>
          </a:ln>
        </p:spPr>
      </p:pic>
      <p:pic>
        <p:nvPicPr>
          <p:cNvPr id="3" name="图片 2"/>
          <p:cNvPicPr>
            <a:picLocks noChangeAspect="1"/>
          </p:cNvPicPr>
          <p:nvPr/>
        </p:nvPicPr>
        <p:blipFill>
          <a:blip r:embed="rId3" cstate="print"/>
          <a:stretch>
            <a:fillRect/>
          </a:stretch>
        </p:blipFill>
        <p:spPr>
          <a:xfrm>
            <a:off x="3779524" y="3791585"/>
            <a:ext cx="5285105" cy="2932430"/>
          </a:xfrm>
          <a:prstGeom prst="rect">
            <a:avLst/>
          </a:prstGeom>
        </p:spPr>
      </p:pic>
      <p:sp>
        <p:nvSpPr>
          <p:cNvPr id="362497" name="Rectangle 3"/>
          <p:cNvSpPr>
            <a:spLocks noGrp="1"/>
          </p:cNvSpPr>
          <p:nvPr>
            <p:ph idx="1"/>
          </p:nvPr>
        </p:nvSpPr>
        <p:spPr>
          <a:xfrm>
            <a:off x="1866904" y="995684"/>
            <a:ext cx="7197725" cy="1891665"/>
          </a:xfrm>
        </p:spPr>
        <p:txBody>
          <a:bodyPr vert="horz" lIns="91440" tIns="45720" rIns="91440" bIns="45720" rtlCol="0" anchor="t">
            <a:normAutofit fontScale="97500" lnSpcReduction="10000"/>
          </a:bodyPr>
          <a:lstStyle/>
          <a:p>
            <a:pPr>
              <a:lnSpc>
                <a:spcPct val="110000"/>
              </a:lnSpc>
            </a:pPr>
            <a:r>
              <a:rPr lang="en-US" altLang="zh-CN" sz="2800" b="1" dirty="0">
                <a:solidFill>
                  <a:srgbClr val="0000FF"/>
                </a:solidFill>
                <a:latin typeface="+mn-ea"/>
              </a:rPr>
              <a:t>1912</a:t>
            </a:r>
            <a:r>
              <a:rPr lang="zh-CN" altLang="en-US" sz="2800" b="1" dirty="0">
                <a:solidFill>
                  <a:srgbClr val="0000FF"/>
                </a:solidFill>
                <a:latin typeface="+mn-ea"/>
              </a:rPr>
              <a:t>年</a:t>
            </a:r>
            <a:r>
              <a:rPr lang="en-US" altLang="zh-CN" sz="2800" b="1" dirty="0">
                <a:solidFill>
                  <a:srgbClr val="0000FF"/>
                </a:solidFill>
                <a:latin typeface="+mn-ea"/>
              </a:rPr>
              <a:t>《</a:t>
            </a:r>
            <a:r>
              <a:rPr lang="zh-CN" altLang="en-US" sz="2800" b="1" dirty="0">
                <a:solidFill>
                  <a:srgbClr val="0000FF"/>
                </a:solidFill>
                <a:latin typeface="+mn-ea"/>
              </a:rPr>
              <a:t>经济发展理论</a:t>
            </a:r>
            <a:r>
              <a:rPr lang="en-US" altLang="zh-CN" sz="2800" b="1" dirty="0">
                <a:solidFill>
                  <a:srgbClr val="0000FF"/>
                </a:solidFill>
                <a:latin typeface="+mn-ea"/>
              </a:rPr>
              <a:t>》</a:t>
            </a:r>
          </a:p>
          <a:p>
            <a:pPr>
              <a:buFont typeface="Wingdings" panose="05000000000000000000" pitchFamily="2" charset="2"/>
              <a:buNone/>
            </a:pPr>
            <a:r>
              <a:rPr lang="en-US" altLang="zh-CN" sz="2800" b="1" dirty="0">
                <a:latin typeface="楷体_GB2312" pitchFamily="49" charset="-122"/>
                <a:ea typeface="楷体_GB2312" pitchFamily="49" charset="-122"/>
              </a:rPr>
              <a:t>     </a:t>
            </a:r>
            <a:r>
              <a:rPr lang="zh-CN" altLang="en-US" sz="2100" b="1" dirty="0">
                <a:solidFill>
                  <a:srgbClr val="000000"/>
                </a:solidFill>
                <a:latin typeface="+mn-ea"/>
                <a:sym typeface="宋体" panose="02010600030101010101" pitchFamily="2" charset="-122"/>
              </a:rPr>
              <a:t>创新是新的生产函数的建立，即企业家对生产要素的新的组合，也就是把一种从来没有过的生产要素和生产条件的</a:t>
            </a:r>
            <a:r>
              <a:rPr lang="zh-CN" altLang="en-US" sz="3900" dirty="0">
                <a:solidFill>
                  <a:srgbClr val="3333FF"/>
                </a:solidFill>
                <a:latin typeface="华文琥珀" panose="02010800040101010101" pitchFamily="2" charset="-122"/>
                <a:ea typeface="华文琥珀" panose="02010800040101010101" pitchFamily="2" charset="-122"/>
                <a:sym typeface="宋体" panose="02010600030101010101" pitchFamily="2" charset="-122"/>
              </a:rPr>
              <a:t>新组合</a:t>
            </a:r>
            <a:r>
              <a:rPr lang="zh-CN" altLang="en-US" sz="2100" b="1" dirty="0">
                <a:solidFill>
                  <a:srgbClr val="000000"/>
                </a:solidFill>
                <a:latin typeface="+mn-ea"/>
                <a:sym typeface="宋体" panose="02010600030101010101" pitchFamily="2" charset="-122"/>
              </a:rPr>
              <a:t>引入生产体系。</a:t>
            </a:r>
            <a:endParaRPr lang="zh-CN" altLang="en-US" sz="2400" b="1" dirty="0">
              <a:latin typeface="+mn-ea"/>
            </a:endParaRPr>
          </a:p>
        </p:txBody>
      </p:sp>
      <p:pic>
        <p:nvPicPr>
          <p:cNvPr id="362498" name="Picture 4" descr="xiongbite"/>
          <p:cNvPicPr>
            <a:picLocks noChangeAspect="1"/>
          </p:cNvPicPr>
          <p:nvPr/>
        </p:nvPicPr>
        <p:blipFill>
          <a:blip r:embed="rId4" cstate="print"/>
          <a:stretch>
            <a:fillRect/>
          </a:stretch>
        </p:blipFill>
        <p:spPr>
          <a:xfrm>
            <a:off x="6350" y="-15875"/>
            <a:ext cx="2181860" cy="2405380"/>
          </a:xfrm>
          <a:prstGeom prst="rect">
            <a:avLst/>
          </a:prstGeom>
          <a:noFill/>
          <a:ln w="9525">
            <a:noFill/>
          </a:ln>
        </p:spPr>
      </p:pic>
      <p:sp>
        <p:nvSpPr>
          <p:cNvPr id="69636" name="TextBox 5"/>
          <p:cNvSpPr txBox="1">
            <a:spLocks noChangeArrowheads="1"/>
          </p:cNvSpPr>
          <p:nvPr/>
        </p:nvSpPr>
        <p:spPr bwMode="auto">
          <a:xfrm>
            <a:off x="1451928" y="288608"/>
            <a:ext cx="81041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a:defRPr/>
            </a:pPr>
            <a:r>
              <a:rPr lang="zh-CN" altLang="en-US" sz="4000" dirty="0">
                <a:solidFill>
                  <a:srgbClr val="C00000"/>
                </a:solidFill>
                <a:latin typeface="华文新魏" panose="02010800040101010101" pitchFamily="2" charset="-122"/>
                <a:ea typeface="华文新魏" panose="02010800040101010101" pitchFamily="2" charset="-122"/>
              </a:rPr>
              <a:t>熊彼特</a:t>
            </a:r>
            <a:r>
              <a:rPr lang="en-US" altLang="zh-CN" sz="4000" dirty="0">
                <a:solidFill>
                  <a:srgbClr val="C00000"/>
                </a:solidFill>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创新理论</a:t>
            </a:r>
            <a:r>
              <a:rPr lang="en-US" altLang="zh-CN" sz="4000" dirty="0">
                <a:solidFill>
                  <a:srgbClr val="C00000"/>
                </a:solidFill>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鼻祖</a:t>
            </a:r>
            <a:r>
              <a:rPr lang="en-US" altLang="zh-CN" sz="4000" dirty="0">
                <a:solidFill>
                  <a:srgbClr val="C00000"/>
                </a:solidFill>
                <a:latin typeface="华文新魏" panose="02010800040101010101" pitchFamily="2" charset="-122"/>
                <a:ea typeface="华文新魏" panose="02010800040101010101" pitchFamily="2" charset="-122"/>
              </a:rPr>
              <a:t>”</a:t>
            </a:r>
          </a:p>
        </p:txBody>
      </p:sp>
      <p:sp>
        <p:nvSpPr>
          <p:cNvPr id="2" name="文本框 1"/>
          <p:cNvSpPr txBox="1"/>
          <p:nvPr/>
        </p:nvSpPr>
        <p:spPr>
          <a:xfrm>
            <a:off x="5172075" y="3041015"/>
            <a:ext cx="3637280" cy="521970"/>
          </a:xfrm>
          <a:prstGeom prst="rect">
            <a:avLst/>
          </a:prstGeom>
          <a:noFill/>
        </p:spPr>
        <p:txBody>
          <a:bodyPr wrap="none" rtlCol="0" anchor="t">
            <a:spAutoFit/>
          </a:bodyPr>
          <a:lstStyle/>
          <a:p>
            <a:pPr algn="ctr" defTabSz="914400">
              <a:defRPr/>
            </a:pP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熊彼特</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创新“</a:t>
            </a:r>
            <a:r>
              <a:rPr lang="zh-CN" altLang="en-US" sz="2800" dirty="0">
                <a:solidFill>
                  <a:srgbClr val="3333FF"/>
                </a:solidFill>
                <a:latin typeface="华文琥珀" panose="02010800040101010101" pitchFamily="2" charset="-122"/>
                <a:ea typeface="华文琥珀" panose="02010800040101010101" pitchFamily="2" charset="-122"/>
                <a:sym typeface="+mn-ea"/>
              </a:rPr>
              <a:t>四论</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标题 1"/>
          <p:cNvSpPr>
            <a:spLocks noGrp="1"/>
          </p:cNvSpPr>
          <p:nvPr>
            <p:ph type="title"/>
          </p:nvPr>
        </p:nvSpPr>
        <p:spPr>
          <a:xfrm>
            <a:off x="628453" y="-9713"/>
            <a:ext cx="7886700" cy="1325563"/>
          </a:xfrm>
        </p:spPr>
        <p:txBody>
          <a:bodyPr vert="horz" lIns="91440" tIns="45720" rIns="91440" bIns="45720" rtlCol="0" anchor="ctr">
            <a:normAutofit/>
          </a:bodyPr>
          <a:lstStyle/>
          <a:p>
            <a:pPr algn="ctr"/>
            <a:r>
              <a:rPr lang="zh-CN" altLang="en-US" sz="4000" dirty="0">
                <a:solidFill>
                  <a:srgbClr val="C00000"/>
                </a:solidFill>
                <a:latin typeface="华文新魏" panose="02010800040101010101" pitchFamily="2" charset="-122"/>
                <a:ea typeface="华文新魏" panose="02010800040101010101" pitchFamily="2" charset="-122"/>
              </a:rPr>
              <a:t>企业家精神的内涵</a:t>
            </a:r>
          </a:p>
        </p:txBody>
      </p:sp>
      <p:sp>
        <p:nvSpPr>
          <p:cNvPr id="269314" name="内容占位符 2"/>
          <p:cNvSpPr>
            <a:spLocks noGrp="1"/>
          </p:cNvSpPr>
          <p:nvPr>
            <p:ph idx="1"/>
          </p:nvPr>
        </p:nvSpPr>
        <p:spPr>
          <a:xfrm>
            <a:off x="619125" y="1316042"/>
            <a:ext cx="8229600" cy="5329237"/>
          </a:xfrm>
        </p:spPr>
        <p:txBody>
          <a:bodyPr vert="horz" lIns="91440" tIns="45720" rIns="91440" bIns="45720" rtlCol="0" anchor="t">
            <a:normAutofit/>
          </a:bodyPr>
          <a:lstStyle/>
          <a:p>
            <a:pPr>
              <a:buFont typeface="Wingdings" panose="05000000000000000000" pitchFamily="2" charset="2"/>
              <a:buChar char="Ø"/>
            </a:pPr>
            <a:r>
              <a:rPr lang="zh-CN" altLang="en-US" sz="4800" dirty="0">
                <a:solidFill>
                  <a:srgbClr val="C00000"/>
                </a:solidFill>
                <a:latin typeface="华文琥珀" panose="02010800040101010101" pitchFamily="2" charset="-122"/>
                <a:ea typeface="华文琥珀" panose="02010800040101010101" pitchFamily="2" charset="-122"/>
              </a:rPr>
              <a:t>创新是灵魂</a:t>
            </a:r>
            <a:endParaRPr lang="en-US" altLang="zh-CN" sz="4800" dirty="0">
              <a:solidFill>
                <a:srgbClr val="C00000"/>
              </a:solidFill>
              <a:latin typeface="华文琥珀" panose="02010800040101010101" pitchFamily="2" charset="-122"/>
              <a:ea typeface="华文琥珀" panose="02010800040101010101" pitchFamily="2" charset="-122"/>
            </a:endParaRPr>
          </a:p>
          <a:p>
            <a:pPr>
              <a:buFont typeface="Wingdings" panose="05000000000000000000" pitchFamily="2" charset="2"/>
              <a:buChar char="Ø"/>
            </a:pPr>
            <a:r>
              <a:rPr lang="zh-CN" altLang="en-US" sz="4000" b="1" dirty="0">
                <a:solidFill>
                  <a:srgbClr val="0000FF"/>
                </a:solidFill>
              </a:rPr>
              <a:t>冒险是天性</a:t>
            </a:r>
            <a:endParaRPr lang="en-US" altLang="zh-CN" sz="4000" b="1" dirty="0">
              <a:solidFill>
                <a:srgbClr val="0000FF"/>
              </a:solidFill>
            </a:endParaRPr>
          </a:p>
          <a:p>
            <a:pPr>
              <a:buFont typeface="Wingdings" panose="05000000000000000000" pitchFamily="2" charset="2"/>
              <a:buChar char="Ø"/>
            </a:pPr>
            <a:r>
              <a:rPr lang="zh-CN" altLang="en-US" sz="4000" b="1" dirty="0">
                <a:solidFill>
                  <a:srgbClr val="0000FF"/>
                </a:solidFill>
              </a:rPr>
              <a:t>合作是精华</a:t>
            </a:r>
            <a:endParaRPr lang="en-US" altLang="zh-CN" sz="4000" b="1" dirty="0">
              <a:solidFill>
                <a:srgbClr val="0000FF"/>
              </a:solidFill>
            </a:endParaRPr>
          </a:p>
          <a:p>
            <a:pPr>
              <a:buFont typeface="Wingdings" panose="05000000000000000000" pitchFamily="2" charset="2"/>
              <a:buChar char="Ø"/>
            </a:pPr>
            <a:r>
              <a:rPr lang="zh-CN" altLang="en-US" sz="4000" b="1" dirty="0">
                <a:solidFill>
                  <a:srgbClr val="0000FF"/>
                </a:solidFill>
              </a:rPr>
              <a:t>敬业是动力</a:t>
            </a:r>
            <a:endParaRPr lang="en-US" altLang="zh-CN" sz="4000" b="1" dirty="0">
              <a:solidFill>
                <a:srgbClr val="0000FF"/>
              </a:solidFill>
            </a:endParaRPr>
          </a:p>
          <a:p>
            <a:pPr>
              <a:buFont typeface="Wingdings" panose="05000000000000000000" pitchFamily="2" charset="2"/>
              <a:buChar char="Ø"/>
            </a:pPr>
            <a:r>
              <a:rPr lang="zh-CN" altLang="en-US" sz="4000" b="1" dirty="0">
                <a:solidFill>
                  <a:srgbClr val="0000FF"/>
                </a:solidFill>
              </a:rPr>
              <a:t>学习是关键</a:t>
            </a:r>
            <a:endParaRPr lang="en-US" altLang="zh-CN" sz="4000" b="1" dirty="0">
              <a:solidFill>
                <a:srgbClr val="0000FF"/>
              </a:solidFill>
            </a:endParaRPr>
          </a:p>
          <a:p>
            <a:pPr>
              <a:buFont typeface="Wingdings" panose="05000000000000000000" pitchFamily="2" charset="2"/>
              <a:buChar char="Ø"/>
            </a:pPr>
            <a:r>
              <a:rPr lang="zh-CN" altLang="en-US" sz="4000" b="1" dirty="0">
                <a:solidFill>
                  <a:srgbClr val="0000FF"/>
                </a:solidFill>
              </a:rPr>
              <a:t>执著是本色</a:t>
            </a:r>
            <a:endParaRPr lang="en-US" altLang="zh-CN" sz="4000" b="1" dirty="0">
              <a:solidFill>
                <a:srgbClr val="0000FF"/>
              </a:solidFill>
            </a:endParaRPr>
          </a:p>
          <a:p>
            <a:pPr>
              <a:buFont typeface="Wingdings" panose="05000000000000000000" pitchFamily="2" charset="2"/>
              <a:buChar char="Ø"/>
            </a:pPr>
            <a:r>
              <a:rPr lang="zh-CN" altLang="en-US" sz="4000" b="1" dirty="0">
                <a:solidFill>
                  <a:srgbClr val="0000FF"/>
                </a:solidFill>
              </a:rPr>
              <a:t>诚信是基石</a:t>
            </a:r>
            <a:endParaRPr lang="zh-CN" altLang="en-US" sz="4000" dirty="0">
              <a:solidFill>
                <a:srgbClr val="0000FF"/>
              </a:solidFill>
            </a:endParaRPr>
          </a:p>
        </p:txBody>
      </p:sp>
      <p:pic>
        <p:nvPicPr>
          <p:cNvPr id="2" name="图片 1" descr="timg[7]"/>
          <p:cNvPicPr>
            <a:picLocks noChangeAspect="1"/>
          </p:cNvPicPr>
          <p:nvPr/>
        </p:nvPicPr>
        <p:blipFill>
          <a:blip r:embed="rId2" cstate="print"/>
          <a:stretch>
            <a:fillRect/>
          </a:stretch>
        </p:blipFill>
        <p:spPr>
          <a:xfrm>
            <a:off x="3952398" y="2204868"/>
            <a:ext cx="5239385" cy="45535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1"/>
          <p:cNvSpPr>
            <a:spLocks noGrp="1"/>
          </p:cNvSpPr>
          <p:nvPr>
            <p:ph type="title"/>
          </p:nvPr>
        </p:nvSpPr>
        <p:spPr>
          <a:xfrm>
            <a:off x="515620" y="112717"/>
            <a:ext cx="8413750" cy="1190625"/>
          </a:xfrm>
        </p:spPr>
        <p:txBody>
          <a:bodyPr vert="horz" lIns="91440" tIns="45720" rIns="91440" bIns="45720" rtlCol="0" anchor="ctr">
            <a:normAutofit fontScale="90000"/>
          </a:bodyPr>
          <a:lstStyle/>
          <a:p>
            <a:pPr algn="ctr" fontAlgn="base"/>
            <a:r>
              <a:rPr lang="zh-CN" altLang="en-US" dirty="0">
                <a:solidFill>
                  <a:srgbClr val="C00000"/>
                </a:solidFill>
                <a:latin typeface="华文新魏" panose="02010800040101010101" pitchFamily="2" charset="-122"/>
                <a:ea typeface="华文新魏" panose="02010800040101010101" pitchFamily="2" charset="-122"/>
                <a:sym typeface="宋体" panose="02010600030101010101" pitchFamily="2" charset="-122"/>
              </a:rPr>
              <a:t>王选：科学家和企业家的完美结合，是企业走向成功的关键</a:t>
            </a:r>
          </a:p>
        </p:txBody>
      </p:sp>
      <p:pic>
        <p:nvPicPr>
          <p:cNvPr id="281602" name="图片 3"/>
          <p:cNvPicPr>
            <a:picLocks noChangeAspect="1"/>
          </p:cNvPicPr>
          <p:nvPr/>
        </p:nvPicPr>
        <p:blipFill>
          <a:blip r:embed="rId2" cstate="print"/>
          <a:stretch>
            <a:fillRect/>
          </a:stretch>
        </p:blipFill>
        <p:spPr>
          <a:xfrm>
            <a:off x="4205609" y="1781497"/>
            <a:ext cx="4868863" cy="4460875"/>
          </a:xfrm>
          <a:prstGeom prst="rect">
            <a:avLst/>
          </a:prstGeom>
          <a:noFill/>
          <a:ln w="9525">
            <a:noFill/>
          </a:ln>
        </p:spPr>
      </p:pic>
      <p:sp>
        <p:nvSpPr>
          <p:cNvPr id="517124" name="文本框 4"/>
          <p:cNvSpPr txBox="1">
            <a:spLocks noChangeArrowheads="1"/>
          </p:cNvSpPr>
          <p:nvPr/>
        </p:nvSpPr>
        <p:spPr bwMode="auto">
          <a:xfrm>
            <a:off x="0" y="2766762"/>
            <a:ext cx="4205288" cy="32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457200" indent="-457200" defTabSz="914400">
              <a:lnSpc>
                <a:spcPct val="150000"/>
              </a:lnSpc>
              <a:buFont typeface="Arial" panose="020B0604020202020204" pitchFamily="34" charset="0"/>
              <a:buChar char="•"/>
              <a:defRPr/>
            </a:pPr>
            <a:r>
              <a:rPr lang="zh-CN" altLang="en-US" sz="2800" b="1" dirty="0">
                <a:solidFill>
                  <a:srgbClr val="1D41FF"/>
                </a:solidFill>
                <a:latin typeface="黑体" panose="02010609060101010101" pitchFamily="49" charset="-122"/>
                <a:ea typeface="黑体" panose="02010609060101010101" pitchFamily="49" charset="-122"/>
                <a:cs typeface="黑体" panose="02010609060101010101" pitchFamily="49" charset="-122"/>
              </a:rPr>
              <a:t>企业家</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：人品正，有远见卓识，有冒险精神，有很强的沟通能力，懂财务。 </a:t>
            </a:r>
            <a:endParaRPr lang="zh-CN" altLang="en-US" sz="2000" dirty="0">
              <a:solidFill>
                <a:srgbClr val="000000"/>
              </a:solidFill>
              <a:latin typeface="宋体" panose="02010600030101010101" pitchFamily="2" charset="-122"/>
              <a:ea typeface="宋体" panose="02010600030101010101" pitchFamily="2" charset="-122"/>
            </a:endParaRPr>
          </a:p>
          <a:p>
            <a:pPr marL="457200" indent="-457200" defTabSz="914400">
              <a:lnSpc>
                <a:spcPct val="150000"/>
              </a:lnSpc>
              <a:buFont typeface="Arial" panose="020B0604020202020204" pitchFamily="34" charset="0"/>
              <a:buChar char="•"/>
              <a:defRPr/>
            </a:pPr>
            <a:r>
              <a:rPr lang="zh-CN" altLang="en-US" sz="2800" b="1" dirty="0">
                <a:solidFill>
                  <a:srgbClr val="1D41FF"/>
                </a:solidFill>
                <a:latin typeface="黑体" panose="02010609060101010101" pitchFamily="49" charset="-122"/>
                <a:ea typeface="黑体" panose="02010609060101010101" pitchFamily="49" charset="-122"/>
              </a:rPr>
              <a:t>科学家</a:t>
            </a:r>
            <a:r>
              <a:rPr lang="zh-CN" altLang="en-US" sz="2000" dirty="0">
                <a:solidFill>
                  <a:srgbClr val="000000"/>
                </a:solidFill>
                <a:latin typeface="黑体" panose="02010609060101010101" pitchFamily="49" charset="-122"/>
                <a:ea typeface="黑体" panose="02010609060101010101" pitchFamily="49" charset="-122"/>
              </a:rPr>
              <a:t>：有洞察力，善于向别人学习，有锲而不舍的精神，自己动手。</a:t>
            </a:r>
          </a:p>
        </p:txBody>
      </p:sp>
      <p:sp>
        <p:nvSpPr>
          <p:cNvPr id="3" name="文本框 2"/>
          <p:cNvSpPr txBox="1"/>
          <p:nvPr/>
        </p:nvSpPr>
        <p:spPr>
          <a:xfrm>
            <a:off x="4901569" y="6242685"/>
            <a:ext cx="3800475" cy="368300"/>
          </a:xfrm>
          <a:prstGeom prst="rect">
            <a:avLst/>
          </a:prstGeom>
          <a:noFill/>
        </p:spPr>
        <p:txBody>
          <a:bodyPr wrap="square" rtlCol="0" anchor="t">
            <a:spAutoFit/>
          </a:bodyPr>
          <a:lstStyle/>
          <a:p>
            <a:pPr defTabSz="914400">
              <a:defRPr/>
            </a:pPr>
            <a:r>
              <a:rPr lang="zh-CN" altLang="en-US" dirty="0">
                <a:solidFill>
                  <a:srgbClr val="000000"/>
                </a:solidFill>
                <a:latin typeface="黑体" panose="02010609060101010101" pitchFamily="49" charset="-122"/>
                <a:ea typeface="黑体" panose="02010609060101010101" pitchFamily="49" charset="-122"/>
              </a:rPr>
              <a:t>“汉字激光照排系统之父”王选</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结语</a:t>
            </a:r>
            <a:endParaRPr lang="zh-CN" altLang="en-US" dirty="0"/>
          </a:p>
        </p:txBody>
      </p:sp>
      <p:sp>
        <p:nvSpPr>
          <p:cNvPr id="3" name="内容占位符 2"/>
          <p:cNvSpPr>
            <a:spLocks noGrp="1"/>
          </p:cNvSpPr>
          <p:nvPr>
            <p:ph idx="1"/>
          </p:nvPr>
        </p:nvSpPr>
        <p:spPr/>
        <p:txBody>
          <a:bodyPr/>
          <a:lstStyle/>
          <a:p>
            <a:r>
              <a:rPr lang="zh-CN" altLang="en-US" dirty="0" smtClean="0"/>
              <a:t>贝尔实验室的研发</a:t>
            </a:r>
            <a:endParaRPr lang="en-US" altLang="zh-CN" dirty="0" smtClean="0"/>
          </a:p>
          <a:p>
            <a:r>
              <a:rPr lang="zh-CN" altLang="en-US" dirty="0" smtClean="0"/>
              <a:t>卡文迪什实验室的辉煌</a:t>
            </a:r>
            <a:endParaRPr lang="zh-CN" altLang="en-US" dirty="0"/>
          </a:p>
        </p:txBody>
      </p:sp>
    </p:spTree>
    <p:extLst>
      <p:ext uri="{BB962C8B-B14F-4D97-AF65-F5344CB8AC3E}">
        <p14:creationId xmlns:p14="http://schemas.microsoft.com/office/powerpoint/2010/main" val="377695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 y="345444"/>
            <a:ext cx="9046210" cy="1562735"/>
          </a:xfrm>
        </p:spPr>
        <p:txBody>
          <a:bodyPr>
            <a:normAutofit/>
          </a:bodyPr>
          <a:lstStyle/>
          <a:p>
            <a:pPr algn="ctr">
              <a:lnSpc>
                <a:spcPct val="100000"/>
              </a:lnSpc>
              <a:defRPr/>
            </a:pPr>
            <a:r>
              <a:rPr lang="zh-CN" altLang="en-US" sz="4000" dirty="0">
                <a:solidFill>
                  <a:srgbClr val="C00000"/>
                </a:solidFill>
                <a:latin typeface="华文新魏" panose="02010800040101010101" pitchFamily="2" charset="-122"/>
                <a:ea typeface="华文新魏" panose="02010800040101010101" pitchFamily="2" charset="-122"/>
              </a:rPr>
              <a:t>粤港澳大湾区是兼具</a:t>
            </a:r>
            <a:r>
              <a:rPr lang="zh-CN" altLang="en-US" sz="4000" dirty="0">
                <a:solidFill>
                  <a:srgbClr val="0000FF"/>
                </a:solidFill>
                <a:latin typeface="华文琥珀" panose="02010800040101010101" pitchFamily="2" charset="-122"/>
                <a:ea typeface="华文琥珀" panose="02010800040101010101" pitchFamily="2" charset="-122"/>
              </a:rPr>
              <a:t>金融-科技-制造</a:t>
            </a:r>
            <a:r>
              <a:rPr lang="zh-CN" altLang="en-US" sz="4000" dirty="0">
                <a:solidFill>
                  <a:srgbClr val="C00000"/>
                </a:solidFill>
                <a:latin typeface="华文新魏" panose="02010800040101010101" pitchFamily="2" charset="-122"/>
                <a:ea typeface="华文新魏" panose="02010800040101010101" pitchFamily="2" charset="-122"/>
              </a:rPr>
              <a:t>特色的潜力巨大的综合性湾区</a:t>
            </a:r>
          </a:p>
        </p:txBody>
      </p:sp>
      <p:pic>
        <p:nvPicPr>
          <p:cNvPr id="5" name="图片 4" descr="03081552371179317"/>
          <p:cNvPicPr>
            <a:picLocks noChangeAspect="1"/>
          </p:cNvPicPr>
          <p:nvPr/>
        </p:nvPicPr>
        <p:blipFill>
          <a:blip r:embed="rId3" cstate="print"/>
          <a:stretch>
            <a:fillRect/>
          </a:stretch>
        </p:blipFill>
        <p:spPr>
          <a:xfrm>
            <a:off x="1523369" y="2086614"/>
            <a:ext cx="5888355" cy="4043045"/>
          </a:xfrm>
          <a:prstGeom prst="rect">
            <a:avLst/>
          </a:prstGeom>
        </p:spPr>
      </p:pic>
      <p:sp>
        <p:nvSpPr>
          <p:cNvPr id="135" name=" 135"/>
          <p:cNvSpPr/>
          <p:nvPr/>
        </p:nvSpPr>
        <p:spPr>
          <a:xfrm>
            <a:off x="5289554" y="4669794"/>
            <a:ext cx="2643505" cy="23050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400" eaLnBrk="1" fontAlgn="auto" hangingPunct="1">
              <a:spcBef>
                <a:spcPts val="0"/>
              </a:spcBef>
              <a:spcAft>
                <a:spcPts val="0"/>
              </a:spcAft>
              <a:defRPr/>
            </a:pPr>
            <a:endParaRPr lang="zh-CN" altLang="en-US">
              <a:solidFill>
                <a:srgbClr val="FFFFFF"/>
              </a:solidFill>
              <a:latin typeface="Arial" panose="020B0604020202020204"/>
              <a:ea typeface="微软雅黑" panose="020B0503020204020204" charset="-122"/>
            </a:endParaRPr>
          </a:p>
        </p:txBody>
      </p:sp>
      <p:sp>
        <p:nvSpPr>
          <p:cNvPr id="6" name=" 6"/>
          <p:cNvSpPr/>
          <p:nvPr/>
        </p:nvSpPr>
        <p:spPr>
          <a:xfrm>
            <a:off x="4643124" y="2864489"/>
            <a:ext cx="3382645" cy="27749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400" eaLnBrk="1" fontAlgn="auto" hangingPunct="1">
              <a:spcBef>
                <a:spcPts val="0"/>
              </a:spcBef>
              <a:spcAft>
                <a:spcPts val="0"/>
              </a:spcAft>
              <a:defRPr/>
            </a:pPr>
            <a:endParaRPr lang="zh-CN" altLang="en-US">
              <a:solidFill>
                <a:srgbClr val="FFFFFF"/>
              </a:solidFill>
              <a:latin typeface="Arial" panose="020B0604020202020204"/>
              <a:ea typeface="微软雅黑" panose="020B0503020204020204" charset="-122"/>
            </a:endParaRPr>
          </a:p>
        </p:txBody>
      </p:sp>
      <p:sp>
        <p:nvSpPr>
          <p:cNvPr id="7" name=" 7"/>
          <p:cNvSpPr/>
          <p:nvPr/>
        </p:nvSpPr>
        <p:spPr>
          <a:xfrm flipH="1">
            <a:off x="1158240" y="4900299"/>
            <a:ext cx="3206750" cy="36004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400" eaLnBrk="1" fontAlgn="auto" hangingPunct="1">
              <a:spcBef>
                <a:spcPts val="0"/>
              </a:spcBef>
              <a:spcAft>
                <a:spcPts val="0"/>
              </a:spcAft>
              <a:defRPr/>
            </a:pPr>
            <a:endParaRPr lang="zh-CN" altLang="en-US">
              <a:solidFill>
                <a:srgbClr val="FFFFFF"/>
              </a:solidFill>
              <a:latin typeface="Arial" panose="020B0604020202020204"/>
              <a:ea typeface="微软雅黑" panose="020B0503020204020204" charset="-122"/>
            </a:endParaRPr>
          </a:p>
        </p:txBody>
      </p:sp>
      <p:sp>
        <p:nvSpPr>
          <p:cNvPr id="10" name=" 10"/>
          <p:cNvSpPr/>
          <p:nvPr/>
        </p:nvSpPr>
        <p:spPr>
          <a:xfrm flipH="1">
            <a:off x="1379859" y="4133850"/>
            <a:ext cx="3410585" cy="25908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400" eaLnBrk="1" fontAlgn="auto" hangingPunct="1">
              <a:spcBef>
                <a:spcPts val="0"/>
              </a:spcBef>
              <a:spcAft>
                <a:spcPts val="0"/>
              </a:spcAft>
              <a:defRPr/>
            </a:pPr>
            <a:endParaRPr lang="zh-CN" altLang="en-US">
              <a:solidFill>
                <a:srgbClr val="FFFFFF"/>
              </a:solidFill>
              <a:latin typeface="Arial" panose="020B0604020202020204"/>
              <a:ea typeface="微软雅黑" panose="020B0503020204020204" charset="-122"/>
            </a:endParaRPr>
          </a:p>
        </p:txBody>
      </p:sp>
      <p:sp>
        <p:nvSpPr>
          <p:cNvPr id="23" name="文本框 22"/>
          <p:cNvSpPr txBox="1"/>
          <p:nvPr/>
        </p:nvSpPr>
        <p:spPr>
          <a:xfrm>
            <a:off x="252099" y="4845685"/>
            <a:ext cx="970915" cy="368300"/>
          </a:xfrm>
          <a:prstGeom prst="rect">
            <a:avLst/>
          </a:prstGeom>
          <a:noFill/>
        </p:spPr>
        <p:txBody>
          <a:bodyPr wrap="square" rtlCol="0">
            <a:spAutoFit/>
          </a:bodyPr>
          <a:lstStyle/>
          <a:p>
            <a:pPr defTabSz="914400">
              <a:defRPr/>
            </a:pPr>
            <a:endParaRPr lang="zh-CN" altLang="en-US">
              <a:solidFill>
                <a:srgbClr val="000000"/>
              </a:solidFill>
              <a:latin typeface="Arial" panose="020B0604020202020204"/>
              <a:ea typeface="微软雅黑" panose="020B0503020204020204" charset="-122"/>
            </a:endParaRPr>
          </a:p>
        </p:txBody>
      </p:sp>
      <p:sp>
        <p:nvSpPr>
          <p:cNvPr id="25" name="文本框 24"/>
          <p:cNvSpPr txBox="1"/>
          <p:nvPr/>
        </p:nvSpPr>
        <p:spPr>
          <a:xfrm>
            <a:off x="7470775" y="3366774"/>
            <a:ext cx="1633220" cy="983615"/>
          </a:xfrm>
          <a:prstGeom prst="rect">
            <a:avLst/>
          </a:prstGeom>
          <a:noFill/>
        </p:spPr>
        <p:txBody>
          <a:bodyPr wrap="square" rtlCol="0">
            <a:spAutoFit/>
          </a:bodyPr>
          <a:lstStyle/>
          <a:p>
            <a:pPr algn="ctr" defTabSz="914400">
              <a:defRPr/>
            </a:pPr>
            <a:r>
              <a:rPr lang="zh-CN" altLang="en-US" sz="2000" b="1">
                <a:solidFill>
                  <a:srgbClr val="000000"/>
                </a:solidFill>
                <a:latin typeface="Arial" panose="020B0604020202020204"/>
                <a:ea typeface="宋体" panose="02010600030101010101" pitchFamily="2" charset="-122"/>
                <a:sym typeface="+mn-ea"/>
              </a:rPr>
              <a:t>高端制造业基地</a:t>
            </a:r>
          </a:p>
          <a:p>
            <a:pPr algn="ctr" defTabSz="914400">
              <a:defRPr/>
            </a:pPr>
            <a:endParaRPr lang="zh-CN" altLang="en-US">
              <a:solidFill>
                <a:srgbClr val="000000"/>
              </a:solidFill>
              <a:latin typeface="黑体" panose="02010609060101010101" pitchFamily="49" charset="-122"/>
              <a:ea typeface="黑体" panose="02010609060101010101" pitchFamily="49" charset="-122"/>
            </a:endParaRPr>
          </a:p>
        </p:txBody>
      </p:sp>
      <p:sp>
        <p:nvSpPr>
          <p:cNvPr id="26" name="文本框 25"/>
          <p:cNvSpPr txBox="1"/>
          <p:nvPr/>
        </p:nvSpPr>
        <p:spPr>
          <a:xfrm>
            <a:off x="-120015" y="5407664"/>
            <a:ext cx="1932940" cy="983615"/>
          </a:xfrm>
          <a:prstGeom prst="rect">
            <a:avLst/>
          </a:prstGeom>
          <a:noFill/>
        </p:spPr>
        <p:txBody>
          <a:bodyPr wrap="square" rtlCol="0">
            <a:spAutoFit/>
          </a:bodyPr>
          <a:lstStyle/>
          <a:p>
            <a:pPr algn="ctr" defTabSz="914400">
              <a:defRPr/>
            </a:pPr>
            <a:r>
              <a:rPr lang="zh-CN" altLang="en-US" sz="2000" b="1">
                <a:solidFill>
                  <a:srgbClr val="000000"/>
                </a:solidFill>
                <a:latin typeface="Arial" panose="020B0604020202020204"/>
                <a:ea typeface="宋体" panose="02010600030101010101" pitchFamily="2" charset="-122"/>
                <a:sym typeface="+mn-ea"/>
              </a:rPr>
              <a:t>中医药产业创新平台</a:t>
            </a:r>
            <a:endParaRPr lang="zh-CN" altLang="en-US" b="1">
              <a:solidFill>
                <a:srgbClr val="000000"/>
              </a:solidFill>
              <a:latin typeface="黑体" panose="02010609060101010101" pitchFamily="49" charset="-122"/>
              <a:ea typeface="黑体" panose="02010609060101010101" pitchFamily="49" charset="-122"/>
              <a:sym typeface="+mn-ea"/>
            </a:endParaRPr>
          </a:p>
          <a:p>
            <a:pPr algn="ctr" defTabSz="914400">
              <a:defRPr/>
            </a:pPr>
            <a:endParaRPr lang="zh-CN" altLang="en-US">
              <a:solidFill>
                <a:srgbClr val="000000"/>
              </a:solidFill>
              <a:latin typeface="黑体" panose="02010609060101010101" pitchFamily="49" charset="-122"/>
              <a:ea typeface="黑体" panose="02010609060101010101" pitchFamily="49" charset="-122"/>
            </a:endParaRPr>
          </a:p>
        </p:txBody>
      </p:sp>
      <p:sp>
        <p:nvSpPr>
          <p:cNvPr id="28" name="矩形 27"/>
          <p:cNvSpPr/>
          <p:nvPr/>
        </p:nvSpPr>
        <p:spPr>
          <a:xfrm>
            <a:off x="7926709" y="2741934"/>
            <a:ext cx="1068705" cy="583565"/>
          </a:xfrm>
          <a:prstGeom prst="rect">
            <a:avLst/>
          </a:prstGeom>
          <a:noFill/>
          <a:ln>
            <a:noFill/>
          </a:ln>
        </p:spPr>
        <p:txBody>
          <a:bodyPr wrap="square" rtlCol="0" anchor="t">
            <a:spAutoFit/>
          </a:body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rPr>
              <a:t>广州</a:t>
            </a:r>
            <a:endParaRPr lang="zh-CN" altLang="en-US" sz="2800" b="1">
              <a:ln w="22225">
                <a:solidFill>
                  <a:srgbClr val="ED7D31"/>
                </a:solidFill>
                <a:prstDash val="solid"/>
              </a:ln>
              <a:solidFill>
                <a:srgbClr val="ED7D31">
                  <a:lumMod val="40000"/>
                  <a:lumOff val="60000"/>
                </a:srgbClr>
              </a:solidFill>
              <a:latin typeface="Arial" panose="020B0604020202020204"/>
              <a:ea typeface="微软雅黑" panose="020B0503020204020204" charset="-122"/>
            </a:endParaRPr>
          </a:p>
        </p:txBody>
      </p:sp>
      <p:sp>
        <p:nvSpPr>
          <p:cNvPr id="30" name="矩形 29"/>
          <p:cNvSpPr/>
          <p:nvPr/>
        </p:nvSpPr>
        <p:spPr>
          <a:xfrm>
            <a:off x="187325" y="4748534"/>
            <a:ext cx="1192530" cy="583565"/>
          </a:xfrm>
          <a:prstGeom prst="rect">
            <a:avLst/>
          </a:prstGeom>
          <a:noFill/>
          <a:ln>
            <a:noFill/>
          </a:ln>
        </p:spPr>
        <p:txBody>
          <a:bodyPr wrap="square" rtlCol="0" anchor="t">
            <a:spAutoFit/>
          </a:body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rPr>
              <a:t>澳门</a:t>
            </a:r>
          </a:p>
        </p:txBody>
      </p:sp>
      <p:sp>
        <p:nvSpPr>
          <p:cNvPr id="32" name="矩形 31"/>
          <p:cNvSpPr/>
          <p:nvPr/>
        </p:nvSpPr>
        <p:spPr>
          <a:xfrm>
            <a:off x="7633970" y="4602484"/>
            <a:ext cx="1722120" cy="583565"/>
          </a:xfrm>
          <a:prstGeom prst="rect">
            <a:avLst/>
          </a:prstGeom>
          <a:noFill/>
          <a:ln>
            <a:noFill/>
          </a:ln>
        </p:spPr>
        <p:txBody>
          <a:bodyPr wrap="square" rtlCol="0" anchor="t">
            <a:spAutoFit/>
          </a:body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rPr>
              <a:t>香港</a:t>
            </a:r>
          </a:p>
        </p:txBody>
      </p:sp>
      <p:sp>
        <p:nvSpPr>
          <p:cNvPr id="33" name="矩形 32"/>
          <p:cNvSpPr/>
          <p:nvPr/>
        </p:nvSpPr>
        <p:spPr>
          <a:xfrm>
            <a:off x="345440" y="2980694"/>
            <a:ext cx="1468120" cy="583565"/>
          </a:xfrm>
          <a:prstGeom prst="rect">
            <a:avLst/>
          </a:prstGeom>
          <a:noFill/>
          <a:ln>
            <a:noFill/>
          </a:ln>
        </p:spPr>
        <p:txBody>
          <a:bodyPr wrap="square" rtlCol="0" anchor="t">
            <a:spAutoFit/>
          </a:bodyPr>
          <a:lstStyle/>
          <a:p>
            <a:pPr algn="ctr" defTabSz="914400">
              <a:defRPr/>
            </a:pPr>
            <a:r>
              <a:rPr lang="zh-CN" altLang="en-US" sz="3200" b="1" dirty="0">
                <a:solidFill>
                  <a:srgbClr val="0000FF"/>
                </a:solidFill>
                <a:latin typeface="黑体" panose="02010609060101010101" pitchFamily="49" charset="-122"/>
                <a:ea typeface="黑体" panose="02010609060101010101" pitchFamily="49" charset="-122"/>
              </a:rPr>
              <a:t>深圳</a:t>
            </a:r>
          </a:p>
        </p:txBody>
      </p:sp>
      <p:sp>
        <p:nvSpPr>
          <p:cNvPr id="4" name="椭圆 3"/>
          <p:cNvSpPr/>
          <p:nvPr/>
        </p:nvSpPr>
        <p:spPr>
          <a:xfrm>
            <a:off x="3996059" y="3056894"/>
            <a:ext cx="794385" cy="36893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defTabSz="914400">
              <a:defRPr/>
            </a:pPr>
            <a:endParaRPr lang="zh-CN" altLang="en-US">
              <a:solidFill>
                <a:srgbClr val="000000"/>
              </a:solidFill>
              <a:latin typeface="Arial" panose="020B0604020202020204"/>
              <a:ea typeface="微软雅黑" panose="020B0503020204020204" charset="-122"/>
            </a:endParaRPr>
          </a:p>
        </p:txBody>
      </p:sp>
      <p:sp>
        <p:nvSpPr>
          <p:cNvPr id="8" name="椭圆 7"/>
          <p:cNvSpPr/>
          <p:nvPr/>
        </p:nvSpPr>
        <p:spPr>
          <a:xfrm>
            <a:off x="4864739" y="4476754"/>
            <a:ext cx="794385" cy="36893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defTabSz="914400">
              <a:defRPr/>
            </a:pPr>
            <a:endParaRPr lang="zh-CN" altLang="en-US">
              <a:solidFill>
                <a:srgbClr val="000000"/>
              </a:solidFill>
              <a:latin typeface="Arial" panose="020B0604020202020204"/>
              <a:ea typeface="微软雅黑" panose="020B0503020204020204" charset="-122"/>
            </a:endParaRPr>
          </a:p>
        </p:txBody>
      </p:sp>
      <p:sp>
        <p:nvSpPr>
          <p:cNvPr id="9" name="椭圆 8"/>
          <p:cNvSpPr/>
          <p:nvPr/>
        </p:nvSpPr>
        <p:spPr>
          <a:xfrm>
            <a:off x="4552954" y="4078609"/>
            <a:ext cx="794385" cy="36893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defTabSz="914400">
              <a:defRPr/>
            </a:pPr>
            <a:endParaRPr lang="zh-CN" altLang="en-US">
              <a:solidFill>
                <a:srgbClr val="000000"/>
              </a:solidFill>
              <a:latin typeface="Arial" panose="020B0604020202020204"/>
              <a:ea typeface="微软雅黑" panose="020B0503020204020204" charset="-122"/>
            </a:endParaRPr>
          </a:p>
        </p:txBody>
      </p:sp>
      <p:sp>
        <p:nvSpPr>
          <p:cNvPr id="12" name="椭圆 11"/>
          <p:cNvSpPr/>
          <p:nvPr/>
        </p:nvSpPr>
        <p:spPr>
          <a:xfrm>
            <a:off x="4070354" y="4977134"/>
            <a:ext cx="794385" cy="368935"/>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defTabSz="914400">
              <a:defRPr/>
            </a:pPr>
            <a:endParaRPr lang="zh-CN" altLang="en-US">
              <a:solidFill>
                <a:srgbClr val="000000"/>
              </a:solidFill>
              <a:latin typeface="Arial" panose="020B0604020202020204"/>
              <a:ea typeface="微软雅黑" panose="020B0503020204020204" charset="-122"/>
            </a:endParaRPr>
          </a:p>
        </p:txBody>
      </p:sp>
      <p:sp>
        <p:nvSpPr>
          <p:cNvPr id="3" name="文本框 2"/>
          <p:cNvSpPr txBox="1"/>
          <p:nvPr/>
        </p:nvSpPr>
        <p:spPr>
          <a:xfrm>
            <a:off x="11430" y="3502660"/>
            <a:ext cx="1802130" cy="675640"/>
          </a:xfrm>
          <a:prstGeom prst="rect">
            <a:avLst/>
          </a:prstGeom>
          <a:noFill/>
        </p:spPr>
        <p:txBody>
          <a:bodyPr wrap="square" rtlCol="0">
            <a:spAutoFit/>
          </a:bodyPr>
          <a:lstStyle/>
          <a:p>
            <a:pPr algn="ctr" defTabSz="914400">
              <a:defRPr/>
            </a:pPr>
            <a:r>
              <a:rPr lang="zh-CN" altLang="en-US" sz="2000" b="1">
                <a:solidFill>
                  <a:srgbClr val="000000"/>
                </a:solidFill>
                <a:latin typeface="Arial" panose="020B0604020202020204"/>
                <a:ea typeface="宋体" panose="02010600030101010101" pitchFamily="2" charset="-122"/>
                <a:sym typeface="+mn-ea"/>
              </a:rPr>
              <a:t>中国的“硅谷”</a:t>
            </a:r>
            <a:endParaRPr lang="zh-CN" altLang="en-US">
              <a:solidFill>
                <a:srgbClr val="000000"/>
              </a:solidFill>
              <a:latin typeface="Arial" panose="020B0604020202020204"/>
              <a:ea typeface="微软雅黑" panose="020B0503020204020204" charset="-122"/>
            </a:endParaRPr>
          </a:p>
          <a:p>
            <a:pPr algn="ctr" defTabSz="914400">
              <a:defRPr/>
            </a:pPr>
            <a:endParaRPr lang="zh-CN" altLang="en-US" b="1">
              <a:solidFill>
                <a:srgbClr val="000000"/>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7301865" y="5346065"/>
            <a:ext cx="1802130" cy="398780"/>
          </a:xfrm>
          <a:prstGeom prst="rect">
            <a:avLst/>
          </a:prstGeom>
          <a:noFill/>
        </p:spPr>
        <p:txBody>
          <a:bodyPr wrap="square" rtlCol="0">
            <a:spAutoFit/>
          </a:bodyPr>
          <a:lstStyle/>
          <a:p>
            <a:pPr algn="ctr" defTabSz="914400">
              <a:defRPr/>
            </a:pPr>
            <a:r>
              <a:rPr lang="zh-CN" altLang="en-US" sz="2000" b="1">
                <a:solidFill>
                  <a:srgbClr val="000000"/>
                </a:solidFill>
                <a:latin typeface="Arial" panose="020B0604020202020204"/>
                <a:ea typeface="宋体" panose="02010600030101010101" pitchFamily="2" charset="-122"/>
                <a:sym typeface="+mn-ea"/>
              </a:rPr>
              <a:t>国际金融中心</a:t>
            </a: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00.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Other"/>
  <p:tag name="MH_ORDER" val="12"/>
</p:tagLst>
</file>

<file path=ppt/tags/tag101.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SubTitle"/>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SubTitle"/>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SubTitle"/>
  <p:tag name="MH_ORDER" val="3"/>
</p:tagLst>
</file>

<file path=ppt/tags/tag104.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SubTitle"/>
  <p:tag name="MH_ORDER" val="4"/>
</p:tagLst>
</file>

<file path=ppt/tags/tag105.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2"/>
</p:tagLst>
</file>

<file path=ppt/tags/tag106.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Other"/>
  <p:tag name="MH_ORDER" val="15"/>
</p:tagLst>
</file>

<file path=ppt/tags/tag107.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SubTitle"/>
  <p:tag name="MH_ORDER" val="5"/>
</p:tagLst>
</file>

<file path=ppt/tags/tag10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80917200522"/>
  <p:tag name="MH_LIBRARY" val="GRAPHIC"/>
</p:tagLst>
</file>

<file path=ppt/tags/tag109.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10.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SubTitle"/>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4"/>
</p:tagLst>
</file>

<file path=ppt/tags/tag114.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SubTitle"/>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6"/>
</p:tagLst>
</file>

<file path=ppt/tags/tag117.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7"/>
</p:tagLst>
</file>

<file path=ppt/tags/tag118.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8"/>
</p:tagLst>
</file>

<file path=ppt/tags/tag119.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20.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Other"/>
  <p:tag name="MH_ORDER" val="9"/>
</p:tagLst>
</file>

<file path=ppt/tags/tag121.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PageTitle"/>
  <p:tag name="MH_ORDER" val="PageTitle"/>
</p:tagLst>
</file>

<file path=ppt/tags/tag122.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Text"/>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Text"/>
  <p:tag name="MH_ORDER" val="2"/>
</p:tagLst>
</file>

<file path=ppt/tags/tag124.xml><?xml version="1.0" encoding="utf-8"?>
<p:tagLst xmlns:a="http://schemas.openxmlformats.org/drawingml/2006/main" xmlns:r="http://schemas.openxmlformats.org/officeDocument/2006/relationships" xmlns:p="http://schemas.openxmlformats.org/presentationml/2006/main">
  <p:tag name="MH" val="20180917200522"/>
  <p:tag name="MH_LIBRARY" val="GRAPHIC"/>
  <p:tag name="MH_TYPE" val="Text"/>
  <p:tag name="MH_ORDER" val="3"/>
</p:tagLst>
</file>

<file path=ppt/tags/tag125.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
  <p:tag name="MH" val="20180919151927"/>
  <p:tag name="MH_LIBRARY" val="GRAPHIC"/>
</p:tagLst>
</file>

<file path=ppt/tags/tag126.xml><?xml version="1.0" encoding="utf-8"?>
<p:tagLst xmlns:a="http://schemas.openxmlformats.org/drawingml/2006/main" xmlns:r="http://schemas.openxmlformats.org/officeDocument/2006/relationships" xmlns:p="http://schemas.openxmlformats.org/presentationml/2006/main">
  <p:tag name="MH" val="20180919151927"/>
  <p:tag name="MH_LIBRARY" val="GRAPHIC"/>
  <p:tag name="MH_TYPE" val="Other"/>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80919151927"/>
  <p:tag name="MH_LIBRARY" val="GRAPHIC"/>
  <p:tag name="MH_TYPE" val="Other"/>
  <p:tag name="MH_ORDER" val="4"/>
</p:tagLst>
</file>

<file path=ppt/tags/tag128.xml><?xml version="1.0" encoding="utf-8"?>
<p:tagLst xmlns:a="http://schemas.openxmlformats.org/drawingml/2006/main" xmlns:r="http://schemas.openxmlformats.org/officeDocument/2006/relationships" xmlns:p="http://schemas.openxmlformats.org/presentationml/2006/main">
  <p:tag name="MH" val="20180919151927"/>
  <p:tag name="MH_LIBRARY" val="GRAPHIC"/>
  <p:tag name="MH_TYPE" val="SubTitle"/>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80919151927"/>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0.xml><?xml version="1.0" encoding="utf-8"?>
<p:tagLst xmlns:a="http://schemas.openxmlformats.org/drawingml/2006/main" xmlns:r="http://schemas.openxmlformats.org/officeDocument/2006/relationships" xmlns:p="http://schemas.openxmlformats.org/presentationml/2006/main">
  <p:tag name="MH" val="20180919151927"/>
  <p:tag name="MH_LIBRARY" val="GRAPHIC"/>
  <p:tag name="MH_TYPE" val="SubTitle"/>
  <p:tag name="MH_ORDER" val="2"/>
</p:tagLst>
</file>

<file path=ppt/tags/tag131.xml><?xml version="1.0" encoding="utf-8"?>
<p:tagLst xmlns:a="http://schemas.openxmlformats.org/drawingml/2006/main" xmlns:r="http://schemas.openxmlformats.org/officeDocument/2006/relationships" xmlns:p="http://schemas.openxmlformats.org/presentationml/2006/main">
  <p:tag name="ISLIDE.DIAGRAM" val="4412"/>
</p:tagLst>
</file>

<file path=ppt/tags/tag132.xml><?xml version="1.0" encoding="utf-8"?>
<p:tagLst xmlns:a="http://schemas.openxmlformats.org/drawingml/2006/main" xmlns:r="http://schemas.openxmlformats.org/officeDocument/2006/relationships" xmlns:p="http://schemas.openxmlformats.org/presentationml/2006/main">
  <p:tag name="ISLIDE.DIAGRAM" val="185457"/>
</p:tagLst>
</file>

<file path=ppt/tags/tag133.xml><?xml version="1.0" encoding="utf-8"?>
<p:tagLst xmlns:a="http://schemas.openxmlformats.org/drawingml/2006/main" xmlns:r="http://schemas.openxmlformats.org/officeDocument/2006/relationships" xmlns:p="http://schemas.openxmlformats.org/presentationml/2006/main">
  <p:tag name="KSO_WM_SLIDE_ID" val="diagram187_4"/>
  <p:tag name="KSO_WM_SLIDE_INDEX" val="4"/>
  <p:tag name="KSO_WM_SLIDE_ITEM_CNT" val="3"/>
  <p:tag name="KSO_WM_SLIDE_LAYOUT" val="f_a_m"/>
  <p:tag name="KSO_WM_SLIDE_LAYOUT_CNT" val="1_1_1"/>
  <p:tag name="KSO_WM_SLIDE_TYPE" val="text"/>
  <p:tag name="KSO_WM_BEAUTIFY_FLAG" val="#wm#"/>
  <p:tag name="KSO_WM_SLIDE_POSITION" val="47*114"/>
  <p:tag name="KSO_WM_SLIDE_SIZE" val="632*370"/>
  <p:tag name="KSO_WM_TEMPLATE_CATEGORY" val="custom"/>
  <p:tag name="KSO_WM_TEMPLATE_INDEX" val="20184553"/>
  <p:tag name="KSO_WM_DIAGRAM_GROUP_CODE" val="m1-1"/>
  <p:tag name="KSO_WM_TAG_VERSION" val="1.0"/>
  <p:tag name="KSO_WM_SLIDE_SUBTYPE" val="diag"/>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UNIT_RELATE_UNITID" val="259*l*1"/>
  <p:tag name="KSO_WM_UNIT_TYPE" val="a"/>
  <p:tag name="KSO_WM_UNIT_INDEX" val="1"/>
  <p:tag name="KSO_WM_UNIT_ID" val="diagram187_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1"/>
  <p:tag name="KSO_WM_UNIT_ID" val="diagram187_3*m_i*1_1"/>
  <p:tag name="KSO_WM_UNIT_CLEAR" val="1"/>
  <p:tag name="KSO_WM_UNIT_LAYERLEVEL" val="1_1"/>
  <p:tag name="KSO_WM_UNIT_FILL_FORE_SCHEMECOLOR_INDEX" val="14"/>
  <p:tag name="KSO_WM_UNIT_FILL_TYPE" val="1"/>
  <p:tag name="KSO_WM_UNIT_TEXT_FILL_FORE_SCHEMECOLOR_INDEX" val="2"/>
  <p:tag name="KSO_WM_UNIT_TEXT_FILL_TYPE" val="1"/>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2"/>
  <p:tag name="KSO_WM_UNIT_ID" val="diagram187_3*m_i*1_2"/>
  <p:tag name="KSO_WM_UNIT_CLEAR" val="1"/>
  <p:tag name="KSO_WM_UNIT_LAYERLEVEL" val="1_1"/>
  <p:tag name="KSO_WM_UNIT_LINE_FORE_SCHEMECOLOR_INDEX" val="13"/>
  <p:tag name="KSO_WM_UNIT_LINE_FILL_TYPE" val="2"/>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87_3*i*2"/>
  <p:tag name="KSO_WM_TEMPLATE_CATEGORY" val="diagram"/>
  <p:tag name="KSO_WM_TEMPLATE_INDEX" val="187"/>
  <p:tag name="KSO_WM_UNIT_INDEX" val="2"/>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87_3*i*11"/>
  <p:tag name="KSO_WM_TEMPLATE_CATEGORY" val="diagram"/>
  <p:tag name="KSO_WM_TEMPLATE_INDEX" val="187"/>
  <p:tag name="KSO_WM_UNIT_INDEX" val="11"/>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87_3*i*20"/>
  <p:tag name="KSO_WM_TEMPLATE_CATEGORY" val="diagram"/>
  <p:tag name="KSO_WM_TEMPLATE_INDEX" val="187"/>
  <p:tag name="KSO_WM_UNIT_INDEX" val="2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87_3*i*31"/>
  <p:tag name="KSO_WM_TEMPLATE_CATEGORY" val="diagram"/>
  <p:tag name="KSO_WM_TEMPLATE_INDEX" val="187"/>
  <p:tag name="KSO_WM_UNIT_INDEX" val="3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a"/>
  <p:tag name="KSO_WM_UNIT_INDEX" val="1_4_1"/>
  <p:tag name="KSO_WM_UNIT_ID" val="diagram187_3*m_h_a*1_4_1"/>
  <p:tag name="KSO_WM_UNIT_CLEAR" val="1"/>
  <p:tag name="KSO_WM_UNIT_LAYERLEVEL" val="1_1_1"/>
  <p:tag name="KSO_WM_UNIT_VALUE" val="8"/>
  <p:tag name="KSO_WM_UNIT_HIGHLIGHT" val="0"/>
  <p:tag name="KSO_WM_UNIT_COMPATIBLE" val="0"/>
  <p:tag name="KSO_WM_UNIT_PRESET_TEXT" val="EIUSMOD"/>
  <p:tag name="KSO_WM_UNIT_TEXT_FILL_FORE_SCHEMECOLOR_INDEX" val="7"/>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f"/>
  <p:tag name="KSO_WM_UNIT_INDEX" val="1_4_1"/>
  <p:tag name="KSO_WM_UNIT_ID" val="diagram187_3*m_h_f*1_4_1"/>
  <p:tag name="KSO_WM_UNIT_CLEAR" val="1"/>
  <p:tag name="KSO_WM_UNIT_LAYERLEVEL" val="1_1_1"/>
  <p:tag name="KSO_WM_UNIT_VALUE" val="24"/>
  <p:tag name="KSO_WM_UNIT_HIGHLIGHT" val="0"/>
  <p:tag name="KSO_WM_UNIT_COMPATIBLE" val="0"/>
  <p:tag name="KSO_WM_UNIT_PRESET_TEXT" val="INCIDIDUNT LABORE ET"/>
  <p:tag name="KSO_WM_UNIT_TEXT_FILL_FORE_SCHEMECOLOR_INDEX" val="13"/>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10"/>
  <p:tag name="KSO_WM_UNIT_ID" val="diagram187_3*m_i*1_10"/>
  <p:tag name="KSO_WM_UNIT_CLEAR" val="1"/>
  <p:tag name="KSO_WM_UNIT_LAYERLEVEL" val="1_1"/>
  <p:tag name="KSO_WM_UNIT_FILL_FORE_SCHEMECOLOR_INDEX" val="13"/>
  <p:tag name="KSO_WM_UNIT_FILL_TYPE" val="1"/>
  <p:tag name="KSO_WM_UNIT_TEXT_FILL_FORE_SCHEMECOLOR_INDEX" val="2"/>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11"/>
  <p:tag name="KSO_WM_UNIT_ID" val="diagram187_3*m_i*1_11"/>
  <p:tag name="KSO_WM_UNIT_CLEAR" val="1"/>
  <p:tag name="KSO_WM_UNIT_LAYERLEVEL" val="1_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12"/>
  <p:tag name="KSO_WM_UNIT_ID" val="diagram187_3*m_i*1_12"/>
  <p:tag name="KSO_WM_UNIT_CLEAR" val="1"/>
  <p:tag name="KSO_WM_UNIT_LAYERLEVEL" val="1_1"/>
  <p:tag name="KSO_WM_UNIT_LINE_FORE_SCHEMECOLOR_INDEX" val="13"/>
  <p:tag name="KSO_WM_UNIT_LINE_FILL_TYPE" val="2"/>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a"/>
  <p:tag name="KSO_WM_UNIT_INDEX" val="1_2_1"/>
  <p:tag name="KSO_WM_UNIT_ID" val="diagram187_3*m_h_a*1_2_1"/>
  <p:tag name="KSO_WM_UNIT_CLEAR" val="1"/>
  <p:tag name="KSO_WM_UNIT_LAYERLEVEL" val="1_1_1"/>
  <p:tag name="KSO_WM_UNIT_VALUE" val="8"/>
  <p:tag name="KSO_WM_UNIT_HIGHLIGHT" val="0"/>
  <p:tag name="KSO_WM_UNIT_COMPATIBLE" val="0"/>
  <p:tag name="KSO_WM_UNIT_PRESET_TEXT" val="EIUSMOD"/>
  <p:tag name="KSO_WM_UNIT_TEXT_FILL_FORE_SCHEMECOLOR_INDEX" val="7"/>
  <p:tag name="KSO_WM_UNIT_TEXT_FILL_TYPE" val="1"/>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f"/>
  <p:tag name="KSO_WM_UNIT_INDEX" val="1_2_1"/>
  <p:tag name="KSO_WM_UNIT_ID" val="diagram187_3*m_h_f*1_2_1"/>
  <p:tag name="KSO_WM_UNIT_CLEAR" val="1"/>
  <p:tag name="KSO_WM_UNIT_LAYERLEVEL" val="1_1_1"/>
  <p:tag name="KSO_WM_UNIT_VALUE" val="24"/>
  <p:tag name="KSO_WM_UNIT_HIGHLIGHT" val="0"/>
  <p:tag name="KSO_WM_UNIT_COMPATIBLE" val="0"/>
  <p:tag name="KSO_WM_UNIT_PRESET_TEXT" val="INCIDIDUNT LABORE ET"/>
  <p:tag name="KSO_WM_UNIT_TEXT_FILL_FORE_SCHEMECOLOR_INDEX" val="13"/>
  <p:tag name="KSO_WM_UNIT_TEXT_FILL_TYPE" val="1"/>
  <p:tag name="KSO_WM_UNIT_USESOURCEFORMAT_APPLY" val="0"/>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7"/>
  <p:tag name="KSO_WM_UNIT_ID" val="diagram187_3*m_i*1_7"/>
  <p:tag name="KSO_WM_UNIT_CLEAR" val="1"/>
  <p:tag name="KSO_WM_UNIT_LAYERLEVEL" val="1_1"/>
  <p:tag name="KSO_WM_UNIT_FILL_FORE_SCHEMECOLOR_INDEX" val="13"/>
  <p:tag name="KSO_WM_UNIT_FILL_TYPE" val="1"/>
  <p:tag name="KSO_WM_UNIT_TEXT_FILL_FORE_SCHEMECOLOR_INDEX" val="2"/>
  <p:tag name="KSO_WM_UNIT_TEXT_FILL_TYPE" val="1"/>
  <p:tag name="KSO_WM_UNIT_USESOURCEFORMAT_APPLY" val="0"/>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8"/>
  <p:tag name="KSO_WM_UNIT_ID" val="diagram187_3*m_i*1_8"/>
  <p:tag name="KSO_WM_UNIT_CLEAR" val="1"/>
  <p:tag name="KSO_WM_UNIT_LAYERLEVEL" val="1_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9"/>
  <p:tag name="KSO_WM_UNIT_ID" val="diagram187_3*m_i*1_9"/>
  <p:tag name="KSO_WM_UNIT_CLEAR" val="1"/>
  <p:tag name="KSO_WM_UNIT_LAYERLEVEL" val="1_1"/>
  <p:tag name="KSO_WM_UNIT_LINE_FORE_SCHEMECOLOR_INDEX" val="13"/>
  <p:tag name="KSO_WM_UNIT_LINE_FILL_TYPE" val="2"/>
  <p:tag name="KSO_WM_UNIT_USESOURCEFORMAT_APPLY" val="0"/>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a"/>
  <p:tag name="KSO_WM_UNIT_INDEX" val="1_3_1"/>
  <p:tag name="KSO_WM_UNIT_ID" val="diagram187_3*m_h_a*1_3_1"/>
  <p:tag name="KSO_WM_UNIT_CLEAR" val="1"/>
  <p:tag name="KSO_WM_UNIT_LAYERLEVEL" val="1_1_1"/>
  <p:tag name="KSO_WM_UNIT_VALUE" val="8"/>
  <p:tag name="KSO_WM_UNIT_HIGHLIGHT" val="0"/>
  <p:tag name="KSO_WM_UNIT_COMPATIBLE" val="0"/>
  <p:tag name="KSO_WM_UNIT_PRESET_TEXT" val="EIUSMOD"/>
  <p:tag name="KSO_WM_UNIT_TEXT_FILL_FORE_SCHEMECOLOR_INDEX" val="6"/>
  <p:tag name="KSO_WM_UNIT_TEXT_FILL_TYPE" val="1"/>
  <p:tag name="KSO_WM_UNIT_USESOURCEFORMAT_APPLY" val="0"/>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f"/>
  <p:tag name="KSO_WM_UNIT_INDEX" val="1_3_1"/>
  <p:tag name="KSO_WM_UNIT_ID" val="diagram187_3*m_h_f*1_3_1"/>
  <p:tag name="KSO_WM_UNIT_CLEAR" val="1"/>
  <p:tag name="KSO_WM_UNIT_LAYERLEVEL" val="1_1_1"/>
  <p:tag name="KSO_WM_UNIT_VALUE" val="24"/>
  <p:tag name="KSO_WM_UNIT_HIGHLIGHT" val="0"/>
  <p:tag name="KSO_WM_UNIT_COMPATIBLE" val="0"/>
  <p:tag name="KSO_WM_UNIT_PRESET_TEXT" val="INCIDIDUNT LABORE ET"/>
  <p:tag name="KSO_WM_UNIT_TEXT_FILL_FORE_SCHEMECOLOR_INDEX" val="13"/>
  <p:tag name="KSO_WM_UNIT_TEXT_FILL_TYPE" val="1"/>
  <p:tag name="KSO_WM_UNIT_USESOURCEFORMAT_APPLY" val="0"/>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5"/>
  <p:tag name="KSO_WM_UNIT_ID" val="diagram187_3*m_i*1_5"/>
  <p:tag name="KSO_WM_UNIT_CLEAR" val="1"/>
  <p:tag name="KSO_WM_UNIT_LAYERLEVEL" val="1_1"/>
  <p:tag name="KSO_WM_UNIT_FILL_FORE_SCHEMECOLOR_INDEX" val="13"/>
  <p:tag name="KSO_WM_UNIT_FILL_TYPE" val="1"/>
  <p:tag name="KSO_WM_UNIT_TEXT_FILL_FORE_SCHEMECOLOR_INDEX" val="2"/>
  <p:tag name="KSO_WM_UNIT_TEXT_FILL_TYPE" val="1"/>
  <p:tag name="KSO_WM_UNIT_USESOURCEFORMAT_APPLY" val="0"/>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6"/>
  <p:tag name="KSO_WM_UNIT_ID" val="diagram187_3*m_i*1_6"/>
  <p:tag name="KSO_WM_UNIT_CLEAR" val="1"/>
  <p:tag name="KSO_WM_UNIT_LAYERLEVEL" val="1_1"/>
  <p:tag name="KSO_WM_UNIT_LINE_FORE_SCHEMECOLOR_INDEX" val="13"/>
  <p:tag name="KSO_WM_UNIT_LINE_FILL_TYPE" val="2"/>
  <p:tag name="KSO_WM_UNIT_USESOURCEFORMAT_APPLY" val="0"/>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3"/>
  <p:tag name="KSO_WM_UNIT_ID" val="diagram187_3*m_i*1_3"/>
  <p:tag name="KSO_WM_UNIT_CLEAR" val="1"/>
  <p:tag name="KSO_WM_UNIT_LAYERLEVEL" val="1_1"/>
  <p:tag name="KSO_WM_UNIT_FILL_FORE_SCHEMECOLOR_INDEX" val="13"/>
  <p:tag name="KSO_WM_UNIT_FILL_TYPE" val="1"/>
  <p:tag name="KSO_WM_UNIT_TEXT_FILL_FORE_SCHEMECOLOR_INDEX" val="2"/>
  <p:tag name="KSO_WM_UNIT_TEXT_FILL_TYPE" val="1"/>
  <p:tag name="KSO_WM_UNIT_USESOURCEFORMAT_APPLY" val="0"/>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i"/>
  <p:tag name="KSO_WM_UNIT_INDEX" val="1_4"/>
  <p:tag name="KSO_WM_UNIT_ID" val="diagram187_3*m_i*1_4"/>
  <p:tag name="KSO_WM_UNIT_CLEAR" val="1"/>
  <p:tag name="KSO_WM_UNIT_LAYERLEVEL" val="1_1"/>
  <p:tag name="KSO_WM_UNIT_LINE_FORE_SCHEMECOLOR_INDEX" val="13"/>
  <p:tag name="KSO_WM_UNIT_LINE_FILL_TYPE" val="2"/>
  <p:tag name="KSO_WM_UNIT_USESOURCEFORMAT_APPLY" val="0"/>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a"/>
  <p:tag name="KSO_WM_UNIT_INDEX" val="1_1_1"/>
  <p:tag name="KSO_WM_UNIT_ID" val="diagram187_3*m_h_a*1_1_1"/>
  <p:tag name="KSO_WM_UNIT_CLEAR" val="1"/>
  <p:tag name="KSO_WM_UNIT_LAYERLEVEL" val="1_1_1"/>
  <p:tag name="KSO_WM_UNIT_VALUE" val="8"/>
  <p:tag name="KSO_WM_UNIT_HIGHLIGHT" val="0"/>
  <p:tag name="KSO_WM_UNIT_COMPATIBLE" val="0"/>
  <p:tag name="KSO_WM_UNIT_PRESET_TEXT" val="EIUSMOD"/>
  <p:tag name="KSO_WM_UNIT_TEXT_FILL_FORE_SCHEMECOLOR_INDEX" val="6"/>
  <p:tag name="KSO_WM_UNIT_TEXT_FILL_TYPE" val="1"/>
  <p:tag name="KSO_WM_UNIT_USESOURCEFORMAT_APPLY" val="0"/>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87"/>
  <p:tag name="KSO_WM_TAG_VERSION" val="1.0"/>
  <p:tag name="KSO_WM_BEAUTIFY_FLAG" val="#wm#"/>
  <p:tag name="KSO_WM_DIAGRAM_GROUP_CODE" val="m1-1"/>
  <p:tag name="KSO_WM_UNIT_TYPE" val="m_h_f"/>
  <p:tag name="KSO_WM_UNIT_INDEX" val="1_1_1"/>
  <p:tag name="KSO_WM_UNIT_ID" val="diagram187_3*m_h_f*1_1_1"/>
  <p:tag name="KSO_WM_UNIT_CLEAR" val="1"/>
  <p:tag name="KSO_WM_UNIT_LAYERLEVEL" val="1_1_1"/>
  <p:tag name="KSO_WM_UNIT_VALUE" val="24"/>
  <p:tag name="KSO_WM_UNIT_HIGHLIGHT" val="0"/>
  <p:tag name="KSO_WM_UNIT_COMPATIBLE" val="0"/>
  <p:tag name="KSO_WM_UNIT_PRESET_TEXT" val="INCIDIDUNT LABORE ET"/>
  <p:tag name="KSO_WM_UNIT_TEXT_FILL_FORE_SCHEMECOLOR_INDEX" val="13"/>
  <p:tag name="KSO_WM_UNIT_TEXT_FILL_TYPE" val="1"/>
  <p:tag name="KSO_WM_UNIT_USESOURCEFORMAT_APPLY" val="0"/>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2"/>
  <p:tag name="KSO_WM_UNIT_ID" val="diagram532_3*l_i*1_2"/>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1_1"/>
  <p:tag name="KSO_WM_UNIT_ID" val="diagram532_3*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3"/>
  <p:tag name="KSO_WM_UNIT_ID" val="diagram532_3*l_i*1_3"/>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2_1"/>
  <p:tag name="KSO_WM_UNIT_ID" val="diagram532_3*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4"/>
  <p:tag name="KSO_WM_UNIT_ID" val="diagram532_3*l_i*1_4"/>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3_1"/>
  <p:tag name="KSO_WM_UNIT_ID" val="diagram532_3*l_h_f*1_3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5"/>
  <p:tag name="KSO_WM_UNIT_ID" val="diagram532_3*l_i*1_5"/>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4_1"/>
  <p:tag name="KSO_WM_UNIT_ID" val="diagram532_3*l_h_f*1_4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6"/>
  <p:tag name="KSO_WM_UNIT_ID" val="diagram532_3*l_i*1_6"/>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7"/>
  <p:tag name="KSO_WM_UNIT_ID" val="diagram532_3*l_i*1_7"/>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8"/>
  <p:tag name="KSO_WM_UNIT_ID" val="diagram532_3*l_i*1_8"/>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9"/>
  <p:tag name="KSO_WM_UNIT_ID" val="diagram532_3*l_i*1_9"/>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10"/>
  <p:tag name="KSO_WM_UNIT_ID" val="diagram532_3*l_i*1_10"/>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11"/>
  <p:tag name="KSO_WM_UNIT_ID" val="diagram532_3*l_i*1_1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12"/>
  <p:tag name="KSO_WM_UNIT_ID" val="diagram532_3*l_i*1_1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321_4*i*0"/>
  <p:tag name="KSO_WM_TEMPLATE_CATEGORY" val="diagram"/>
  <p:tag name="KSO_WM_TEMPLATE_INDEX" val="321"/>
  <p:tag name="KSO_WM_TAG_VERSION" val="1.0"/>
  <p:tag name="KSO_WM_UNIT_INDEX" val="0"/>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321_4*i*5"/>
  <p:tag name="KSO_WM_TEMPLATE_CATEGORY" val="diagram"/>
  <p:tag name="KSO_WM_TEMPLATE_INDEX" val="321"/>
  <p:tag name="KSO_WM_TAG_VERSION" val="1.0"/>
  <p:tag name="KSO_WM_UNIT_INDEX" val="5"/>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321_4*i*11"/>
  <p:tag name="KSO_WM_TEMPLATE_CATEGORY" val="diagram"/>
  <p:tag name="KSO_WM_TEMPLATE_INDEX" val="321"/>
  <p:tag name="KSO_WM_TAG_VERSION" val="1.0"/>
  <p:tag name="KSO_WM_UNIT_INDEX" val="1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321_4*i*16"/>
  <p:tag name="KSO_WM_TEMPLATE_CATEGORY" val="diagram"/>
  <p:tag name="KSO_WM_TEMPLATE_INDEX" val="321"/>
  <p:tag name="KSO_WM_TAG_VERSION" val="1.0"/>
  <p:tag name="KSO_WM_UNIT_INDEX" val="16"/>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h_f"/>
  <p:tag name="KSO_WM_UNIT_INDEX" val="1_4_1"/>
  <p:tag name="KSO_WM_UNIT_ID" val="259*l_h_f*1_4_1"/>
  <p:tag name="KSO_WM_UNIT_CLEAR" val="1"/>
  <p:tag name="KSO_WM_UNIT_LAYERLEVEL" val="1_1_1"/>
  <p:tag name="KSO_WM_UNIT_VALUE" val="27"/>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5"/>
  <p:tag name="KSO_WM_UNIT_TEXT_FILL_TYPE" val="1"/>
  <p:tag name="KSO_WM_UNIT_USESOURCEFORMAT_APPLY" val="0"/>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i"/>
  <p:tag name="KSO_WM_UNIT_INDEX" val="1_4"/>
  <p:tag name="KSO_WM_UNIT_ID" val="259*l_i*1_4"/>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h_f"/>
  <p:tag name="KSO_WM_UNIT_INDEX" val="1_3_1"/>
  <p:tag name="KSO_WM_UNIT_ID" val="259*l_h_f*1_3_1"/>
  <p:tag name="KSO_WM_UNIT_CLEAR" val="1"/>
  <p:tag name="KSO_WM_UNIT_LAYERLEVEL" val="1_1_1"/>
  <p:tag name="KSO_WM_UNIT_VALUE" val="27"/>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5"/>
  <p:tag name="KSO_WM_UNIT_TEXT_FILL_TYPE" val="1"/>
  <p:tag name="KSO_WM_UNIT_USESOURCEFORMAT_APPLY" val="0"/>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i"/>
  <p:tag name="KSO_WM_UNIT_INDEX" val="1_3"/>
  <p:tag name="KSO_WM_UNIT_ID" val="259*l_i*1_3"/>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0"/>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h_f"/>
  <p:tag name="KSO_WM_UNIT_INDEX" val="1_2_1"/>
  <p:tag name="KSO_WM_UNIT_ID" val="259*l_h_f*1_2_1"/>
  <p:tag name="KSO_WM_UNIT_CLEAR" val="1"/>
  <p:tag name="KSO_WM_UNIT_LAYERLEVEL" val="1_1_1"/>
  <p:tag name="KSO_WM_UNIT_VALUE" val="27"/>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5"/>
  <p:tag name="KSO_WM_UNIT_TEXT_FILL_TYPE" val="1"/>
  <p:tag name="KSO_WM_UNIT_USESOURCEFORMAT_APPLY" val="0"/>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i"/>
  <p:tag name="KSO_WM_UNIT_INDEX" val="1_2"/>
  <p:tag name="KSO_WM_UNIT_ID" val="259*l_i*1_2"/>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0"/>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h_f"/>
  <p:tag name="KSO_WM_UNIT_INDEX" val="1_1_1"/>
  <p:tag name="KSO_WM_UNIT_ID" val="259*l_h_f*1_1_1"/>
  <p:tag name="KSO_WM_UNIT_CLEAR" val="1"/>
  <p:tag name="KSO_WM_UNIT_LAYERLEVEL" val="1_1_1"/>
  <p:tag name="KSO_WM_UNIT_VALUE" val="27"/>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5"/>
  <p:tag name="KSO_WM_UNIT_TEXT_FILL_TYPE" val="1"/>
  <p:tag name="KSO_WM_UNIT_USESOURCEFORMAT_APPLY" val="0"/>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21"/>
  <p:tag name="KSO_WM_UNIT_TYPE" val="l_i"/>
  <p:tag name="KSO_WM_UNIT_INDEX" val="1_1"/>
  <p:tag name="KSO_WM_UNIT_ID" val="259*l_i*1_1"/>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0"/>
</p:tagLst>
</file>

<file path=ppt/tags/tag186.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Text"/>
  <p:tag name="MH" val="20180913164356"/>
  <p:tag name="MH_LIBRARY" val="GRAPHIC"/>
</p:tagLst>
</file>

<file path=ppt/tags/tag187.xml><?xml version="1.0" encoding="utf-8"?>
<p:tagLst xmlns:a="http://schemas.openxmlformats.org/drawingml/2006/main" xmlns:r="http://schemas.openxmlformats.org/officeDocument/2006/relationships" xmlns:p="http://schemas.openxmlformats.org/presentationml/2006/main">
  <p:tag name="MH" val="20180913164356"/>
  <p:tag name="MH_LIBRARY" val="GRAPHIC"/>
  <p:tag name="MH_TYPE" val="Text"/>
  <p:tag name="MH_ORDER" val="1"/>
</p:tagLst>
</file>

<file path=ppt/tags/tag188.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Text"/>
  <p:tag name="MH" val="20180920211702"/>
  <p:tag name="MH_LIBRARY" val="GRAPHIC"/>
</p:tagLst>
</file>

<file path=ppt/tags/tag189.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90.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2"/>
</p:tagLst>
</file>

<file path=ppt/tags/tag191.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3"/>
</p:tagLst>
</file>

<file path=ppt/tags/tag192.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4"/>
</p:tagLst>
</file>

<file path=ppt/tags/tag193.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5"/>
</p:tagLst>
</file>

<file path=ppt/tags/tag194.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6"/>
</p:tagLst>
</file>

<file path=ppt/tags/tag195.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7"/>
</p:tagLst>
</file>

<file path=ppt/tags/tag196.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Other"/>
  <p:tag name="MH_ORDER" val="8"/>
</p:tagLst>
</file>

<file path=ppt/tags/tag197.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Text"/>
  <p:tag name="MH_ORDER" val="1"/>
</p:tagLst>
</file>

<file path=ppt/tags/tag198.xml><?xml version="1.0" encoding="utf-8"?>
<p:tagLst xmlns:a="http://schemas.openxmlformats.org/drawingml/2006/main" xmlns:r="http://schemas.openxmlformats.org/officeDocument/2006/relationships" xmlns:p="http://schemas.openxmlformats.org/presentationml/2006/main">
  <p:tag name="MH" val="20180920211702"/>
  <p:tag name="MH_LIBRARY" val="GRAPHIC"/>
  <p:tag name="MH_TYPE" val="Text"/>
  <p:tag name="MH_ORDER" val="2"/>
</p:tagLst>
</file>

<file path=ppt/tags/tag19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Text"/>
  <p:tag name="MH" val="20180919160255"/>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0.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1"/>
</p:tagLst>
</file>

<file path=ppt/tags/tag201.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2"/>
</p:tagLst>
</file>

<file path=ppt/tags/tag202.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3"/>
</p:tagLst>
</file>

<file path=ppt/tags/tag203.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4"/>
</p:tagLst>
</file>

<file path=ppt/tags/tag204.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5"/>
</p:tagLst>
</file>

<file path=ppt/tags/tag205.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6"/>
</p:tagLst>
</file>

<file path=ppt/tags/tag206.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7"/>
</p:tagLst>
</file>

<file path=ppt/tags/tag207.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8"/>
</p:tagLst>
</file>

<file path=ppt/tags/tag208.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9"/>
</p:tagLst>
</file>

<file path=ppt/tags/tag209.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10"/>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10.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Other"/>
  <p:tag name="MH_ORDER" val="11"/>
</p:tagLst>
</file>

<file path=ppt/tags/tag211.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PageTitle"/>
  <p:tag name="MH_ORDER" val="PageTitle"/>
</p:tagLst>
</file>

<file path=ppt/tags/tag212.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SubTitle"/>
  <p:tag name="MH_ORDER" val="1"/>
</p:tagLst>
</file>

<file path=ppt/tags/tag213.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SubTitle"/>
  <p:tag name="MH_ORDER" val="2"/>
</p:tagLst>
</file>

<file path=ppt/tags/tag214.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SubTitle"/>
  <p:tag name="MH_ORDER" val="3"/>
</p:tagLst>
</file>

<file path=ppt/tags/tag215.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SubTitle"/>
  <p:tag name="MH_ORDER" val="4"/>
</p:tagLst>
</file>

<file path=ppt/tags/tag216.xml><?xml version="1.0" encoding="utf-8"?>
<p:tagLst xmlns:a="http://schemas.openxmlformats.org/drawingml/2006/main" xmlns:r="http://schemas.openxmlformats.org/officeDocument/2006/relationships" xmlns:p="http://schemas.openxmlformats.org/presentationml/2006/main">
  <p:tag name="MH" val="20180919160255"/>
  <p:tag name="MH_LIBRARY" val="GRAPHIC"/>
  <p:tag name="MH_TYPE" val="SubTitle"/>
  <p:tag name="MH_ORDER" val="5"/>
</p:tagLst>
</file>

<file path=ppt/tags/tag217.xml><?xml version="1.0" encoding="utf-8"?>
<p:tagLst xmlns:a="http://schemas.openxmlformats.org/drawingml/2006/main" xmlns:r="http://schemas.openxmlformats.org/officeDocument/2006/relationships" xmlns:p="http://schemas.openxmlformats.org/presentationml/2006/main">
  <p:tag name="MH" val="20180919155615"/>
  <p:tag name="MH_LIBRARY" val="GRAPHIC"/>
  <p:tag name="MH_TYPE" val="Text"/>
  <p:tag name="MH_ORDER" val="1"/>
</p:tagLst>
</file>

<file path=ppt/tags/tag218.xml><?xml version="1.0" encoding="utf-8"?>
<p:tagLst xmlns:a="http://schemas.openxmlformats.org/drawingml/2006/main" xmlns:r="http://schemas.openxmlformats.org/officeDocument/2006/relationships" xmlns:p="http://schemas.openxmlformats.org/presentationml/2006/main">
  <p:tag name="KSO_WM_SLIDE_ID" val="diagram532_4"/>
  <p:tag name="KSO_WM_SLIDE_INDEX" val="4"/>
  <p:tag name="KSO_WM_SLIDE_ITEM_CNT" val="3"/>
  <p:tag name="KSO_WM_SLIDE_LAYOUT" val="f_l_a"/>
  <p:tag name="KSO_WM_SLIDE_LAYOUT_CNT" val="1_1_1"/>
  <p:tag name="KSO_WM_SLIDE_TYPE" val="text"/>
  <p:tag name="KSO_WM_BEAUTIFY_FLAG" val="#wm#"/>
  <p:tag name="KSO_WM_SLIDE_POSITION" val="66*64"/>
  <p:tag name="KSO_WM_SLIDE_SIZE" val="586*427"/>
  <p:tag name="KSO_WM_TEMPLATE_CATEGORY" val="custom"/>
  <p:tag name="KSO_WM_TEMPLATE_INDEX" val="20184553"/>
  <p:tag name="KSO_WM_TAG_VERSION" val="1.0"/>
  <p:tag name="KSO_WM_DIAGRAM_GROUP_CODE" val="l1-1"/>
  <p:tag name="KSO_WM_SLIDE_SUBTYPE" val="diag"/>
</p:tagLst>
</file>

<file path=ppt/tags/tag2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RELATE_UNITID" val="259*l*1"/>
  <p:tag name="KSO_WM_UNIT_TYPE" val="a"/>
  <p:tag name="KSO_WM_UNIT_INDEX" val="1"/>
  <p:tag name="KSO_WM_UNIT_ID" val="diagram532_4*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 name="KSO_WM_BEAUTIFY_FLAG" val="#wm#"/>
  <p:tag name="KSO_WM_TAG_VERSION" val="1.0"/>
</p:tagLst>
</file>

<file path=ppt/tags/tag22.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2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2"/>
  <p:tag name="KSO_WM_UNIT_ID" val="diagram532_4*l_i*1_2"/>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1_1"/>
  <p:tag name="KSO_WM_UNIT_ID" val="diagram532_4*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3"/>
  <p:tag name="KSO_WM_UNIT_ID" val="diagram532_4*l_i*1_3"/>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2_1"/>
  <p:tag name="KSO_WM_UNIT_ID" val="diagram532_4*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4"/>
  <p:tag name="KSO_WM_UNIT_ID" val="diagram532_4*l_i*1_4"/>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2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3_1"/>
  <p:tag name="KSO_WM_UNIT_ID" val="diagram532_4*l_h_f*1_3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5"/>
  <p:tag name="KSO_WM_UNIT_ID" val="diagram532_4*l_i*1_5"/>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6"/>
  <p:tag name="KSO_WM_UNIT_ID" val="diagram532_4*l_i*1_6"/>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2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7"/>
  <p:tag name="KSO_WM_UNIT_ID" val="diagram532_4*l_i*1_7"/>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8"/>
  <p:tag name="KSO_WM_UNIT_ID" val="diagram532_4*l_i*1_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SLIDE_ID" val="diagram626_3"/>
  <p:tag name="KSO_WM_SLIDE_INDEX" val="3"/>
  <p:tag name="KSO_WM_SLIDE_ITEM_CNT" val="3"/>
  <p:tag name="KSO_WM_SLIDE_LAYOUT" val="m_a"/>
  <p:tag name="KSO_WM_SLIDE_LAYOUT_CNT" val="1_1"/>
  <p:tag name="KSO_WM_SLIDE_TYPE" val="text"/>
  <p:tag name="KSO_WM_BEAUTIFY_FLAG" val="#wm#"/>
  <p:tag name="KSO_WM_SLIDE_POSITION" val="105*116"/>
  <p:tag name="KSO_WM_SLIDE_SIZE" val="510*373"/>
  <p:tag name="KSO_WM_TEMPLATE_CATEGORY" val="custom"/>
  <p:tag name="KSO_WM_TEMPLATE_INDEX" val="20184553"/>
  <p:tag name="KSO_WM_DIAGRAM_GROUP_CODE" val="m1-1"/>
  <p:tag name="KSO_WM_TAG_VERSION" val="1.0"/>
</p:tagLst>
</file>

<file path=ppt/tags/tag2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9"/>
  <p:tag name="KSO_WM_UNIT_ID" val="diagram532_4*l_i*1_9"/>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10"/>
  <p:tag name="KSO_WM_UNIT_ID" val="diagram532_4*l_i*1_10"/>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80912200252"/>
  <p:tag name="MH_LIBRARY" val="GRAPHIC"/>
</p:tagLst>
</file>

<file path=ppt/tags/tag233.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SubTitle"/>
  <p:tag name="MH_ORDER" val="1"/>
</p:tagLst>
</file>

<file path=ppt/tags/tag234.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SubTitle"/>
  <p:tag name="MH_ORDER" val="2"/>
</p:tagLst>
</file>

<file path=ppt/tags/tag235.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SubTitle"/>
  <p:tag name="MH_ORDER" val="3"/>
</p:tagLst>
</file>

<file path=ppt/tags/tag236.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SubTitle"/>
  <p:tag name="MH_ORDER" val="4"/>
</p:tagLst>
</file>

<file path=ppt/tags/tag237.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SubTitle"/>
  <p:tag name="MH_ORDER" val="5"/>
</p:tagLst>
</file>

<file path=ppt/tags/tag238.xml><?xml version="1.0" encoding="utf-8"?>
<p:tagLst xmlns:a="http://schemas.openxmlformats.org/drawingml/2006/main" xmlns:r="http://schemas.openxmlformats.org/officeDocument/2006/relationships" xmlns:p="http://schemas.openxmlformats.org/presentationml/2006/main">
  <p:tag name="MH" val="20180912200252"/>
  <p:tag name="MH_LIBRARY" val="GRAPHIC"/>
  <p:tag name="MH_TYPE" val="Other"/>
  <p:tag name="MH_ORDER" val="1"/>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UNIT_RELATE_UNITID" val="258*m*1"/>
  <p:tag name="KSO_WM_TAG_VERSION" val="1.0"/>
  <p:tag name="KSO_WM_TEMPLATE_CATEGORY" val="diagram"/>
  <p:tag name="KSO_WM_TEMPLATE_INDEX" val="626"/>
  <p:tag name="KSO_WM_UNIT_TYPE" val="a"/>
  <p:tag name="KSO_WM_UNIT_INDEX" val="1"/>
  <p:tag name="KSO_WM_UNIT_ID" val="258*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1"/>
  <p:tag name="KSO_WM_UNIT_ID" val="260*m_i*1_1"/>
  <p:tag name="KSO_WM_UNIT_CLEAR" val="1"/>
  <p:tag name="KSO_WM_UNIT_LAYERLEVEL" val="1_1"/>
  <p:tag name="KSO_WM_BEAUTIFY_FLAG" val="#wm#"/>
  <p:tag name="KSO_WM_DIAGRAM_GROUP_CODE" val="m1-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2"/>
  <p:tag name="KSO_WM_UNIT_ID" val="260*m_i*1_2"/>
  <p:tag name="KSO_WM_UNIT_CLEAR" val="1"/>
  <p:tag name="KSO_WM_UNIT_LAYERLEVEL" val="1_1"/>
  <p:tag name="KSO_WM_BEAUTIFY_FLAG" val="#wm#"/>
  <p:tag name="KSO_WM_DIAGRAM_GROUP_CODE" val="m1-1"/>
  <p:tag name="KSO_WM_UNIT_LINE_FORE_SCHEMECOLOR_INDEX" val="5"/>
  <p:tag name="KSO_WM_UNIT_LINE_FILL_TYPE" val="2"/>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a"/>
  <p:tag name="KSO_WM_UNIT_INDEX" val="1_1_1"/>
  <p:tag name="KSO_WM_UNIT_ID" val="260*m_h_a*1_1_1"/>
  <p:tag name="KSO_WM_UNIT_CLEAR" val="1"/>
  <p:tag name="KSO_WM_UNIT_LAYERLEVEL" val="1_1_1"/>
  <p:tag name="KSO_WM_UNIT_VALUE" val="13"/>
  <p:tag name="KSO_WM_UNIT_HIGHLIGHT" val="0"/>
  <p:tag name="KSO_WM_UNIT_COMPATIBLE" val="0"/>
  <p:tag name="KSO_WM_BEAUTIFY_FLAG" val="#wm#"/>
  <p:tag name="KSO_WM_UNIT_PRESET_TEXT_INDEX" val="4"/>
  <p:tag name="KSO_WM_UNIT_PRESET_TEXT_LEN" val="25"/>
  <p:tag name="KSO_WM_DIAGRAM_GROUP_CODE" val="m1-1"/>
  <p:tag name="KSO_WM_UNIT_TEXT_FILL_FORE_SCHEMECOLOR_INDEX" val="5"/>
  <p:tag name="KSO_WM_UNIT_TEX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f"/>
  <p:tag name="KSO_WM_UNIT_INDEX" val="1_1_1"/>
  <p:tag name="KSO_WM_UNIT_ID" val="260*m_h_f*1_1_1"/>
  <p:tag name="KSO_WM_UNIT_CLEAR" val="1"/>
  <p:tag name="KSO_WM_UNIT_LAYERLEVEL" val="1_1_1"/>
  <p:tag name="KSO_WM_UNIT_VALUE" val="26"/>
  <p:tag name="KSO_WM_UNIT_HIGHLIGHT" val="0"/>
  <p:tag name="KSO_WM_UNIT_COMPATIBLE" val="0"/>
  <p:tag name="KSO_WM_BEAUTIFY_FLAG" val="#wm#"/>
  <p:tag name="KSO_WM_UNIT_PRESET_TEXT_INDEX" val="4"/>
  <p:tag name="KSO_WM_UNIT_PRESET_TEXT_LEN" val="45"/>
  <p:tag name="KSO_WM_DIAGRAM_GROUP_CODE" val="m1-1"/>
  <p:tag name="KSO_WM_UNIT_TEXT_FILL_FORE_SCHEMECOLOR_INDEX" val="13"/>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3"/>
  <p:tag name="KSO_WM_UNIT_ID" val="260*m_i*1_3"/>
  <p:tag name="KSO_WM_UNIT_CLEAR" val="1"/>
  <p:tag name="KSO_WM_UNIT_LAYERLEVEL" val="1_1"/>
  <p:tag name="KSO_WM_BEAUTIFY_FLAG" val="#wm#"/>
  <p:tag name="KSO_WM_DIAGRAM_GROUP_CODE" val="m1-1"/>
  <p:tag name="KSO_WM_UNIT_LINE_FORE_SCHEMECOLOR_INDEX" val="7"/>
  <p:tag name="KSO_WM_UNIT_LINE_FILL_TYPE" val="2"/>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a"/>
  <p:tag name="KSO_WM_UNIT_INDEX" val="1_3_1"/>
  <p:tag name="KSO_WM_UNIT_ID" val="260*m_h_a*1_3_1"/>
  <p:tag name="KSO_WM_UNIT_CLEAR" val="1"/>
  <p:tag name="KSO_WM_UNIT_LAYERLEVEL" val="1_1_1"/>
  <p:tag name="KSO_WM_UNIT_VALUE" val="13"/>
  <p:tag name="KSO_WM_UNIT_HIGHLIGHT" val="0"/>
  <p:tag name="KSO_WM_UNIT_COMPATIBLE" val="0"/>
  <p:tag name="KSO_WM_BEAUTIFY_FLAG" val="#wm#"/>
  <p:tag name="KSO_WM_UNIT_PRESET_TEXT_INDEX" val="4"/>
  <p:tag name="KSO_WM_UNIT_PRESET_TEXT_LEN" val="25"/>
  <p:tag name="KSO_WM_DIAGRAM_GROUP_CODE" val="m1-1"/>
  <p:tag name="KSO_WM_UNIT_TEXT_FILL_FORE_SCHEMECOLOR_INDEX" val="7"/>
  <p:tag name="KSO_WM_UNIT_TEX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f"/>
  <p:tag name="KSO_WM_UNIT_INDEX" val="1_3_1"/>
  <p:tag name="KSO_WM_UNIT_ID" val="260*m_h_f*1_3_1"/>
  <p:tag name="KSO_WM_UNIT_CLEAR" val="1"/>
  <p:tag name="KSO_WM_UNIT_LAYERLEVEL" val="1_1_1"/>
  <p:tag name="KSO_WM_UNIT_VALUE" val="26"/>
  <p:tag name="KSO_WM_UNIT_HIGHLIGHT" val="0"/>
  <p:tag name="KSO_WM_UNIT_COMPATIBLE" val="0"/>
  <p:tag name="KSO_WM_BEAUTIFY_FLAG" val="#wm#"/>
  <p:tag name="KSO_WM_UNIT_PRESET_TEXT_INDEX" val="4"/>
  <p:tag name="KSO_WM_UNIT_PRESET_TEXT_LEN" val="45"/>
  <p:tag name="KSO_WM_DIAGRAM_GROUP_CODE" val="m1-1"/>
  <p:tag name="KSO_WM_UNIT_TEXT_FILL_FORE_SCHEMECOLOR_INDEX" val="13"/>
  <p:tag name="KSO_WM_UNIT_TEXT_FILL_TYPE" val="1"/>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4"/>
  <p:tag name="KSO_WM_UNIT_ID" val="260*m_i*1_4"/>
  <p:tag name="KSO_WM_UNIT_CLEAR" val="1"/>
  <p:tag name="KSO_WM_UNIT_LAYERLEVEL" val="1_1"/>
  <p:tag name="KSO_WM_BEAUTIFY_FLAG" val="#wm#"/>
  <p:tag name="KSO_WM_DIAGRAM_GROUP_CODE" val="m1-1"/>
  <p:tag name="KSO_WM_UNIT_LINE_FORE_SCHEMECOLOR_INDEX" val="6"/>
  <p:tag name="KSO_WM_UNIT_LINE_FILL_TYPE" val="2"/>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a"/>
  <p:tag name="KSO_WM_UNIT_INDEX" val="1_5_1"/>
  <p:tag name="KSO_WM_UNIT_ID" val="260*m_h_a*1_5_1"/>
  <p:tag name="KSO_WM_UNIT_CLEAR" val="1"/>
  <p:tag name="KSO_WM_UNIT_LAYERLEVEL" val="1_1_1"/>
  <p:tag name="KSO_WM_UNIT_VALUE" val="13"/>
  <p:tag name="KSO_WM_UNIT_HIGHLIGHT" val="0"/>
  <p:tag name="KSO_WM_UNIT_COMPATIBLE" val="0"/>
  <p:tag name="KSO_WM_BEAUTIFY_FLAG" val="#wm#"/>
  <p:tag name="KSO_WM_UNIT_PRESET_TEXT_INDEX" val="4"/>
  <p:tag name="KSO_WM_UNIT_PRESET_TEXT_LEN" val="25"/>
  <p:tag name="KSO_WM_DIAGRAM_GROUP_CODE" val="m1-1"/>
  <p:tag name="KSO_WM_UNIT_TEXT_FILL_FORE_SCHEMECOLOR_INDEX" val="6"/>
  <p:tag name="KSO_WM_UNIT_TEX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f"/>
  <p:tag name="KSO_WM_UNIT_INDEX" val="1_5_1"/>
  <p:tag name="KSO_WM_UNIT_ID" val="260*m_h_f*1_5_1"/>
  <p:tag name="KSO_WM_UNIT_CLEAR" val="1"/>
  <p:tag name="KSO_WM_UNIT_LAYERLEVEL" val="1_1_1"/>
  <p:tag name="KSO_WM_UNIT_VALUE" val="26"/>
  <p:tag name="KSO_WM_UNIT_HIGHLIGHT" val="0"/>
  <p:tag name="KSO_WM_UNIT_COMPATIBLE" val="0"/>
  <p:tag name="KSO_WM_BEAUTIFY_FLAG" val="#wm#"/>
  <p:tag name="KSO_WM_UNIT_PRESET_TEXT_INDEX" val="4"/>
  <p:tag name="KSO_WM_UNIT_PRESET_TEXT_LEN" val="45"/>
  <p:tag name="KSO_WM_DIAGRAM_GROUP_CODE" val="m1-1"/>
  <p:tag name="KSO_WM_UNIT_TEXT_FILL_FORE_SCHEMECOLOR_INDEX" val="13"/>
  <p:tag name="KSO_WM_UNIT_TEXT_FILL_TYPE" val="1"/>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5"/>
  <p:tag name="KSO_WM_UNIT_ID" val="260*m_i*1_5"/>
  <p:tag name="KSO_WM_UNIT_CLEAR" val="1"/>
  <p:tag name="KSO_WM_UNIT_LAYERLEVEL" val="1_1"/>
  <p:tag name="KSO_WM_BEAUTIFY_FLAG" val="#wm#"/>
  <p:tag name="KSO_WM_DIAGRAM_GROUP_CODE" val="m1-1"/>
  <p:tag name="KSO_WM_UNIT_LINE_FORE_SCHEMECOLOR_INDEX" val="5"/>
  <p:tag name="KSO_WM_UNIT_LINE_FILL_TYPE" val="2"/>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a"/>
  <p:tag name="KSO_WM_UNIT_INDEX" val="1_4_1"/>
  <p:tag name="KSO_WM_UNIT_ID" val="260*m_h_a*1_4_1"/>
  <p:tag name="KSO_WM_UNIT_CLEAR" val="1"/>
  <p:tag name="KSO_WM_UNIT_LAYERLEVEL" val="1_1_1"/>
  <p:tag name="KSO_WM_UNIT_VALUE" val="13"/>
  <p:tag name="KSO_WM_UNIT_HIGHLIGHT" val="0"/>
  <p:tag name="KSO_WM_UNIT_COMPATIBLE" val="0"/>
  <p:tag name="KSO_WM_BEAUTIFY_FLAG" val="#wm#"/>
  <p:tag name="KSO_WM_UNIT_PRESET_TEXT_INDEX" val="4"/>
  <p:tag name="KSO_WM_UNIT_PRESET_TEXT_LEN" val="25"/>
  <p:tag name="KSO_WM_DIAGRAM_GROUP_CODE" val="m1-1"/>
  <p:tag name="KSO_WM_UNIT_TEXT_FILL_FORE_SCHEMECOLOR_INDEX" val="5"/>
  <p:tag name="KSO_WM_UNIT_TEXT_FILL_TYPE" val="1"/>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f"/>
  <p:tag name="KSO_WM_UNIT_INDEX" val="1_4_1"/>
  <p:tag name="KSO_WM_UNIT_ID" val="260*m_h_f*1_4_1"/>
  <p:tag name="KSO_WM_UNIT_CLEAR" val="1"/>
  <p:tag name="KSO_WM_UNIT_LAYERLEVEL" val="1_1_1"/>
  <p:tag name="KSO_WM_UNIT_VALUE" val="26"/>
  <p:tag name="KSO_WM_UNIT_HIGHLIGHT" val="0"/>
  <p:tag name="KSO_WM_UNIT_COMPATIBLE" val="0"/>
  <p:tag name="KSO_WM_BEAUTIFY_FLAG" val="#wm#"/>
  <p:tag name="KSO_WM_UNIT_PRESET_TEXT_INDEX" val="4"/>
  <p:tag name="KSO_WM_UNIT_PRESET_TEXT_LEN" val="45"/>
  <p:tag name="KSO_WM_DIAGRAM_GROUP_CODE" val="m1-1"/>
  <p:tag name="KSO_WM_UNIT_TEXT_FILL_FORE_SCHEMECOLOR_INDEX" val="13"/>
  <p:tag name="KSO_WM_UNIT_TEXT_FILL_TYPE" val="1"/>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i"/>
  <p:tag name="KSO_WM_UNIT_INDEX" val="1_6"/>
  <p:tag name="KSO_WM_UNIT_ID" val="260*m_i*1_6"/>
  <p:tag name="KSO_WM_UNIT_CLEAR" val="1"/>
  <p:tag name="KSO_WM_UNIT_LAYERLEVEL" val="1_1"/>
  <p:tag name="KSO_WM_BEAUTIFY_FLAG" val="#wm#"/>
  <p:tag name="KSO_WM_DIAGRAM_GROUP_CODE" val="m1-1"/>
  <p:tag name="KSO_WM_UNIT_LINE_FORE_SCHEMECOLOR_INDEX" val="6"/>
  <p:tag name="KSO_WM_UNIT_LINE_FILL_TYPE" val="2"/>
  <p:tag name="KSO_WM_UNIT_USESOURCEFORMAT_APPLY" val="0"/>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a"/>
  <p:tag name="KSO_WM_UNIT_INDEX" val="1_2_1"/>
  <p:tag name="KSO_WM_UNIT_ID" val="260*m_h_a*1_2_1"/>
  <p:tag name="KSO_WM_UNIT_CLEAR" val="1"/>
  <p:tag name="KSO_WM_UNIT_LAYERLEVEL" val="1_1_1"/>
  <p:tag name="KSO_WM_UNIT_VALUE" val="13"/>
  <p:tag name="KSO_WM_UNIT_HIGHLIGHT" val="0"/>
  <p:tag name="KSO_WM_UNIT_COMPATIBLE" val="0"/>
  <p:tag name="KSO_WM_BEAUTIFY_FLAG" val="#wm#"/>
  <p:tag name="KSO_WM_UNIT_PRESET_TEXT_INDEX" val="4"/>
  <p:tag name="KSO_WM_UNIT_PRESET_TEXT_LEN" val="25"/>
  <p:tag name="KSO_WM_DIAGRAM_GROUP_CODE" val="m1-1"/>
  <p:tag name="KSO_WM_UNIT_TEXT_FILL_FORE_SCHEMECOLOR_INDEX" val="6"/>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26"/>
  <p:tag name="KSO_WM_UNIT_TYPE" val="m_h_f"/>
  <p:tag name="KSO_WM_UNIT_INDEX" val="1_2_1"/>
  <p:tag name="KSO_WM_UNIT_ID" val="260*m_h_f*1_2_1"/>
  <p:tag name="KSO_WM_UNIT_CLEAR" val="1"/>
  <p:tag name="KSO_WM_UNIT_LAYERLEVEL" val="1_1_1"/>
  <p:tag name="KSO_WM_UNIT_VALUE" val="26"/>
  <p:tag name="KSO_WM_UNIT_HIGHLIGHT" val="0"/>
  <p:tag name="KSO_WM_UNIT_COMPATIBLE" val="0"/>
  <p:tag name="KSO_WM_BEAUTIFY_FLAG" val="#wm#"/>
  <p:tag name="KSO_WM_UNIT_PRESET_TEXT_INDEX" val="4"/>
  <p:tag name="KSO_WM_UNIT_PRESET_TEXT_LEN" val="45"/>
  <p:tag name="KSO_WM_DIAGRAM_GROUP_CODE" val="m1-1"/>
  <p:tag name="KSO_WM_UNIT_TEXT_FILL_FORE_SCHEMECOLOR_INDEX" val="13"/>
  <p:tag name="KSO_WM_UNIT_TEXT_FILL_TYPE" val="1"/>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SLIDE_ID" val="diagram532_4"/>
  <p:tag name="KSO_WM_SLIDE_INDEX" val="4"/>
  <p:tag name="KSO_WM_SLIDE_ITEM_CNT" val="3"/>
  <p:tag name="KSO_WM_SLIDE_LAYOUT" val="f_l_a"/>
  <p:tag name="KSO_WM_SLIDE_LAYOUT_CNT" val="1_1_1"/>
  <p:tag name="KSO_WM_SLIDE_TYPE" val="text"/>
  <p:tag name="KSO_WM_BEAUTIFY_FLAG" val="#wm#"/>
  <p:tag name="KSO_WM_SLIDE_POSITION" val="66*64"/>
  <p:tag name="KSO_WM_SLIDE_SIZE" val="586*427"/>
  <p:tag name="KSO_WM_TEMPLATE_CATEGORY" val="custom"/>
  <p:tag name="KSO_WM_TEMPLATE_INDEX" val="20184553"/>
  <p:tag name="KSO_WM_TAG_VERSION" val="1.0"/>
  <p:tag name="KSO_WM_DIAGRAM_GROUP_CODE" val="l1-1"/>
  <p:tag name="KSO_WM_SLIDE_SUBTYPE" val="diag"/>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RELATE_UNITID" val="259*l*1"/>
  <p:tag name="KSO_WM_UNIT_TYPE" val="a"/>
  <p:tag name="KSO_WM_UNIT_INDEX" val="1"/>
  <p:tag name="KSO_WM_UNIT_ID" val="diagram532_4*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 name="KSO_WM_BEAUTIFY_FLAG" val="#wm#"/>
  <p:tag name="KSO_WM_TAG_VERSION" val="1.0"/>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1"/>
  <p:tag name="KSO_WM_UNIT_ID" val="diagram532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USESOURCEFORMAT_APPLY" val="0"/>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2"/>
  <p:tag name="KSO_WM_UNIT_ID" val="diagram532_5*l_i*1_2"/>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1_1"/>
  <p:tag name="KSO_WM_UNIT_ID" val="diagram532_5*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3"/>
  <p:tag name="KSO_WM_UNIT_ID" val="diagram532_5*l_i*1_3"/>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LINE_FORE_SCHEMECOLOR_INDEX" val="6"/>
  <p:tag name="KSO_WM_UNIT_LINE_FILL_TYPE" val="2"/>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h_f"/>
  <p:tag name="KSO_WM_UNIT_INDEX" val="1_2_1"/>
  <p:tag name="KSO_WM_UNIT_ID" val="diagram532_5*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13"/>
  <p:tag name="KSO_WM_UNIT_TEXT_FILL_TYPE" val="1"/>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4"/>
  <p:tag name="KSO_WM_UNIT_ID" val="diagram532_5*l_i*1_4"/>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5"/>
  <p:tag name="KSO_WM_UNIT_ID" val="diagram532_5*l_i*1_5"/>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6"/>
  <p:tag name="KSO_WM_UNIT_ID" val="diagram532_5*l_i*1_6"/>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7"/>
  <p:tag name="KSO_WM_UNIT_ID" val="diagram532_5*l_i*1_7"/>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8"/>
  <p:tag name="KSO_WM_UNIT_ID" val="diagram532_5*l_i*1_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32"/>
  <p:tag name="KSO_WM_UNIT_TYPE" val="l_i"/>
  <p:tag name="KSO_WM_UNIT_INDEX" val="1_9"/>
  <p:tag name="KSO_WM_UNIT_ID" val="diagram532_5*l_i*1_9"/>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68"/>
  <p:tag name="KSO_WM_UNIT_TYPE" val="l_h_f"/>
  <p:tag name="KSO_WM_UNIT_INDEX" val="1_1_1"/>
  <p:tag name="KSO_WM_UNIT_ID" val="260*l_h_f*1_1_1"/>
  <p:tag name="KSO_WM_UNIT_CLEAR" val="1"/>
  <p:tag name="KSO_WM_UNIT_LAYERLEVEL" val="1_1_1"/>
  <p:tag name="KSO_WM_UNIT_VALUE" val="51"/>
  <p:tag name="KSO_WM_UNIT_HIGHLIGHT" val="0"/>
  <p:tag name="KSO_WM_UNIT_COMPATIBLE" val="0"/>
  <p:tag name="KSO_WM_BEAUTIFY_FLAG" val="#wm#"/>
  <p:tag name="KSO_WM_UNIT_PRESET_TEXT_INDEX" val="4"/>
  <p:tag name="KSO_WM_UNIT_PRESET_TEXT_LEN" val="100"/>
  <p:tag name="KSO_WM_DIAGRAM_GROUP_CODE" val="l1-1"/>
  <p:tag name="KSO_WM_TAG_VERSION" val="1.0"/>
  <p:tag name="KSO_WM_UNIT_TEXT_FILL_FORE_SCHEMECOLOR_INDEX" val="13"/>
  <p:tag name="KSO_WM_UNIT_TEXT_FILL_TYPE" val="1"/>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68"/>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5"/>
  <p:tag name="KSO_WM_UNIT_TEXT_FILL_TYPE" val="1"/>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68"/>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TEXT_FILL_FORE_SCHEMECOLOR_INDEX" val="14"/>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68"/>
  <p:tag name="KSO_WM_UNIT_TYPE" val="l_i"/>
  <p:tag name="KSO_WM_UNIT_INDEX" val="1_4"/>
  <p:tag name="KSO_WM_UNIT_ID" val="260*l_i*1_4"/>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TEXT_FILL_FORE_SCHEMECOLOR_INDEX" val="14"/>
  <p:tag name="KSO_WM_UNIT_TEXT_FILL_TYPE" val="1"/>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1_4*i*1"/>
  <p:tag name="KSO_WM_TEMPLATE_CATEGORY" val="diagram"/>
  <p:tag name="KSO_WM_TEMPLATE_INDEX" val="431"/>
  <p:tag name="KSO_WM_UNIT_INDEX"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h_f"/>
  <p:tag name="KSO_WM_UNIT_INDEX" val="1_1_1"/>
  <p:tag name="KSO_WM_UNIT_ID" val="diagram431_4*m_h_f*1_1_1"/>
  <p:tag name="KSO_WM_UNIT_CLEAR" val="1"/>
  <p:tag name="KSO_WM_UNIT_LAYERLEVEL" val="1_1_1"/>
  <p:tag name="KSO_WM_UNIT_VALUE" val="42"/>
  <p:tag name="KSO_WM_UNIT_HIGHLIGHT" val="0"/>
  <p:tag name="KSO_WM_UNIT_COMPATIBLE" val="0"/>
  <p:tag name="KSO_WM_DIAGRAM_GROUP_CODE" val="m1-1"/>
  <p:tag name="KSO_WM_UNIT_PRESET_TEXT" val="LOREM IPSUM DOLOR SIT AMET, CONSECTETUR ADIPISICING ELIT, SED"/>
  <p:tag name="KSO_WM_UNIT_TEXT_FILL_FORE_SCHEMECOLOR_INDEX" val="13"/>
  <p:tag name="KSO_WM_UNIT_TEXT_FILL_TYPE" val="1"/>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1_4*i*13"/>
  <p:tag name="KSO_WM_TEMPLATE_CATEGORY" val="diagram"/>
  <p:tag name="KSO_WM_TEMPLATE_INDEX" val="431"/>
  <p:tag name="KSO_WM_UNIT_INDEX" val="13"/>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h_f"/>
  <p:tag name="KSO_WM_UNIT_INDEX" val="1_2_1"/>
  <p:tag name="KSO_WM_UNIT_ID" val="diagram431_4*m_h_f*1_2_1"/>
  <p:tag name="KSO_WM_UNIT_CLEAR" val="1"/>
  <p:tag name="KSO_WM_UNIT_LAYERLEVEL" val="1_1_1"/>
  <p:tag name="KSO_WM_UNIT_VALUE" val="42"/>
  <p:tag name="KSO_WM_UNIT_HIGHLIGHT" val="0"/>
  <p:tag name="KSO_WM_UNIT_COMPATIBLE" val="0"/>
  <p:tag name="KSO_WM_DIAGRAM_GROUP_CODE" val="m1-1"/>
  <p:tag name="KSO_WM_UNIT_PRESET_TEXT" val="LOREM IPSUM DOLOR SIT AMET, CONSECTETUR ADIPISICING ELIT, SED"/>
  <p:tag name="KSO_WM_UNIT_TEXT_FILL_FORE_SCHEMECOLOR_INDEX" val="13"/>
  <p:tag name="KSO_WM_UNIT_TEXT_FILL_TYPE" val="1"/>
  <p:tag name="KSO_WM_UNIT_USESOURCEFORMAT_APPLY" val="0"/>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1_4*i*25"/>
  <p:tag name="KSO_WM_TEMPLATE_CATEGORY" val="diagram"/>
  <p:tag name="KSO_WM_TEMPLATE_INDEX" val="431"/>
  <p:tag name="KSO_WM_UNIT_INDEX" val="25"/>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h_f"/>
  <p:tag name="KSO_WM_UNIT_INDEX" val="1_3_1"/>
  <p:tag name="KSO_WM_UNIT_ID" val="diagram431_4*m_h_f*1_3_1"/>
  <p:tag name="KSO_WM_UNIT_CLEAR" val="1"/>
  <p:tag name="KSO_WM_UNIT_LAYERLEVEL" val="1_1_1"/>
  <p:tag name="KSO_WM_UNIT_VALUE" val="42"/>
  <p:tag name="KSO_WM_UNIT_HIGHLIGHT" val="0"/>
  <p:tag name="KSO_WM_UNIT_COMPATIBLE" val="0"/>
  <p:tag name="KSO_WM_DIAGRAM_GROUP_CODE" val="m1-1"/>
  <p:tag name="KSO_WM_UNIT_PRESET_TEXT" val="LOREM IPSUM DOLOR SIT AMET, CONSECTETUR ADIPISICING ELIT, SED"/>
  <p:tag name="KSO_WM_UNIT_TEXT_FILL_FORE_SCHEMECOLOR_INDEX" val="13"/>
  <p:tag name="KSO_WM_UNIT_TEXT_FILL_TYPE" val="1"/>
  <p:tag name="KSO_WM_UNIT_USESOURCEFORMAT_APPLY" val="0"/>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1_4*i*37"/>
  <p:tag name="KSO_WM_TEMPLATE_CATEGORY" val="diagram"/>
  <p:tag name="KSO_WM_TEMPLATE_INDEX" val="431"/>
  <p:tag name="KSO_WM_UNIT_INDEX" val="37"/>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h_f"/>
  <p:tag name="KSO_WM_UNIT_INDEX" val="1_4_1"/>
  <p:tag name="KSO_WM_UNIT_ID" val="diagram431_4*m_h_f*1_4_1"/>
  <p:tag name="KSO_WM_UNIT_CLEAR" val="1"/>
  <p:tag name="KSO_WM_UNIT_LAYERLEVEL" val="1_1_1"/>
  <p:tag name="KSO_WM_UNIT_VALUE" val="42"/>
  <p:tag name="KSO_WM_UNIT_HIGHLIGHT" val="0"/>
  <p:tag name="KSO_WM_UNIT_COMPATIBLE" val="0"/>
  <p:tag name="KSO_WM_DIAGRAM_GROUP_CODE" val="m1-1"/>
  <p:tag name="KSO_WM_UNIT_PRESET_TEXT" val="LOREM IPSUM DOLOR SIT AMET, CONSECTETUR ADIPISICING ELIT, SED"/>
  <p:tag name="KSO_WM_UNIT_TEXT_FILL_FORE_SCHEMECOLOR_INDEX" val="13"/>
  <p:tag name="KSO_WM_UNIT_TEXT_FILL_TYPE" val="1"/>
  <p:tag name="KSO_WM_UNIT_USESOURCEFORMAT_APPLY" val="0"/>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6"/>
  <p:tag name="KSO_WM_UNIT_ID" val="diagram431_4*m_i*1_16"/>
  <p:tag name="KSO_WM_UNIT_CLEAR" val="1"/>
  <p:tag name="KSO_WM_UNIT_LAYERLEVEL" val="1_1"/>
  <p:tag name="KSO_WM_DIAGRAM_GROUP_CODE" val="m1-1"/>
  <p:tag name="KSO_WM_UNIT_FILL_FORE_SCHEMECOLOR_INDEX" val="8"/>
  <p:tag name="KSO_WM_UNIT_FILL_TYPE" val="1"/>
  <p:tag name="KSO_WM_UNIT_TEXT_FILL_FORE_SCHEMECOLOR_INDEX" val="14"/>
  <p:tag name="KSO_WM_UNIT_TEXT_FILL_TYPE" val="1"/>
  <p:tag name="KSO_WM_UNIT_USESOURCEFORMAT_APPLY" val="0"/>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7"/>
  <p:tag name="KSO_WM_UNIT_ID" val="diagram431_4*m_i*1_17"/>
  <p:tag name="KSO_WM_UNIT_CLEAR" val="1"/>
  <p:tag name="KSO_WM_UNIT_LAYERLEVEL" val="1_1"/>
  <p:tag name="KSO_WM_DIAGRAM_GROUP_CODE" val="m1-1"/>
  <p:tag name="KSO_WM_UNIT_LINE_FORE_SCHEMECOLOR_INDEX" val="8"/>
  <p:tag name="KSO_WM_UNIT_LINE_FILL_TYPE" val="2"/>
  <p:tag name="KSO_WM_UNIT_USESOURCEFORMAT_APPLY" val="0"/>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8"/>
  <p:tag name="KSO_WM_UNIT_ID" val="diagram431_4*m_i*1_18"/>
  <p:tag name="KSO_WM_UNIT_CLEAR" val="1"/>
  <p:tag name="KSO_WM_UNIT_LAYERLEVEL" val="1_1"/>
  <p:tag name="KSO_WM_DIAGRAM_GROUP_CODE" val="m1-1"/>
  <p:tag name="KSO_WM_UNIT_LINE_FORE_SCHEMECOLOR_INDEX" val="8"/>
  <p:tag name="KSO_WM_UNIT_LINE_FILL_TYPE" val="2"/>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9"/>
  <p:tag name="KSO_WM_UNIT_ID" val="diagram431_4*m_i*1_19"/>
  <p:tag name="KSO_WM_UNIT_CLEAR" val="1"/>
  <p:tag name="KSO_WM_UNIT_LAYERLEVEL" val="1_1"/>
  <p:tag name="KSO_WM_DIAGRAM_GROUP_CODE" val="m1-1"/>
  <p:tag name="KSO_WM_UNIT_LINE_FORE_SCHEMECOLOR_INDEX" val="8"/>
  <p:tag name="KSO_WM_UNIT_LINE_FILL_TYPE" val="2"/>
  <p:tag name="KSO_WM_UNIT_USESOURCEFORMAT_APPLY" val="0"/>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20"/>
  <p:tag name="KSO_WM_UNIT_ID" val="diagram431_4*m_i*1_20"/>
  <p:tag name="KSO_WM_UNIT_CLEAR" val="1"/>
  <p:tag name="KSO_WM_UNIT_LAYERLEVEL" val="1_1"/>
  <p:tag name="KSO_WM_DIAGRAM_GROUP_CODE" val="m1-1"/>
  <p:tag name="KSO_WM_UNIT_LINE_FORE_SCHEMECOLOR_INDEX" val="8"/>
  <p:tag name="KSO_WM_UNIT_LINE_FILL_TYPE" val="2"/>
  <p:tag name="KSO_WM_UNIT_USESOURCEFORMAT_APPLY" val="0"/>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1"/>
  <p:tag name="KSO_WM_UNIT_ID" val="diagram431_4*m_i*1_11"/>
  <p:tag name="KSO_WM_UNIT_CLEAR" val="1"/>
  <p:tag name="KSO_WM_UNIT_LAYERLEVEL" val="1_1"/>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UNIT_USESOURCEFORMAT_APPLY" val="0"/>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2"/>
  <p:tag name="KSO_WM_UNIT_ID" val="diagram431_4*m_i*1_12"/>
  <p:tag name="KSO_WM_UNIT_CLEAR" val="1"/>
  <p:tag name="KSO_WM_UNIT_LAYERLEVEL" val="1_1"/>
  <p:tag name="KSO_WM_DIAGRAM_GROUP_CODE" val="m1-1"/>
  <p:tag name="KSO_WM_UNIT_LINE_FORE_SCHEMECOLOR_INDEX" val="7"/>
  <p:tag name="KSO_WM_UNIT_LINE_FILL_TYPE" val="2"/>
  <p:tag name="KSO_WM_UNIT_USESOURCEFORMAT_APPLY" val="0"/>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3"/>
  <p:tag name="KSO_WM_UNIT_ID" val="diagram431_4*m_i*1_13"/>
  <p:tag name="KSO_WM_UNIT_CLEAR" val="1"/>
  <p:tag name="KSO_WM_UNIT_LAYERLEVEL" val="1_1"/>
  <p:tag name="KSO_WM_DIAGRAM_GROUP_CODE" val="m1-1"/>
  <p:tag name="KSO_WM_UNIT_LINE_FORE_SCHEMECOLOR_INDEX" val="7"/>
  <p:tag name="KSO_WM_UNIT_LINE_FILL_TYPE" val="2"/>
  <p:tag name="KSO_WM_UNIT_USESOURCEFORMAT_APPLY" val="0"/>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4"/>
  <p:tag name="KSO_WM_UNIT_ID" val="diagram431_4*m_i*1_14"/>
  <p:tag name="KSO_WM_UNIT_CLEAR" val="1"/>
  <p:tag name="KSO_WM_UNIT_LAYERLEVEL" val="1_1"/>
  <p:tag name="KSO_WM_DIAGRAM_GROUP_CODE" val="m1-1"/>
  <p:tag name="KSO_WM_UNIT_LINE_FORE_SCHEMECOLOR_INDEX" val="7"/>
  <p:tag name="KSO_WM_UNIT_LINE_FILL_TYPE" val="2"/>
  <p:tag name="KSO_WM_UNIT_USESOURCEFORMAT_APPLY" val="0"/>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5"/>
  <p:tag name="KSO_WM_UNIT_ID" val="diagram431_4*m_i*1_15"/>
  <p:tag name="KSO_WM_UNIT_CLEAR" val="1"/>
  <p:tag name="KSO_WM_UNIT_LAYERLEVEL" val="1_1"/>
  <p:tag name="KSO_WM_DIAGRAM_GROUP_CODE" val="m1-1"/>
  <p:tag name="KSO_WM_UNIT_LINE_FORE_SCHEMECOLOR_INDEX" val="7"/>
  <p:tag name="KSO_WM_UNIT_LINE_FILL_TYPE" val="2"/>
  <p:tag name="KSO_WM_UNIT_USESOURCEFORMAT_APPLY" val="0"/>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6"/>
  <p:tag name="KSO_WM_UNIT_ID" val="diagram431_4*m_i*1_6"/>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7"/>
  <p:tag name="KSO_WM_UNIT_ID" val="diagram431_4*m_i*1_7"/>
  <p:tag name="KSO_WM_UNIT_CLEAR" val="1"/>
  <p:tag name="KSO_WM_UNIT_LAYERLEVEL" val="1_1"/>
  <p:tag name="KSO_WM_DIAGRAM_GROUP_CODE" val="m1-1"/>
  <p:tag name="KSO_WM_UNIT_LINE_FORE_SCHEMECOLOR_INDEX" val="6"/>
  <p:tag name="KSO_WM_UNIT_LINE_FILL_TYPE" val="2"/>
  <p:tag name="KSO_WM_UNIT_USESOURCEFORMAT_APPLY" val="0"/>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8"/>
  <p:tag name="KSO_WM_UNIT_ID" val="diagram431_4*m_i*1_8"/>
  <p:tag name="KSO_WM_UNIT_CLEAR" val="1"/>
  <p:tag name="KSO_WM_UNIT_LAYERLEVEL" val="1_1"/>
  <p:tag name="KSO_WM_DIAGRAM_GROUP_CODE" val="m1-1"/>
  <p:tag name="KSO_WM_UNIT_LINE_FORE_SCHEMECOLOR_INDEX" val="6"/>
  <p:tag name="KSO_WM_UNIT_LINE_FILL_TYPE" val="2"/>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9"/>
  <p:tag name="KSO_WM_UNIT_ID" val="diagram431_4*m_i*1_9"/>
  <p:tag name="KSO_WM_UNIT_CLEAR" val="1"/>
  <p:tag name="KSO_WM_UNIT_LAYERLEVEL" val="1_1"/>
  <p:tag name="KSO_WM_DIAGRAM_GROUP_CODE" val="m1-1"/>
  <p:tag name="KSO_WM_UNIT_LINE_FORE_SCHEMECOLOR_INDEX" val="6"/>
  <p:tag name="KSO_WM_UNIT_LINE_FILL_TYPE" val="2"/>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0"/>
  <p:tag name="KSO_WM_UNIT_ID" val="diagram431_4*m_i*1_10"/>
  <p:tag name="KSO_WM_UNIT_CLEAR" val="1"/>
  <p:tag name="KSO_WM_UNIT_LAYERLEVEL" val="1_1"/>
  <p:tag name="KSO_WM_DIAGRAM_GROUP_CODE" val="m1-1"/>
  <p:tag name="KSO_WM_UNIT_LINE_FORE_SCHEMECOLOR_INDEX" val="6"/>
  <p:tag name="KSO_WM_UNIT_LINE_FILL_TYPE" val="2"/>
  <p:tag name="KSO_WM_UNIT_USESOURCEFORMAT_APPLY" val="0"/>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1"/>
  <p:tag name="KSO_WM_UNIT_ID" val="diagram431_4*m_i*1_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2"/>
  <p:tag name="KSO_WM_UNIT_ID" val="diagram431_4*m_i*1_2"/>
  <p:tag name="KSO_WM_UNIT_CLEAR" val="1"/>
  <p:tag name="KSO_WM_UNIT_LAYERLEVEL" val="1_1"/>
  <p:tag name="KSO_WM_DIAGRAM_GROUP_CODE" val="m1-1"/>
  <p:tag name="KSO_WM_UNIT_LINE_FORE_SCHEMECOLOR_INDEX" val="5"/>
  <p:tag name="KSO_WM_UNIT_LINE_FILL_TYPE" val="2"/>
  <p:tag name="KSO_WM_UNIT_USESOURCEFORMAT_APPLY" val="0"/>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3"/>
  <p:tag name="KSO_WM_UNIT_ID" val="diagram431_4*m_i*1_3"/>
  <p:tag name="KSO_WM_UNIT_CLEAR" val="1"/>
  <p:tag name="KSO_WM_UNIT_LAYERLEVEL" val="1_1"/>
  <p:tag name="KSO_WM_DIAGRAM_GROUP_CODE" val="m1-1"/>
  <p:tag name="KSO_WM_UNIT_LINE_FORE_SCHEMECOLOR_INDEX" val="5"/>
  <p:tag name="KSO_WM_UNIT_LINE_FILL_TYPE" val="2"/>
  <p:tag name="KSO_WM_UNIT_USESOURCEFORMAT_APPLY" val="0"/>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4"/>
  <p:tag name="KSO_WM_UNIT_ID" val="diagram431_4*m_i*1_4"/>
  <p:tag name="KSO_WM_UNIT_CLEAR" val="1"/>
  <p:tag name="KSO_WM_UNIT_LAYERLEVEL" val="1_1"/>
  <p:tag name="KSO_WM_DIAGRAM_GROUP_CODE" val="m1-1"/>
  <p:tag name="KSO_WM_UNIT_LINE_FORE_SCHEMECOLOR_INDEX" val="5"/>
  <p:tag name="KSO_WM_UNIT_LINE_FILL_TYPE" val="2"/>
  <p:tag name="KSO_WM_UNIT_USESOURCEFORMAT_APPLY" val="0"/>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31"/>
  <p:tag name="KSO_WM_TAG_VERSION" val="1.0"/>
  <p:tag name="KSO_WM_BEAUTIFY_FLAG" val="#wm#"/>
  <p:tag name="KSO_WM_UNIT_TYPE" val="m_i"/>
  <p:tag name="KSO_WM_UNIT_INDEX" val="1_5"/>
  <p:tag name="KSO_WM_UNIT_ID" val="diagram431_4*m_i*1_5"/>
  <p:tag name="KSO_WM_UNIT_CLEAR" val="1"/>
  <p:tag name="KSO_WM_UNIT_LAYERLEVEL" val="1_1"/>
  <p:tag name="KSO_WM_DIAGRAM_GROUP_CODE" val="m1-1"/>
  <p:tag name="KSO_WM_UNIT_LINE_FORE_SCHEMECOLOR_INDEX" val="5"/>
  <p:tag name="KSO_WM_UNIT_LINE_FILL_TYPE" val="2"/>
  <p:tag name="KSO_WM_UNIT_USESOURCEFORMAT_APPLY" val="0"/>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96_4*i*10"/>
  <p:tag name="KSO_WM_TEMPLATE_CATEGORY" val="diagram"/>
  <p:tag name="KSO_WM_TEMPLATE_INDEX" val="596"/>
  <p:tag name="KSO_WM_UNIT_INDEX" val="10"/>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6"/>
  <p:tag name="KSO_WM_TAG_VERSION" val="1.0"/>
  <p:tag name="KSO_WM_BEAUTIFY_FLAG" val="#wm#"/>
  <p:tag name="KSO_WM_UNIT_TYPE" val="n_h_f"/>
  <p:tag name="KSO_WM_UNIT_INDEX" val="1_1_1"/>
  <p:tag name="KSO_WM_UNIT_ID" val="diagram596_4*n_h_f*1_1_1"/>
  <p:tag name="KSO_WM_UNIT_CLEAR" val="1"/>
  <p:tag name="KSO_WM_UNIT_LAYERLEVEL" val="1_1_1"/>
  <p:tag name="KSO_WM_UNIT_VALUE" val="45"/>
  <p:tag name="KSO_WM_UNIT_HIGHLIGHT" val="0"/>
  <p:tag name="KSO_WM_UNIT_COMPATIBLE" val="0"/>
  <p:tag name="KSO_WM_DIAGRAM_GROUP_CODE" val="n1-1"/>
  <p:tag name="KSO_WM_UNIT_PRESET_TEXT" val="LOREM IPSUM LOREM IPSUM"/>
  <p:tag name="KSO_WM_UNIT_FILL_FORE_SCHEMECOLOR_INDEX" val="5"/>
  <p:tag name="KSO_WM_UNI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90.xml><?xml version="1.0" encoding="utf-8"?>
<p:tagLst xmlns:a="http://schemas.openxmlformats.org/drawingml/2006/main" xmlns:r="http://schemas.openxmlformats.org/officeDocument/2006/relationships" xmlns:p="http://schemas.openxmlformats.org/presentationml/2006/main">
  <p:tag name="KSO_WM_UNIT_CLEAR" val="1"/>
  <p:tag name="KSO_WM_DIAGRAM_GROUP_CODE" val="n1-1"/>
  <p:tag name="KSO_WM_TAG_VERSION" val="1.0"/>
  <p:tag name="KSO_WM_TEMPLATE_CATEGORY" val="diagram"/>
  <p:tag name="KSO_WM_TEMPLATE_INDEX" val="596"/>
  <p:tag name="KSO_WM_UNIT_TYPE" val="n_h_i"/>
  <p:tag name="KSO_WM_UNIT_INDEX" val="1_1_1"/>
  <p:tag name="KSO_WM_UNIT_ID" val="diagram596_4*n_h_i*1_1_1"/>
  <p:tag name="KSO_WM_UNIT_LAYERLEVEL" val="1_1_1"/>
  <p:tag name="KSO_WM_BEAUTIFY_FLAG" val="#wm#"/>
  <p:tag name="KSO_WM_UNIT_USESOURCEFORMAT_APPLY" val="0"/>
</p:tagLst>
</file>

<file path=ppt/tags/tag91.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Text"/>
  <p:tag name="MH" val="20180919105118"/>
  <p:tag name="MH_LIBRARY" val="GRAPHIC"/>
</p:tagLst>
</file>

<file path=ppt/tags/tag92.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3"/>
</p:tagLst>
</file>

<file path=ppt/tags/tag94.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4"/>
</p:tagLst>
</file>

<file path=ppt/tags/tag95.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5"/>
</p:tagLst>
</file>

<file path=ppt/tags/tag96.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Text"/>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Other"/>
  <p:tag name="MH_ORDER" val="9"/>
</p:tagLst>
</file>

<file path=ppt/tags/tag98.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Other"/>
  <p:tag name="MH_ORDER" val="10"/>
</p:tagLst>
</file>

<file path=ppt/tags/tag99.xml><?xml version="1.0" encoding="utf-8"?>
<p:tagLst xmlns:a="http://schemas.openxmlformats.org/drawingml/2006/main" xmlns:r="http://schemas.openxmlformats.org/officeDocument/2006/relationships" xmlns:p="http://schemas.openxmlformats.org/presentationml/2006/main">
  <p:tag name="MH" val="20180919105118"/>
  <p:tag name="MH_LIBRARY" val="GRAPHIC"/>
  <p:tag name="MH_TYPE" val="Other"/>
  <p:tag name="MH_ORDER" val="1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TotalTime>
  <Words>4025</Words>
  <Application>Microsoft Office PowerPoint</Application>
  <PresentationFormat>全屏显示(4:3)</PresentationFormat>
  <Paragraphs>517</Paragraphs>
  <Slides>87</Slides>
  <Notes>13</Notes>
  <HiddenSlides>0</HiddenSlides>
  <MMClips>0</MMClips>
  <ScaleCrop>false</ScaleCrop>
  <HeadingPairs>
    <vt:vector size="4" baseType="variant">
      <vt:variant>
        <vt:lpstr>主题</vt:lpstr>
      </vt:variant>
      <vt:variant>
        <vt:i4>13</vt:i4>
      </vt:variant>
      <vt:variant>
        <vt:lpstr>幻灯片标题</vt:lpstr>
      </vt:variant>
      <vt:variant>
        <vt:i4>87</vt:i4>
      </vt:variant>
    </vt:vector>
  </HeadingPairs>
  <TitlesOfParts>
    <vt:vector size="100" baseType="lpstr">
      <vt:lpstr>Office 主题</vt:lpstr>
      <vt:lpstr>1_Office 主题</vt:lpstr>
      <vt:lpstr>10_Office 主题</vt:lpstr>
      <vt:lpstr>4_Office 主题</vt:lpstr>
      <vt:lpstr>7_Office 主题​​</vt:lpstr>
      <vt:lpstr>2_Office 主题​​</vt:lpstr>
      <vt:lpstr>2_空白设计模板</vt:lpstr>
      <vt:lpstr>Office 主题​​</vt:lpstr>
      <vt:lpstr>1_Office 主题​​</vt:lpstr>
      <vt:lpstr>2_Office 主题</vt:lpstr>
      <vt:lpstr>3_Office 主题</vt:lpstr>
      <vt:lpstr>5_Office 主题</vt:lpstr>
      <vt:lpstr>11_Office 主题</vt:lpstr>
      <vt:lpstr>创新型国家建设 </vt:lpstr>
      <vt:lpstr>PowerPoint 演示文稿</vt:lpstr>
      <vt:lpstr>一、经济学视野中新发展理念</vt:lpstr>
      <vt:lpstr>PowerPoint 演示文稿</vt:lpstr>
      <vt:lpstr>PowerPoint 演示文稿</vt:lpstr>
      <vt:lpstr>创新驱动经济发展时代已来临</vt:lpstr>
      <vt:lpstr>湾区经济已成为全球经济发展的 重要增长极 </vt:lpstr>
      <vt:lpstr>世界三大湾区的发展重心</vt:lpstr>
      <vt:lpstr>粤港澳大湾区是兼具金融-科技-制造特色的潜力巨大的综合性湾区</vt:lpstr>
      <vt:lpstr>深圳-香港科技创新实力较强</vt:lpstr>
      <vt:lpstr>PowerPoint 演示文稿</vt:lpstr>
      <vt:lpstr>截至2017年，已有1051家内地企业赴港上市，占港股市值的66%</vt:lpstr>
      <vt:lpstr>中关村对区域协同创新的辐射带动作用进一步凸显</vt:lpstr>
      <vt:lpstr>PowerPoint 演示文稿</vt:lpstr>
      <vt:lpstr>PowerPoint 演示文稿</vt:lpstr>
      <vt:lpstr>法兰克福的逆城市化</vt:lpstr>
      <vt:lpstr>PowerPoint 演示文稿</vt:lpstr>
      <vt:lpstr>马克思主义的对外开放理念</vt:lpstr>
      <vt:lpstr>对外开放的“中国经验”</vt:lpstr>
      <vt:lpstr>PowerPoint 演示文稿</vt:lpstr>
      <vt:lpstr>PowerPoint 演示文稿</vt:lpstr>
      <vt:lpstr>巴基斯坦：核电金名片</vt:lpstr>
      <vt:lpstr>PowerPoint 演示文稿</vt:lpstr>
      <vt:lpstr>PowerPoint 演示文稿</vt:lpstr>
      <vt:lpstr>南向通道让“一带一路”完美闭合</vt:lpstr>
      <vt:lpstr>PowerPoint 演示文稿</vt:lpstr>
      <vt:lpstr>个税改革新政 ： 共享发展“蛋糕”</vt:lpstr>
      <vt:lpstr>二、创新发展的形势分析</vt:lpstr>
      <vt:lpstr>历史：世界产业转移演变过程 </vt:lpstr>
      <vt:lpstr>PowerPoint 演示文稿</vt:lpstr>
      <vt:lpstr>坚持创新驱动发展战略，搭上第四次工业革命快车</vt:lpstr>
      <vt:lpstr>英国《金融时报》斯蒂芬斯： 西方失去的十年与中国挺进的十年 </vt:lpstr>
      <vt:lpstr>中国科技创新整体实力显著提升</vt:lpstr>
      <vt:lpstr>中国创新“顶天”“立地”</vt:lpstr>
      <vt:lpstr>中国5G关键技术</vt:lpstr>
      <vt:lpstr> 美国要在量子技术领域追赶中国 </vt:lpstr>
      <vt:lpstr>PowerPoint 演示文稿</vt:lpstr>
      <vt:lpstr>关键核心技术受制于人</vt:lpstr>
      <vt:lpstr>中国面临“空芯化”之忧</vt:lpstr>
      <vt:lpstr>中国在集成电路进口上的花费接近原油的1.8倍</vt:lpstr>
      <vt:lpstr>【一部iPhone的产业链结构】</vt:lpstr>
      <vt:lpstr>中兴通讯付出的代价与损失</vt:lpstr>
      <vt:lpstr>习近平总书记到武汉调研芯片产业: 一些重大核心技术必须靠自己攻坚克难</vt:lpstr>
      <vt:lpstr>PowerPoint 演示文稿</vt:lpstr>
      <vt:lpstr>紫光集团董事长赵伟国：国内90%以上的芯片设计公司并不盈利</vt:lpstr>
      <vt:lpstr>PowerPoint 演示文稿</vt:lpstr>
      <vt:lpstr>制造一颗芯片需要5000道工序</vt:lpstr>
      <vt:lpstr>摩尔定律：当价格不变时，集成电路上可容纳的元器件数目，约每隔18-24个月便会增加一倍，性能也将提升一倍，从而要求集成电路尺寸不断变小。</vt:lpstr>
      <vt:lpstr>创业需要创新驱动，只有具有创新力的创业才有生命力</vt:lpstr>
      <vt:lpstr>改革开放以来四次创业浪潮与 四代民营企业家崛起</vt:lpstr>
      <vt:lpstr>第三代企业家： 2000年前后 互联网新经济</vt:lpstr>
      <vt:lpstr>新一轮创业浪潮的六大特征</vt:lpstr>
      <vt:lpstr>PowerPoint 演示文稿</vt:lpstr>
      <vt:lpstr>PowerPoint 演示文稿</vt:lpstr>
      <vt:lpstr>西方技术垄断倒逼我们必须自主创新</vt:lpstr>
      <vt:lpstr>PowerPoint 演示文稿</vt:lpstr>
      <vt:lpstr>PowerPoint 演示文稿</vt:lpstr>
      <vt:lpstr>技术引进与自主创新：“两条腿走路”</vt:lpstr>
      <vt:lpstr>亚当 斯密：在“无形的手”调节下，经济社会资源能分配达到最佳状态，政府做好“守夜人”的工作就足够了</vt:lpstr>
      <vt:lpstr>凯恩斯的聪明 VS熊彼特的智慧  “聪明赢得一时，智慧天长地久”</vt:lpstr>
      <vt:lpstr>专利制度的差异是中国与西方科技发展差异的重要原因</vt:lpstr>
      <vt:lpstr>PowerPoint 演示文稿</vt:lpstr>
      <vt:lpstr>美国经济的三大引擎</vt:lpstr>
      <vt:lpstr>美国五大科技公司市值已超过俄罗斯国内生产总值，与印度国内生产总值持平</vt:lpstr>
      <vt:lpstr>纳斯达克：创新公司的筛选器，为企业创新提供强大资本支撑</vt:lpstr>
      <vt:lpstr>PowerPoint 演示文稿</vt:lpstr>
      <vt:lpstr>PowerPoint 演示文稿</vt:lpstr>
      <vt:lpstr>PowerPoint 演示文稿</vt:lpstr>
      <vt:lpstr>世界各国减税浪潮</vt:lpstr>
      <vt:lpstr>2017年156家国家高新区经济规模相当于俄罗斯同期GDP</vt:lpstr>
      <vt:lpstr>国家高新区是创新人才的集聚地，新企业诞生孵化的“摇篮”</vt:lpstr>
      <vt:lpstr>中国已经形成五大创业中心</vt:lpstr>
      <vt:lpstr>PowerPoint 演示文稿</vt:lpstr>
      <vt:lpstr>美国利用军工优势技术溢出培育一批军民两用高新技术产业集群和产业链</vt:lpstr>
      <vt:lpstr>PowerPoint 演示文稿</vt:lpstr>
      <vt:lpstr>波音公司受益于军民融合模式，数次化解倒闭风险</vt:lpstr>
      <vt:lpstr>世界上最好的“孵化器”—以色列军队</vt:lpstr>
      <vt:lpstr>硅谷奠基人—仙童公司“八叛徒” 硅谷成功的重要奥秘之一：背叛，以及对背叛的宽容</vt:lpstr>
      <vt:lpstr>PowerPoint 演示文稿</vt:lpstr>
      <vt:lpstr>以色列——智慧的聚集地</vt:lpstr>
      <vt:lpstr>PowerPoint 演示文稿</vt:lpstr>
      <vt:lpstr>我国对法国核电技术进行消化与再创新</vt:lpstr>
      <vt:lpstr>三、企业创新转型与企业家精神</vt:lpstr>
      <vt:lpstr>PowerPoint 演示文稿</vt:lpstr>
      <vt:lpstr>企业家精神的内涵</vt:lpstr>
      <vt:lpstr>王选：科学家和企业家的完美结合，是企业走向成功的关键</vt:lpstr>
      <vt:lpstr>结语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 longyan</dc:creator>
  <cp:lastModifiedBy>User</cp:lastModifiedBy>
  <cp:revision>153</cp:revision>
  <dcterms:created xsi:type="dcterms:W3CDTF">2018-09-19T13:04:00Z</dcterms:created>
  <dcterms:modified xsi:type="dcterms:W3CDTF">2019-11-05T10:17:43Z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